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3" r:id="rId3"/>
    <p:sldId id="274" r:id="rId4"/>
    <p:sldId id="275" r:id="rId5"/>
    <p:sldId id="276" r:id="rId6"/>
    <p:sldId id="257" r:id="rId7"/>
    <p:sldId id="263" r:id="rId8"/>
    <p:sldId id="258" r:id="rId9"/>
    <p:sldId id="259" r:id="rId10"/>
    <p:sldId id="260" r:id="rId11"/>
    <p:sldId id="261" r:id="rId12"/>
    <p:sldId id="262" r:id="rId13"/>
    <p:sldId id="272" r:id="rId14"/>
    <p:sldId id="265" r:id="rId15"/>
    <p:sldId id="270" r:id="rId16"/>
    <p:sldId id="266" r:id="rId17"/>
    <p:sldId id="267" r:id="rId18"/>
    <p:sldId id="268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DC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683A2C-D69D-8445-A3C1-4AA6E501D12B}" v="11" dt="2023-02-03T16:05:14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92"/>
    <p:restoredTop sz="93673"/>
  </p:normalViewPr>
  <p:slideViewPr>
    <p:cSldViewPr>
      <p:cViewPr varScale="1">
        <p:scale>
          <a:sx n="115" d="100"/>
          <a:sy n="115" d="100"/>
        </p:scale>
        <p:origin x="43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chowriappa" userId="2cddd6f4dba3c44a" providerId="LiveId" clId="{B2683A2C-D69D-8445-A3C1-4AA6E501D12B}"/>
    <pc:docChg chg="undo custSel modSld">
      <pc:chgData name="pradeep chowriappa" userId="2cddd6f4dba3c44a" providerId="LiveId" clId="{B2683A2C-D69D-8445-A3C1-4AA6E501D12B}" dt="2023-02-03T17:51:08.621" v="102" actId="20577"/>
      <pc:docMkLst>
        <pc:docMk/>
      </pc:docMkLst>
      <pc:sldChg chg="addSp modSp mod">
        <pc:chgData name="pradeep chowriappa" userId="2cddd6f4dba3c44a" providerId="LiveId" clId="{B2683A2C-D69D-8445-A3C1-4AA6E501D12B}" dt="2023-02-03T15:43:39.438" v="57" actId="14100"/>
        <pc:sldMkLst>
          <pc:docMk/>
          <pc:sldMk cId="2206391458" sldId="257"/>
        </pc:sldMkLst>
        <pc:spChg chg="mod">
          <ac:chgData name="pradeep chowriappa" userId="2cddd6f4dba3c44a" providerId="LiveId" clId="{B2683A2C-D69D-8445-A3C1-4AA6E501D12B}" dt="2023-02-03T15:43:34.814" v="56" actId="14100"/>
          <ac:spMkLst>
            <pc:docMk/>
            <pc:sldMk cId="2206391458" sldId="257"/>
            <ac:spMk id="3" creationId="{00000000-0000-0000-0000-000000000000}"/>
          </ac:spMkLst>
        </pc:spChg>
        <pc:spChg chg="add mod">
          <ac:chgData name="pradeep chowriappa" userId="2cddd6f4dba3c44a" providerId="LiveId" clId="{B2683A2C-D69D-8445-A3C1-4AA6E501D12B}" dt="2023-02-03T15:43:27.635" v="54" actId="1076"/>
          <ac:spMkLst>
            <pc:docMk/>
            <pc:sldMk cId="2206391458" sldId="257"/>
            <ac:spMk id="6" creationId="{E42ABD12-CA6D-D866-F1E2-1541C4D6AEBD}"/>
          </ac:spMkLst>
        </pc:spChg>
        <pc:picChg chg="add mod">
          <ac:chgData name="pradeep chowriappa" userId="2cddd6f4dba3c44a" providerId="LiveId" clId="{B2683A2C-D69D-8445-A3C1-4AA6E501D12B}" dt="2023-02-03T15:43:39.438" v="57" actId="14100"/>
          <ac:picMkLst>
            <pc:docMk/>
            <pc:sldMk cId="2206391458" sldId="257"/>
            <ac:picMk id="4" creationId="{0DAD143F-D0FE-414E-A4DC-E8D9C5A4C690}"/>
          </ac:picMkLst>
        </pc:picChg>
      </pc:sldChg>
      <pc:sldChg chg="modSp mod">
        <pc:chgData name="pradeep chowriappa" userId="2cddd6f4dba3c44a" providerId="LiveId" clId="{B2683A2C-D69D-8445-A3C1-4AA6E501D12B}" dt="2023-02-03T15:44:15.506" v="64" actId="27636"/>
        <pc:sldMkLst>
          <pc:docMk/>
          <pc:sldMk cId="704110934" sldId="258"/>
        </pc:sldMkLst>
        <pc:spChg chg="mod">
          <ac:chgData name="pradeep chowriappa" userId="2cddd6f4dba3c44a" providerId="LiveId" clId="{B2683A2C-D69D-8445-A3C1-4AA6E501D12B}" dt="2023-02-03T15:44:15.506" v="64" actId="27636"/>
          <ac:spMkLst>
            <pc:docMk/>
            <pc:sldMk cId="704110934" sldId="258"/>
            <ac:spMk id="3" creationId="{00000000-0000-0000-0000-000000000000}"/>
          </ac:spMkLst>
        </pc:spChg>
      </pc:sldChg>
      <pc:sldChg chg="modSp mod">
        <pc:chgData name="pradeep chowriappa" userId="2cddd6f4dba3c44a" providerId="LiveId" clId="{B2683A2C-D69D-8445-A3C1-4AA6E501D12B}" dt="2023-02-03T15:45:49.018" v="68" actId="113"/>
        <pc:sldMkLst>
          <pc:docMk/>
          <pc:sldMk cId="1259586442" sldId="260"/>
        </pc:sldMkLst>
        <pc:spChg chg="mod">
          <ac:chgData name="pradeep chowriappa" userId="2cddd6f4dba3c44a" providerId="LiveId" clId="{B2683A2C-D69D-8445-A3C1-4AA6E501D12B}" dt="2023-02-03T15:45:49.018" v="68" actId="113"/>
          <ac:spMkLst>
            <pc:docMk/>
            <pc:sldMk cId="1259586442" sldId="260"/>
            <ac:spMk id="4" creationId="{5C445173-B9E2-6B4B-BB99-6E9BB07987A5}"/>
          </ac:spMkLst>
        </pc:spChg>
      </pc:sldChg>
      <pc:sldChg chg="modSp mod modShow">
        <pc:chgData name="pradeep chowriappa" userId="2cddd6f4dba3c44a" providerId="LiveId" clId="{B2683A2C-D69D-8445-A3C1-4AA6E501D12B}" dt="2023-02-03T15:47:39.488" v="70" actId="20577"/>
        <pc:sldMkLst>
          <pc:docMk/>
          <pc:sldMk cId="3192528199" sldId="262"/>
        </pc:sldMkLst>
        <pc:spChg chg="mod">
          <ac:chgData name="pradeep chowriappa" userId="2cddd6f4dba3c44a" providerId="LiveId" clId="{B2683A2C-D69D-8445-A3C1-4AA6E501D12B}" dt="2023-02-03T15:47:39.488" v="70" actId="20577"/>
          <ac:spMkLst>
            <pc:docMk/>
            <pc:sldMk cId="3192528199" sldId="262"/>
            <ac:spMk id="3" creationId="{00000000-0000-0000-0000-000000000000}"/>
          </ac:spMkLst>
        </pc:spChg>
      </pc:sldChg>
      <pc:sldChg chg="mod modShow">
        <pc:chgData name="pradeep chowriappa" userId="2cddd6f4dba3c44a" providerId="LiveId" clId="{B2683A2C-D69D-8445-A3C1-4AA6E501D12B}" dt="2023-02-03T15:43:45.828" v="58" actId="729"/>
        <pc:sldMkLst>
          <pc:docMk/>
          <pc:sldMk cId="3299121011" sldId="263"/>
        </pc:sldMkLst>
      </pc:sldChg>
      <pc:sldChg chg="modSp mod">
        <pc:chgData name="pradeep chowriappa" userId="2cddd6f4dba3c44a" providerId="LiveId" clId="{B2683A2C-D69D-8445-A3C1-4AA6E501D12B}" dt="2023-02-03T15:57:05.543" v="84" actId="20577"/>
        <pc:sldMkLst>
          <pc:docMk/>
          <pc:sldMk cId="2926327854" sldId="265"/>
        </pc:sldMkLst>
        <pc:spChg chg="mod">
          <ac:chgData name="pradeep chowriappa" userId="2cddd6f4dba3c44a" providerId="LiveId" clId="{B2683A2C-D69D-8445-A3C1-4AA6E501D12B}" dt="2023-02-03T15:57:05.543" v="84" actId="20577"/>
          <ac:spMkLst>
            <pc:docMk/>
            <pc:sldMk cId="2926327854" sldId="265"/>
            <ac:spMk id="4" creationId="{00000000-0000-0000-0000-000000000000}"/>
          </ac:spMkLst>
        </pc:spChg>
      </pc:sldChg>
      <pc:sldChg chg="modSp mod">
        <pc:chgData name="pradeep chowriappa" userId="2cddd6f4dba3c44a" providerId="LiveId" clId="{B2683A2C-D69D-8445-A3C1-4AA6E501D12B}" dt="2023-02-03T17:51:08.621" v="102" actId="20577"/>
        <pc:sldMkLst>
          <pc:docMk/>
          <pc:sldMk cId="4214174639" sldId="266"/>
        </pc:sldMkLst>
        <pc:spChg chg="mod">
          <ac:chgData name="pradeep chowriappa" userId="2cddd6f4dba3c44a" providerId="LiveId" clId="{B2683A2C-D69D-8445-A3C1-4AA6E501D12B}" dt="2023-02-03T17:51:08.621" v="102" actId="20577"/>
          <ac:spMkLst>
            <pc:docMk/>
            <pc:sldMk cId="4214174639" sldId="266"/>
            <ac:spMk id="4" creationId="{00000000-0000-0000-0000-000000000000}"/>
          </ac:spMkLst>
        </pc:spChg>
      </pc:sldChg>
      <pc:sldChg chg="modSp">
        <pc:chgData name="pradeep chowriappa" userId="2cddd6f4dba3c44a" providerId="LiveId" clId="{B2683A2C-D69D-8445-A3C1-4AA6E501D12B}" dt="2023-02-03T16:05:14.880" v="89"/>
        <pc:sldMkLst>
          <pc:docMk/>
          <pc:sldMk cId="2229268407" sldId="267"/>
        </pc:sldMkLst>
        <pc:spChg chg="mod">
          <ac:chgData name="pradeep chowriappa" userId="2cddd6f4dba3c44a" providerId="LiveId" clId="{B2683A2C-D69D-8445-A3C1-4AA6E501D12B}" dt="2023-02-03T16:05:14.880" v="89"/>
          <ac:spMkLst>
            <pc:docMk/>
            <pc:sldMk cId="2229268407" sldId="267"/>
            <ac:spMk id="4" creationId="{00000000-0000-0000-0000-000000000000}"/>
          </ac:spMkLst>
        </pc:spChg>
      </pc:sldChg>
      <pc:sldChg chg="modSp mod">
        <pc:chgData name="pradeep chowriappa" userId="2cddd6f4dba3c44a" providerId="LiveId" clId="{B2683A2C-D69D-8445-A3C1-4AA6E501D12B}" dt="2023-02-03T16:03:49.066" v="88" actId="20577"/>
        <pc:sldMkLst>
          <pc:docMk/>
          <pc:sldMk cId="124605848" sldId="270"/>
        </pc:sldMkLst>
        <pc:spChg chg="mod">
          <ac:chgData name="pradeep chowriappa" userId="2cddd6f4dba3c44a" providerId="LiveId" clId="{B2683A2C-D69D-8445-A3C1-4AA6E501D12B}" dt="2023-02-03T16:03:49.066" v="88" actId="20577"/>
          <ac:spMkLst>
            <pc:docMk/>
            <pc:sldMk cId="124605848" sldId="270"/>
            <ac:spMk id="4" creationId="{00000000-0000-0000-0000-000000000000}"/>
          </ac:spMkLst>
        </pc:spChg>
      </pc:sldChg>
      <pc:sldChg chg="modSp mod modShow">
        <pc:chgData name="pradeep chowriappa" userId="2cddd6f4dba3c44a" providerId="LiveId" clId="{B2683A2C-D69D-8445-A3C1-4AA6E501D12B}" dt="2023-02-03T16:19:49.441" v="98" actId="729"/>
        <pc:sldMkLst>
          <pc:docMk/>
          <pc:sldMk cId="2264907752" sldId="271"/>
        </pc:sldMkLst>
        <pc:spChg chg="mod">
          <ac:chgData name="pradeep chowriappa" userId="2cddd6f4dba3c44a" providerId="LiveId" clId="{B2683A2C-D69D-8445-A3C1-4AA6E501D12B}" dt="2023-02-03T16:09:47.062" v="94" actId="313"/>
          <ac:spMkLst>
            <pc:docMk/>
            <pc:sldMk cId="2264907752" sldId="271"/>
            <ac:spMk id="2" creationId="{00000000-0000-0000-0000-000000000000}"/>
          </ac:spMkLst>
        </pc:spChg>
        <pc:spChg chg="mod">
          <ac:chgData name="pradeep chowriappa" userId="2cddd6f4dba3c44a" providerId="LiveId" clId="{B2683A2C-D69D-8445-A3C1-4AA6E501D12B}" dt="2023-02-03T16:15:40.233" v="97"/>
          <ac:spMkLst>
            <pc:docMk/>
            <pc:sldMk cId="2264907752" sldId="271"/>
            <ac:spMk id="4" creationId="{00000000-0000-0000-0000-000000000000}"/>
          </ac:spMkLst>
        </pc:spChg>
      </pc:sldChg>
      <pc:sldChg chg="mod modShow">
        <pc:chgData name="pradeep chowriappa" userId="2cddd6f4dba3c44a" providerId="LiveId" clId="{B2683A2C-D69D-8445-A3C1-4AA6E501D12B}" dt="2023-02-03T15:47:48.714" v="71" actId="729"/>
        <pc:sldMkLst>
          <pc:docMk/>
          <pc:sldMk cId="2546557308" sldId="272"/>
        </pc:sldMkLst>
      </pc:sldChg>
      <pc:sldChg chg="addSp delSp modSp mod">
        <pc:chgData name="pradeep chowriappa" userId="2cddd6f4dba3c44a" providerId="LiveId" clId="{B2683A2C-D69D-8445-A3C1-4AA6E501D12B}" dt="2023-02-03T15:40:06.699" v="27" actId="14100"/>
        <pc:sldMkLst>
          <pc:docMk/>
          <pc:sldMk cId="2184428640" sldId="274"/>
        </pc:sldMkLst>
        <pc:spChg chg="add del mod">
          <ac:chgData name="pradeep chowriappa" userId="2cddd6f4dba3c44a" providerId="LiveId" clId="{B2683A2C-D69D-8445-A3C1-4AA6E501D12B}" dt="2023-02-03T15:39:47.565" v="19" actId="478"/>
          <ac:spMkLst>
            <pc:docMk/>
            <pc:sldMk cId="2184428640" sldId="274"/>
            <ac:spMk id="4" creationId="{6EF3B854-3C3B-3A98-430F-DC0D1544BCCA}"/>
          </ac:spMkLst>
        </pc:spChg>
        <pc:spChg chg="del">
          <ac:chgData name="pradeep chowriappa" userId="2cddd6f4dba3c44a" providerId="LiveId" clId="{B2683A2C-D69D-8445-A3C1-4AA6E501D12B}" dt="2023-02-03T15:37:33.406" v="2" actId="478"/>
          <ac:spMkLst>
            <pc:docMk/>
            <pc:sldMk cId="2184428640" sldId="274"/>
            <ac:spMk id="5" creationId="{00000000-0000-0000-0000-000000000000}"/>
          </ac:spMkLst>
        </pc:spChg>
        <pc:spChg chg="add del mod">
          <ac:chgData name="pradeep chowriappa" userId="2cddd6f4dba3c44a" providerId="LiveId" clId="{B2683A2C-D69D-8445-A3C1-4AA6E501D12B}" dt="2023-02-03T15:39:49.310" v="20" actId="478"/>
          <ac:spMkLst>
            <pc:docMk/>
            <pc:sldMk cId="2184428640" sldId="274"/>
            <ac:spMk id="12" creationId="{02C2EF4C-B838-FAE0-B67A-7A309ADABD5E}"/>
          </ac:spMkLst>
        </pc:spChg>
        <pc:spChg chg="add del mod">
          <ac:chgData name="pradeep chowriappa" userId="2cddd6f4dba3c44a" providerId="LiveId" clId="{B2683A2C-D69D-8445-A3C1-4AA6E501D12B}" dt="2023-02-03T15:39:55.323" v="23" actId="478"/>
          <ac:spMkLst>
            <pc:docMk/>
            <pc:sldMk cId="2184428640" sldId="274"/>
            <ac:spMk id="14" creationId="{0DB55877-E47C-0D27-8F47-46C3266EEC15}"/>
          </ac:spMkLst>
        </pc:spChg>
        <pc:graphicFrameChg chg="add del mod modGraphic">
          <ac:chgData name="pradeep chowriappa" userId="2cddd6f4dba3c44a" providerId="LiveId" clId="{B2683A2C-D69D-8445-A3C1-4AA6E501D12B}" dt="2023-02-03T15:40:06.699" v="27" actId="14100"/>
          <ac:graphicFrameMkLst>
            <pc:docMk/>
            <pc:sldMk cId="2184428640" sldId="274"/>
            <ac:graphicFrameMk id="16" creationId="{54608AFE-6099-1218-AD2B-FB2DFE99946F}"/>
          </ac:graphicFrameMkLst>
        </pc:graphicFrameChg>
      </pc:sldChg>
      <pc:sldChg chg="modSp mod">
        <pc:chgData name="pradeep chowriappa" userId="2cddd6f4dba3c44a" providerId="LiveId" clId="{B2683A2C-D69D-8445-A3C1-4AA6E501D12B}" dt="2023-02-03T15:42:01.801" v="42" actId="20577"/>
        <pc:sldMkLst>
          <pc:docMk/>
          <pc:sldMk cId="424309857" sldId="276"/>
        </pc:sldMkLst>
        <pc:spChg chg="mod">
          <ac:chgData name="pradeep chowriappa" userId="2cddd6f4dba3c44a" providerId="LiveId" clId="{B2683A2C-D69D-8445-A3C1-4AA6E501D12B}" dt="2023-02-03T15:42:01.801" v="42" actId="20577"/>
          <ac:spMkLst>
            <pc:docMk/>
            <pc:sldMk cId="424309857" sldId="27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3AC6E-D0C0-4A8F-831B-A1F8F1F7E6E3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56BB2-73C0-443B-B75A-CF5DC0A3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1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56BB2-73C0-443B-B75A-CF5DC0A3AA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32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736-4558-4C2A-96CB-F57D059A6E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B5A4-AFFC-4869-AC8F-9103B24477D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736-4558-4C2A-96CB-F57D059A6E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B5A4-AFFC-4869-AC8F-9103B2447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736-4558-4C2A-96CB-F57D059A6E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B5A4-AFFC-4869-AC8F-9103B2447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736-4558-4C2A-96CB-F57D059A6E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B5A4-AFFC-4869-AC8F-9103B2447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736-4558-4C2A-96CB-F57D059A6E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B5A4-AFFC-4869-AC8F-9103B24477D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736-4558-4C2A-96CB-F57D059A6E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B5A4-AFFC-4869-AC8F-9103B2447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736-4558-4C2A-96CB-F57D059A6E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B5A4-AFFC-4869-AC8F-9103B24477D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736-4558-4C2A-96CB-F57D059A6E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B5A4-AFFC-4869-AC8F-9103B2447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736-4558-4C2A-96CB-F57D059A6E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B5A4-AFFC-4869-AC8F-9103B2447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736-4558-4C2A-96CB-F57D059A6E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B5A4-AFFC-4869-AC8F-9103B24477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736-4558-4C2A-96CB-F57D059A6E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B5A4-AFFC-4869-AC8F-9103B2447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C52736-4558-4C2A-96CB-F57D059A6EBA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83BB5A4-AFFC-4869-AC8F-9103B24477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effectLst/>
              </a:rPr>
              <a:t>CSC-430(001) / 530: Database Management Systems / Database Theory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Lab 4: </a:t>
            </a:r>
            <a:r>
              <a:rPr lang="en-US" altLang="zh-CN" dirty="0">
                <a:latin typeface="Arial" pitchFamily="34" charset="0"/>
              </a:rPr>
              <a:t>Introduction to Views and Triggers</a:t>
            </a:r>
          </a:p>
        </p:txBody>
      </p:sp>
    </p:spTree>
    <p:extLst>
      <p:ext uri="{BB962C8B-B14F-4D97-AF65-F5344CB8AC3E}">
        <p14:creationId xmlns:p14="http://schemas.microsoft.com/office/powerpoint/2010/main" val="27677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1336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en-US" b="1" dirty="0"/>
          </a:p>
          <a:p>
            <a:r>
              <a:rPr lang="en-US" altLang="en-US" b="1" dirty="0"/>
              <a:t>Example:</a:t>
            </a:r>
            <a:r>
              <a:rPr lang="en-US" altLang="en-US" dirty="0"/>
              <a:t>                                                                         </a:t>
            </a:r>
          </a:p>
          <a:p>
            <a:pPr marL="274320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 &lt;</a:t>
            </a:r>
            <a:r>
              <a:rPr lang="en-US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updating maximum course enrollment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registered is greater than new     </a:t>
            </a:r>
          </a:p>
          <a:p>
            <a:pPr marL="274320" lvl="1" indent="0"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max enrollment limit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&lt;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deregister students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445173-B9E2-6B4B-BB99-6E9BB07987A5}"/>
              </a:ext>
            </a:extLst>
          </p:cNvPr>
          <p:cNvSpPr txBox="1">
            <a:spLocks/>
          </p:cNvSpPr>
          <p:nvPr/>
        </p:nvSpPr>
        <p:spPr>
          <a:xfrm>
            <a:off x="457200" y="1676400"/>
            <a:ext cx="8229600" cy="213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General form:                                                                 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b="1" i="1" dirty="0">
                <a:solidFill>
                  <a:srgbClr val="0432FF"/>
                </a:solidFill>
              </a:rPr>
              <a:t>Event</a:t>
            </a:r>
            <a:r>
              <a:rPr lang="en-US" altLang="en-US" b="1" i="1" dirty="0"/>
              <a:t> </a:t>
            </a:r>
            <a:r>
              <a:rPr lang="en-US" altLang="en-US" dirty="0"/>
              <a:t>- request to execute database </a:t>
            </a:r>
            <a:r>
              <a:rPr lang="en-US" altLang="en-US" b="1" dirty="0">
                <a:solidFill>
                  <a:srgbClr val="0432FF"/>
                </a:solidFill>
              </a:rPr>
              <a:t>operation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b="1" i="1" dirty="0">
                <a:solidFill>
                  <a:srgbClr val="FF0000"/>
                </a:solidFill>
              </a:rPr>
              <a:t>Condition</a:t>
            </a:r>
            <a:r>
              <a:rPr lang="en-US" altLang="en-US" i="1" dirty="0"/>
              <a:t> - </a:t>
            </a:r>
            <a:r>
              <a:rPr lang="en-US" altLang="en-US" b="1" dirty="0">
                <a:solidFill>
                  <a:srgbClr val="0432FF"/>
                </a:solidFill>
              </a:rPr>
              <a:t>predicate</a:t>
            </a:r>
            <a:r>
              <a:rPr lang="en-US" altLang="en-US" dirty="0"/>
              <a:t> evaluated on database state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b="1" i="1" dirty="0">
                <a:solidFill>
                  <a:srgbClr val="00B050"/>
                </a:solidFill>
              </a:rPr>
              <a:t>Action</a:t>
            </a:r>
            <a:r>
              <a:rPr lang="en-US" altLang="en-US" dirty="0"/>
              <a:t> - execution of </a:t>
            </a:r>
            <a:r>
              <a:rPr lang="en-US" altLang="en-US" b="1" dirty="0">
                <a:solidFill>
                  <a:srgbClr val="0432FF"/>
                </a:solidFill>
              </a:rPr>
              <a:t>procedure that might involve database updates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D8E3EE-3BF5-CE45-AE36-A05706767506}"/>
              </a:ext>
            </a:extLst>
          </p:cNvPr>
          <p:cNvSpPr txBox="1">
            <a:spLocks/>
          </p:cNvSpPr>
          <p:nvPr/>
        </p:nvSpPr>
        <p:spPr>
          <a:xfrm>
            <a:off x="914400" y="3941956"/>
            <a:ext cx="7315200" cy="457200"/>
          </a:xfrm>
          <a:prstGeom prst="rect">
            <a:avLst/>
          </a:prstGeom>
          <a:solidFill>
            <a:srgbClr val="FDC405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Arial" pitchFamily="34" charset="0"/>
              <a:buNone/>
            </a:pPr>
            <a:r>
              <a:rPr lang="en-US" altLang="en-US" b="1" dirty="0">
                <a:latin typeface="Courier" pitchFamily="49" charset="0"/>
              </a:rPr>
              <a:t>ON &lt;</a:t>
            </a:r>
            <a:r>
              <a:rPr lang="en-US" altLang="en-US" b="1" i="1" dirty="0">
                <a:solidFill>
                  <a:srgbClr val="0432FF"/>
                </a:solidFill>
                <a:latin typeface="Courier" pitchFamily="49" charset="0"/>
              </a:rPr>
              <a:t>event</a:t>
            </a:r>
            <a:r>
              <a:rPr lang="en-US" altLang="en-US" b="1" dirty="0">
                <a:latin typeface="Courier" pitchFamily="49" charset="0"/>
              </a:rPr>
              <a:t>&gt; IF &lt;</a:t>
            </a:r>
            <a:r>
              <a:rPr lang="en-US" altLang="en-US" b="1" i="1" dirty="0">
                <a:solidFill>
                  <a:srgbClr val="FF0000"/>
                </a:solidFill>
                <a:latin typeface="Courier" pitchFamily="49" charset="0"/>
              </a:rPr>
              <a:t>condition</a:t>
            </a:r>
            <a:r>
              <a:rPr lang="en-US" altLang="en-US" b="1" dirty="0">
                <a:latin typeface="Courier" pitchFamily="49" charset="0"/>
              </a:rPr>
              <a:t>&gt; THEN &lt;</a:t>
            </a:r>
            <a:r>
              <a:rPr lang="en-US" altLang="en-US" b="1" i="1" dirty="0">
                <a:solidFill>
                  <a:srgbClr val="00B050"/>
                </a:solidFill>
                <a:latin typeface="Courier" pitchFamily="49" charset="0"/>
              </a:rPr>
              <a:t>action</a:t>
            </a:r>
            <a:r>
              <a:rPr lang="en-US" altLang="en-US" b="1" i="1" dirty="0">
                <a:latin typeface="Courier" pitchFamily="49" charset="0"/>
              </a:rPr>
              <a:t>&gt;</a:t>
            </a:r>
          </a:p>
          <a:p>
            <a:pPr lvl="1" indent="0">
              <a:buFont typeface="Arial" pitchFamily="34" charset="0"/>
              <a:buNone/>
            </a:pPr>
            <a:endParaRPr lang="en-US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8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Syntax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Events:  </a:t>
            </a:r>
            <a:r>
              <a:rPr lang="en-US" dirty="0"/>
              <a:t>INSERT, DELETE, or UPDATE (alter) statements</a:t>
            </a:r>
            <a:br>
              <a:rPr lang="en-US" dirty="0"/>
            </a:br>
            <a:r>
              <a:rPr lang="en-US" dirty="0"/>
              <a:t>               or changes to individual rows caused by these</a:t>
            </a:r>
            <a:br>
              <a:rPr lang="en-US" dirty="0"/>
            </a:br>
            <a:r>
              <a:rPr lang="en-US" dirty="0"/>
              <a:t>               statements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Condition: </a:t>
            </a:r>
            <a:r>
              <a:rPr lang="en-US" dirty="0"/>
              <a:t>Anything that is allowed in a WHERE clause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Action:  </a:t>
            </a:r>
            <a:r>
              <a:rPr lang="en-US" dirty="0"/>
              <a:t>An individual SQL statement or stored </a:t>
            </a:r>
            <a:br>
              <a:rPr lang="en-US" dirty="0"/>
            </a:br>
            <a:r>
              <a:rPr lang="en-US" dirty="0"/>
              <a:t>              procedures</a:t>
            </a:r>
          </a:p>
        </p:txBody>
      </p:sp>
    </p:spTree>
    <p:extLst>
      <p:ext uri="{BB962C8B-B14F-4D97-AF65-F5344CB8AC3E}">
        <p14:creationId xmlns:p14="http://schemas.microsoft.com/office/powerpoint/2010/main" val="115223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Syntax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b="1" dirty="0"/>
              <a:t>Consideration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1800" dirty="0"/>
              <a:t>Conditions can refer to the state of the affected row or table </a:t>
            </a:r>
            <a:r>
              <a:rPr lang="en-US" altLang="en-US" sz="1800" b="1" dirty="0"/>
              <a:t>BEFORE</a:t>
            </a:r>
            <a:r>
              <a:rPr lang="en-US" altLang="en-US" sz="1800" dirty="0"/>
              <a:t> </a:t>
            </a:r>
            <a:r>
              <a:rPr lang="en-US" altLang="en-US" sz="1800" i="1" dirty="0"/>
              <a:t>or </a:t>
            </a:r>
            <a:r>
              <a:rPr lang="en-US" altLang="en-US" sz="1800" b="1" dirty="0"/>
              <a:t>AFTER</a:t>
            </a:r>
            <a:r>
              <a:rPr lang="en-US" altLang="en-US" sz="1800" dirty="0"/>
              <a:t> the event occurs</a:t>
            </a:r>
          </a:p>
          <a:p>
            <a:r>
              <a:rPr lang="en-US" altLang="en-US" b="1" dirty="0"/>
              <a:t>Notation</a:t>
            </a:r>
            <a:r>
              <a:rPr lang="en-US" altLang="en-US" dirty="0"/>
              <a:t>:</a:t>
            </a:r>
            <a:endParaRPr lang="en-US" altLang="en-US" i="1" dirty="0"/>
          </a:p>
          <a:p>
            <a:pPr lvl="1"/>
            <a:r>
              <a:rPr lang="en-US" altLang="en-US" sz="1800" dirty="0"/>
              <a:t>The reference to the tuple used in the transaction, before or after the execution of the triggering event is specific to the operation 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pPr lvl="1"/>
            <a:r>
              <a:rPr lang="en-US" altLang="en-US" sz="1800" dirty="0"/>
              <a:t>Use </a:t>
            </a:r>
            <a:r>
              <a:rPr lang="en-US" altLang="en-US" sz="1800" b="1" dirty="0"/>
              <a:t>SET</a:t>
            </a:r>
            <a:r>
              <a:rPr lang="en-US" altLang="en-US" sz="1800" dirty="0"/>
              <a:t> operator to modify fields of table that are activated the trigger.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2807"/>
              </p:ext>
            </p:extLst>
          </p:nvPr>
        </p:nvGraphicFramePr>
        <p:xfrm>
          <a:off x="3162300" y="3733800"/>
          <a:ext cx="28194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52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BF91-8C77-2B49-B96F-E834FD31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Syntax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0A214-2DE9-744A-98AB-EB980668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31"/>
          <a:stretch/>
        </p:blipFill>
        <p:spPr>
          <a:xfrm>
            <a:off x="622300" y="1559011"/>
            <a:ext cx="6845300" cy="49179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337EF6-D4F1-884A-9D58-85BACEC0D675}"/>
              </a:ext>
            </a:extLst>
          </p:cNvPr>
          <p:cNvSpPr txBox="1"/>
          <p:nvPr/>
        </p:nvSpPr>
        <p:spPr>
          <a:xfrm>
            <a:off x="990600" y="2895600"/>
            <a:ext cx="13716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C47B-515A-7240-8054-B26FAB6FD2AF}"/>
              </a:ext>
            </a:extLst>
          </p:cNvPr>
          <p:cNvSpPr txBox="1"/>
          <p:nvPr/>
        </p:nvSpPr>
        <p:spPr>
          <a:xfrm>
            <a:off x="2438400" y="2890024"/>
            <a:ext cx="1524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54B60-8CC7-0841-B372-0345E96553B4}"/>
              </a:ext>
            </a:extLst>
          </p:cNvPr>
          <p:cNvSpPr txBox="1"/>
          <p:nvPr/>
        </p:nvSpPr>
        <p:spPr>
          <a:xfrm>
            <a:off x="990600" y="3593069"/>
            <a:ext cx="1676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5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755908"/>
            <a:ext cx="8229600" cy="990600"/>
          </a:xfrm>
        </p:spPr>
        <p:txBody>
          <a:bodyPr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spc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Write a trigger to </a:t>
            </a:r>
            <a:r>
              <a:rPr lang="en-US" sz="2000" b="1" spc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UPDATE</a:t>
            </a:r>
            <a:r>
              <a:rPr lang="en-US" sz="2000" spc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the address of a student with the 'Ruston' </a:t>
            </a:r>
            <a:r>
              <a:rPr lang="en-US" sz="2000" b="1" spc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BEFORE</a:t>
            </a:r>
            <a:r>
              <a:rPr lang="en-US" sz="2000" spc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2000" b="1" spc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INSERT’-</a:t>
            </a:r>
            <a:r>
              <a:rPr lang="en-US" sz="2000" spc="0" dirty="0" err="1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ing</a:t>
            </a:r>
            <a:r>
              <a:rPr lang="en-US" sz="2000" spc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the record in the students table </a:t>
            </a:r>
            <a:r>
              <a:rPr lang="en-US" sz="2000" b="1" spc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</a:t>
            </a:r>
            <a:r>
              <a:rPr lang="en-US" sz="2000" spc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the address is null.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9" y="198120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‘newdb2’.‘STUDENT_BEFORE_INSERT’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INSERT ON STUDENT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.ADDRESS is null) THEN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'Ruston';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end$$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STUDENT(SID, Name, Address) VALUES ("S006", ”Francis", null);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399" y="381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HANDS ON # 1</a:t>
            </a:r>
          </a:p>
        </p:txBody>
      </p:sp>
    </p:spTree>
    <p:extLst>
      <p:ext uri="{BB962C8B-B14F-4D97-AF65-F5344CB8AC3E}">
        <p14:creationId xmlns:p14="http://schemas.microsoft.com/office/powerpoint/2010/main" val="292632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914400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sz="2000" spc="0" dirty="0"/>
              <a:t>Write a trigger to enforce the following constraint :</a:t>
            </a:r>
            <a:br>
              <a:rPr lang="en-US" sz="2000" spc="0" dirty="0"/>
            </a:br>
            <a:r>
              <a:rPr lang="en-US" sz="2000" b="1" spc="0" dirty="0"/>
              <a:t>Bank clients must be at least 18 years old, </a:t>
            </a:r>
            <a:br>
              <a:rPr lang="en-US" sz="2000" spc="0" dirty="0"/>
            </a:br>
            <a:r>
              <a:rPr lang="en-US" sz="2000" b="1" spc="0" dirty="0"/>
              <a:t>If Age is lesser than 18, the client’s information is discarded</a:t>
            </a:r>
            <a:r>
              <a:rPr lang="en-US" sz="2000" spc="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CLIENT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 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 VARCHAR(45) NULL 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Age INT NULL 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`)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client (`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`, `Name`, `Age`) VALUES (1, 'client1', 21);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client (`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`, `Name`, `Age`) VALUES (3, 'client3', 18);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HANDS ON # 2 </a:t>
            </a:r>
          </a:p>
        </p:txBody>
      </p:sp>
    </p:spTree>
    <p:extLst>
      <p:ext uri="{BB962C8B-B14F-4D97-AF65-F5344CB8AC3E}">
        <p14:creationId xmlns:p14="http://schemas.microsoft.com/office/powerpoint/2010/main" val="12460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75033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2000" spc="0" dirty="0"/>
              <a:t>Write a trigger to enforce the following constraint :</a:t>
            </a:r>
            <a:br>
              <a:rPr lang="en-US" sz="2000" spc="0" dirty="0"/>
            </a:br>
            <a:r>
              <a:rPr lang="en-US" sz="2000" b="1" spc="0" dirty="0"/>
              <a:t>Bank clients must be at least 18 years old, </a:t>
            </a:r>
            <a:br>
              <a:rPr lang="en-US" sz="2000" spc="0" dirty="0"/>
            </a:br>
            <a:r>
              <a:rPr lang="en-US" sz="2000" b="1" spc="0" dirty="0"/>
              <a:t>If Age is lesser than 18, the client’s information is discarded</a:t>
            </a:r>
            <a:r>
              <a:rPr lang="en-US" sz="2000" spc="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05740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client_DateOfBirt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 INSERT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client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(255);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18 ) THEN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Cause Error Message */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'Invalid Date of Birth';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'45000' 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IF;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$$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381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HANDS ON # 2</a:t>
            </a:r>
          </a:p>
        </p:txBody>
      </p:sp>
    </p:spTree>
    <p:extLst>
      <p:ext uri="{BB962C8B-B14F-4D97-AF65-F5344CB8AC3E}">
        <p14:creationId xmlns:p14="http://schemas.microsoft.com/office/powerpoint/2010/main" val="421417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spc="0" dirty="0"/>
              <a:t>Write a trigger to keep track of password changes.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82341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 TABLE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username VARCHAR(45) NOT NULL 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email VARCHAR(45) NOT NULL 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password VARCHAR(45) NULL 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PRIMARY KEY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username,email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 TABLE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users_logs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username VARCHAR(45) NOT NULL 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VARCHAR(45) NULL 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VARCHAR(45) NULL);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USERS VALUES('USER1','USER1@MAIL.COM',123);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381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HANDS ON # 3</a:t>
            </a:r>
          </a:p>
        </p:txBody>
      </p:sp>
    </p:spTree>
    <p:extLst>
      <p:ext uri="{BB962C8B-B14F-4D97-AF65-F5344CB8AC3E}">
        <p14:creationId xmlns:p14="http://schemas.microsoft.com/office/powerpoint/2010/main" val="222926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spc="0" dirty="0"/>
              <a:t>Write a trigger to keep track of password changes.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82341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$$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track_password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Users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users_logs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VALUES(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.password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end$$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 users SET password='475' WHERE username='user1';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399" y="381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HANDS ON # 3</a:t>
            </a:r>
          </a:p>
        </p:txBody>
      </p:sp>
    </p:spTree>
    <p:extLst>
      <p:ext uri="{BB962C8B-B14F-4D97-AF65-F5344CB8AC3E}">
        <p14:creationId xmlns:p14="http://schemas.microsoft.com/office/powerpoint/2010/main" val="351320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0600"/>
          </a:xfrm>
        </p:spPr>
        <p:txBody>
          <a:bodyPr>
            <a:normAutofit/>
          </a:bodyPr>
          <a:lstStyle/>
          <a:p>
            <a:pPr lvl="0"/>
            <a:r>
              <a:rPr lang="en-US" sz="2000" spc="0" dirty="0"/>
              <a:t>Write a trigger to assign a </a:t>
            </a:r>
            <a:r>
              <a:rPr lang="en-US" sz="2000" spc="0" dirty="0" err="1"/>
              <a:t>coursenum</a:t>
            </a:r>
            <a:r>
              <a:rPr lang="en-US" sz="2000" spc="0" dirty="0"/>
              <a:t> 101 in the ‘Business’ department to every new student</a:t>
            </a:r>
            <a:r>
              <a:rPr lang="en-US" sz="20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4384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$$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trigger NEW_STUDENTS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INSERT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STUDENTS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INSERT into take values(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.SID,101,'Business',0,0);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END$$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 Code: 1136. Column count doesn't match value count at row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399" y="381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HANDS ON # 4</a:t>
            </a:r>
          </a:p>
        </p:txBody>
      </p:sp>
    </p:spTree>
    <p:extLst>
      <p:ext uri="{BB962C8B-B14F-4D97-AF65-F5344CB8AC3E}">
        <p14:creationId xmlns:p14="http://schemas.microsoft.com/office/powerpoint/2010/main" val="22649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itchFamily="34" charset="0"/>
              </a:rPr>
              <a:t>A - Uses of views?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zh-CN" sz="28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pitchFamily="34" charset="0"/>
              </a:rPr>
              <a:t>To hide some data from some users.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pitchFamily="34" charset="0"/>
              </a:rPr>
              <a:t>To make queries easier to execute by creating a virtual relations.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 pitchFamily="34" charset="0"/>
              </a:rPr>
              <a:t>For creating modules of the database and giving access to only targeted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5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857" y="1004501"/>
            <a:ext cx="1524000" cy="748099"/>
          </a:xfrm>
        </p:spPr>
        <p:txBody>
          <a:bodyPr>
            <a:normAutofit/>
          </a:bodyPr>
          <a:lstStyle/>
          <a:p>
            <a:r>
              <a:rPr lang="en-US" sz="3400" dirty="0"/>
              <a:t>Views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3200400" y="4229100"/>
            <a:ext cx="2133600" cy="1828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2590800" y="2971800"/>
            <a:ext cx="914400" cy="533400"/>
          </a:xfrm>
          <a:prstGeom prst="snip2DiagRect">
            <a:avLst/>
          </a:prstGeom>
          <a:solidFill>
            <a:schemeClr val="bg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3810000" y="2971800"/>
            <a:ext cx="914400" cy="533400"/>
          </a:xfrm>
          <a:prstGeom prst="snip2DiagRect">
            <a:avLst/>
          </a:prstGeom>
          <a:solidFill>
            <a:schemeClr val="bg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4953000" y="2980267"/>
            <a:ext cx="914400" cy="533400"/>
          </a:xfrm>
          <a:prstGeom prst="snip2DiagRect">
            <a:avLst/>
          </a:prstGeom>
          <a:solidFill>
            <a:schemeClr val="bg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238500" y="1752600"/>
            <a:ext cx="952500" cy="3810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29150" y="1143000"/>
            <a:ext cx="952500" cy="3810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24717" y="685800"/>
            <a:ext cx="952500" cy="3810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6" idx="3"/>
            <a:endCxn id="9" idx="2"/>
          </p:cNvCxnSpPr>
          <p:nvPr/>
        </p:nvCxnSpPr>
        <p:spPr>
          <a:xfrm flipV="1">
            <a:off x="3048000" y="2133600"/>
            <a:ext cx="66675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1"/>
            <a:endCxn id="6" idx="1"/>
          </p:cNvCxnSpPr>
          <p:nvPr/>
        </p:nvCxnSpPr>
        <p:spPr>
          <a:xfrm flipH="1" flipV="1">
            <a:off x="3048000" y="3505200"/>
            <a:ext cx="1219200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1"/>
            <a:endCxn id="7" idx="1"/>
          </p:cNvCxnSpPr>
          <p:nvPr/>
        </p:nvCxnSpPr>
        <p:spPr>
          <a:xfrm flipV="1">
            <a:off x="4267200" y="3505200"/>
            <a:ext cx="0" cy="723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1"/>
            <a:endCxn id="8" idx="1"/>
          </p:cNvCxnSpPr>
          <p:nvPr/>
        </p:nvCxnSpPr>
        <p:spPr>
          <a:xfrm flipV="1">
            <a:off x="4267200" y="3513667"/>
            <a:ext cx="1143000" cy="71543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2"/>
          </p:cNvCxnSpPr>
          <p:nvPr/>
        </p:nvCxnSpPr>
        <p:spPr>
          <a:xfrm flipH="1" flipV="1">
            <a:off x="3714750" y="2133600"/>
            <a:ext cx="55245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0" idx="2"/>
          </p:cNvCxnSpPr>
          <p:nvPr/>
        </p:nvCxnSpPr>
        <p:spPr>
          <a:xfrm flipV="1">
            <a:off x="4191000" y="1524000"/>
            <a:ext cx="914400" cy="419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</p:cNvCxnSpPr>
          <p:nvPr/>
        </p:nvCxnSpPr>
        <p:spPr>
          <a:xfrm flipH="1" flipV="1">
            <a:off x="5105400" y="1524000"/>
            <a:ext cx="304800" cy="14562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  <a:endCxn id="11" idx="2"/>
          </p:cNvCxnSpPr>
          <p:nvPr/>
        </p:nvCxnSpPr>
        <p:spPr>
          <a:xfrm flipH="1" flipV="1">
            <a:off x="3500967" y="1066800"/>
            <a:ext cx="1128183" cy="266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0"/>
            <a:endCxn id="11" idx="2"/>
          </p:cNvCxnSpPr>
          <p:nvPr/>
        </p:nvCxnSpPr>
        <p:spPr>
          <a:xfrm flipH="1" flipV="1">
            <a:off x="3500967" y="1066800"/>
            <a:ext cx="213783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5867400" y="457200"/>
            <a:ext cx="381000" cy="1981200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>
            <a:off x="5867400" y="2552699"/>
            <a:ext cx="381000" cy="1318683"/>
          </a:xfrm>
          <a:prstGeom prst="rightBrace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>
            <a:off x="6019800" y="4229100"/>
            <a:ext cx="381000" cy="18288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00800" y="1377434"/>
            <a:ext cx="1924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Level</a:t>
            </a:r>
            <a:br>
              <a:rPr lang="en-US" dirty="0"/>
            </a:br>
            <a:r>
              <a:rPr lang="en-US" dirty="0"/>
              <a:t>(Virtual relations)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10502" y="495883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Level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00799" y="2971800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Conception Level</a:t>
            </a:r>
          </a:p>
          <a:p>
            <a:r>
              <a:rPr lang="en-US" dirty="0"/>
              <a:t>(</a:t>
            </a:r>
            <a:r>
              <a:rPr lang="en-US" altLang="zh-TW" dirty="0"/>
              <a:t>Stored relations</a:t>
            </a:r>
            <a:r>
              <a:rPr lang="en-US" dirty="0"/>
              <a:t>)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838200" y="2872917"/>
            <a:ext cx="1524000" cy="74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Tables</a:t>
            </a: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80999" y="4648200"/>
            <a:ext cx="2643717" cy="74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Data storage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Light Gray Cylinder">
                <a:extLst>
                  <a:ext uri="{FF2B5EF4-FFF2-40B4-BE49-F238E27FC236}">
                    <a16:creationId xmlns:a16="http://schemas.microsoft.com/office/drawing/2014/main" id="{54608AFE-6099-1218-AD2B-FB2DFE9994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7524953"/>
                  </p:ext>
                </p:extLst>
              </p:nvPr>
            </p:nvGraphicFramePr>
            <p:xfrm>
              <a:off x="3177117" y="4648200"/>
              <a:ext cx="2156876" cy="137157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156876" cy="1371575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1984593" ay="-1501324" az="-9241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925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Light Gray Cylinder">
                <a:extLst>
                  <a:ext uri="{FF2B5EF4-FFF2-40B4-BE49-F238E27FC236}">
                    <a16:creationId xmlns:a16="http://schemas.microsoft.com/office/drawing/2014/main" id="{54608AFE-6099-1218-AD2B-FB2DFE9994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7117" y="4648200"/>
                <a:ext cx="2156876" cy="13715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42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itchFamily="34" charset="0"/>
              </a:rPr>
              <a:t>Defining a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6015"/>
            <a:ext cx="8229600" cy="5029200"/>
          </a:xfrm>
        </p:spPr>
        <p:txBody>
          <a:bodyPr>
            <a:normAutofit/>
          </a:bodyPr>
          <a:lstStyle/>
          <a:p>
            <a:pPr marL="27432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Arial" pitchFamily="34" charset="0"/>
              </a:rPr>
              <a:t>CREATE VIEW </a:t>
            </a:r>
            <a:r>
              <a:rPr lang="en-US" altLang="zh-CN" sz="2400" b="1" dirty="0" err="1">
                <a:latin typeface="Arial" pitchFamily="34" charset="0"/>
              </a:rPr>
              <a:t>viewname</a:t>
            </a:r>
            <a:r>
              <a:rPr lang="en-US" altLang="zh-CN" sz="2400" dirty="0">
                <a:latin typeface="Arial" pitchFamily="34" charset="0"/>
              </a:rPr>
              <a:t> as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Arial" pitchFamily="34" charset="0"/>
              </a:rPr>
              <a:t>&lt; </a:t>
            </a:r>
            <a:r>
              <a:rPr lang="en-US" altLang="zh-CN" sz="2400" b="1" dirty="0">
                <a:latin typeface="Arial" pitchFamily="34" charset="0"/>
              </a:rPr>
              <a:t>Select Query </a:t>
            </a:r>
            <a:r>
              <a:rPr lang="en-US" altLang="zh-CN" sz="2400" dirty="0">
                <a:latin typeface="Arial" pitchFamily="34" charset="0"/>
              </a:rPr>
              <a:t>&gt;;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zh-CN" sz="2400" dirty="0">
              <a:latin typeface="Arial" pitchFamily="34" charset="0"/>
            </a:endParaRP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Arial" pitchFamily="34" charset="0"/>
              </a:rPr>
              <a:t>CREATE VIEW </a:t>
            </a:r>
            <a:r>
              <a:rPr lang="en-US" altLang="zh-CN" sz="2400" b="1" dirty="0" err="1">
                <a:latin typeface="Arial" pitchFamily="34" charset="0"/>
              </a:rPr>
              <a:t>viewname</a:t>
            </a:r>
            <a:r>
              <a:rPr lang="en-US" altLang="zh-CN" sz="2400" dirty="0">
                <a:latin typeface="Arial" pitchFamily="34" charset="0"/>
              </a:rPr>
              <a:t> (attr1, attr2) </a:t>
            </a:r>
            <a:br>
              <a:rPr lang="en-US" altLang="zh-CN" sz="2400" dirty="0">
                <a:latin typeface="Arial" pitchFamily="34" charset="0"/>
              </a:rPr>
            </a:br>
            <a:r>
              <a:rPr lang="en-US" altLang="zh-CN" sz="2400" dirty="0">
                <a:latin typeface="Arial" pitchFamily="34" charset="0"/>
              </a:rPr>
              <a:t>as &lt; </a:t>
            </a:r>
            <a:r>
              <a:rPr lang="en-US" altLang="zh-CN" sz="2400" b="1" dirty="0">
                <a:latin typeface="Arial" pitchFamily="34" charset="0"/>
              </a:rPr>
              <a:t>Select </a:t>
            </a:r>
            <a:r>
              <a:rPr lang="en-US" altLang="zh-CN" sz="2400" dirty="0">
                <a:latin typeface="Arial" pitchFamily="34" charset="0"/>
              </a:rPr>
              <a:t>(attr1, attr2) </a:t>
            </a:r>
            <a:r>
              <a:rPr lang="en-US" altLang="zh-CN" sz="2400" b="1" dirty="0">
                <a:latin typeface="Arial" pitchFamily="34" charset="0"/>
              </a:rPr>
              <a:t>Query </a:t>
            </a:r>
            <a:r>
              <a:rPr lang="en-US" altLang="zh-CN" sz="2400" dirty="0">
                <a:latin typeface="Arial" pitchFamily="34" charset="0"/>
              </a:rPr>
              <a:t>&gt;;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zh-CN" sz="2400" dirty="0">
              <a:latin typeface="Arial" pitchFamily="34" charset="0"/>
            </a:endParaRP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Arial" pitchFamily="34" charset="0"/>
              </a:rPr>
              <a:t>ALTER VIEW </a:t>
            </a:r>
            <a:r>
              <a:rPr lang="en-US" altLang="zh-CN" sz="2400" b="1" dirty="0" err="1">
                <a:latin typeface="Arial" pitchFamily="34" charset="0"/>
              </a:rPr>
              <a:t>viewname</a:t>
            </a:r>
            <a:r>
              <a:rPr lang="en-US" altLang="zh-CN" sz="2400" dirty="0">
                <a:latin typeface="Arial" pitchFamily="34" charset="0"/>
              </a:rPr>
              <a:t> (attribute1) </a:t>
            </a:r>
            <a:br>
              <a:rPr lang="en-US" altLang="zh-CN" sz="2400" dirty="0">
                <a:latin typeface="Arial" pitchFamily="34" charset="0"/>
              </a:rPr>
            </a:br>
            <a:r>
              <a:rPr lang="en-US" altLang="zh-CN" sz="2400" dirty="0">
                <a:latin typeface="Arial" pitchFamily="34" charset="0"/>
              </a:rPr>
              <a:t>as &lt; </a:t>
            </a:r>
            <a:r>
              <a:rPr lang="en-US" altLang="zh-CN" sz="2400" b="1" dirty="0">
                <a:latin typeface="Arial" pitchFamily="34" charset="0"/>
              </a:rPr>
              <a:t>Select </a:t>
            </a:r>
            <a:r>
              <a:rPr lang="en-US" altLang="zh-CN" sz="2400" dirty="0">
                <a:latin typeface="Arial" pitchFamily="34" charset="0"/>
              </a:rPr>
              <a:t>(attribute1) </a:t>
            </a:r>
            <a:r>
              <a:rPr lang="en-US" altLang="zh-CN" sz="2400" b="1" dirty="0">
                <a:latin typeface="Arial" pitchFamily="34" charset="0"/>
              </a:rPr>
              <a:t>Query </a:t>
            </a:r>
            <a:r>
              <a:rPr lang="en-US" altLang="zh-CN" sz="2400" dirty="0">
                <a:latin typeface="Arial" pitchFamily="34" charset="0"/>
              </a:rPr>
              <a:t>&gt;;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zh-CN" sz="2400" dirty="0">
              <a:latin typeface="Arial" pitchFamily="34" charset="0"/>
            </a:endParaRP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Arial" pitchFamily="34" charset="0"/>
              </a:rPr>
              <a:t>DROP VIEW </a:t>
            </a:r>
            <a:r>
              <a:rPr lang="en-US" altLang="zh-CN" sz="2400" b="1" dirty="0" err="1">
                <a:latin typeface="Arial" pitchFamily="34" charset="0"/>
              </a:rPr>
              <a:t>viewname</a:t>
            </a:r>
            <a:r>
              <a:rPr lang="en-US" altLang="zh-CN" sz="2400" b="1" dirty="0">
                <a:latin typeface="Arial" pitchFamily="34" charset="0"/>
              </a:rPr>
              <a:t>;</a:t>
            </a:r>
            <a:endParaRPr lang="en-US" altLang="zh-CN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3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Modifications of views</a:t>
            </a:r>
            <a:br>
              <a:rPr lang="en-US" dirty="0"/>
            </a:br>
            <a:r>
              <a:rPr lang="en-US" dirty="0"/>
              <a:t>(INSERT, DELETE, 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 A View is not updatable if it contains any of the following: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Aggregate functions (</a:t>
            </a:r>
            <a:r>
              <a:rPr lang="en-US" dirty="0">
                <a:solidFill>
                  <a:srgbClr val="0070C0"/>
                </a:solidFill>
              </a:rPr>
              <a:t>SUM(), MIN(), MAX(), COUNT()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DISTINCT</a:t>
            </a:r>
          </a:p>
          <a:p>
            <a:pPr fontAlgn="base"/>
            <a:r>
              <a:rPr lang="en-US" dirty="0"/>
              <a:t>GROUP BY</a:t>
            </a:r>
          </a:p>
          <a:p>
            <a:pPr fontAlgn="base"/>
            <a:r>
              <a:rPr lang="en-US" dirty="0"/>
              <a:t>HAVING</a:t>
            </a:r>
          </a:p>
          <a:p>
            <a:pPr fontAlgn="base"/>
            <a:r>
              <a:rPr lang="en-US" dirty="0"/>
              <a:t>UNION or UNION ALL</a:t>
            </a:r>
          </a:p>
          <a:p>
            <a:pPr fontAlgn="base"/>
            <a:r>
              <a:rPr lang="en-US" dirty="0"/>
              <a:t>Subquery in the SELECT clause</a:t>
            </a:r>
          </a:p>
          <a:p>
            <a:pPr fontAlgn="base"/>
            <a:r>
              <a:rPr lang="en-US" dirty="0"/>
              <a:t>Non-updatable view in the FROM clause</a:t>
            </a:r>
          </a:p>
        </p:txBody>
      </p:sp>
    </p:spTree>
    <p:extLst>
      <p:ext uri="{BB962C8B-B14F-4D97-AF65-F5344CB8AC3E}">
        <p14:creationId xmlns:p14="http://schemas.microsoft.com/office/powerpoint/2010/main" val="42430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itchFamily="34" charset="0"/>
              </a:rPr>
              <a:t>B - Why Learn Triggers?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b="0" dirty="0">
                <a:latin typeface="Arial" pitchFamily="34" charset="0"/>
              </a:rPr>
              <a:t>Triggers allow specified </a:t>
            </a:r>
            <a:r>
              <a:rPr lang="en-US" altLang="zh-CN" b="1" dirty="0">
                <a:latin typeface="Arial" pitchFamily="34" charset="0"/>
              </a:rPr>
              <a:t>actions to be performed automatically within the database</a:t>
            </a:r>
            <a:r>
              <a:rPr lang="en-US" altLang="zh-CN" b="0" dirty="0">
                <a:latin typeface="Arial" pitchFamily="34" charset="0"/>
              </a:rPr>
              <a:t>, without having to write any extra application code.</a:t>
            </a:r>
          </a:p>
          <a:p>
            <a:pPr>
              <a:lnSpc>
                <a:spcPct val="90000"/>
              </a:lnSpc>
            </a:pPr>
            <a:endParaRPr lang="en-US" altLang="zh-CN" b="0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b="0" dirty="0">
                <a:latin typeface="Arial" pitchFamily="34" charset="0"/>
              </a:rPr>
              <a:t>Triggers increase the power of the database, and the power of your application. 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/>
              <a:t>Triggers allow for c</a:t>
            </a:r>
            <a:r>
              <a:rPr lang="en-US" altLang="zh-CN" b="0" dirty="0">
                <a:latin typeface="Arial" pitchFamily="34" charset="0"/>
              </a:rPr>
              <a:t>omplex application logic to be executed while being “</a:t>
            </a:r>
            <a:r>
              <a:rPr lang="en-US" altLang="zh-CN" b="0" dirty="0">
                <a:solidFill>
                  <a:srgbClr val="0432FF"/>
                </a:solidFill>
                <a:latin typeface="Arial" pitchFamily="34" charset="0"/>
              </a:rPr>
              <a:t>close</a:t>
            </a:r>
            <a:r>
              <a:rPr lang="en-US" altLang="zh-CN" b="0" dirty="0">
                <a:latin typeface="Arial" pitchFamily="34" charset="0"/>
              </a:rPr>
              <a:t>” to the data.</a:t>
            </a:r>
          </a:p>
        </p:txBody>
      </p:sp>
      <p:pic>
        <p:nvPicPr>
          <p:cNvPr id="4" name="Picture 3" descr="C:\Documents and Settings\Dr. Shiyong Lu\My Documents\My Pictures\cncpt076.gif">
            <a:extLst>
              <a:ext uri="{FF2B5EF4-FFF2-40B4-BE49-F238E27FC236}">
                <a16:creationId xmlns:a16="http://schemas.microsoft.com/office/drawing/2014/main" id="{0DAD143F-D0FE-414E-A4DC-E8D9C5A4C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299" y="2171700"/>
            <a:ext cx="4403617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ABD12-CA6D-D866-F1E2-1541C4D6AEBD}"/>
              </a:ext>
            </a:extLst>
          </p:cNvPr>
          <p:cNvSpPr txBox="1"/>
          <p:nvPr/>
        </p:nvSpPr>
        <p:spPr>
          <a:xfrm>
            <a:off x="4572000" y="513550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any anomalies that pertain to operations of insert, delete, and update</a:t>
            </a:r>
          </a:p>
        </p:txBody>
      </p:sp>
    </p:spTree>
    <p:extLst>
      <p:ext uri="{BB962C8B-B14F-4D97-AF65-F5344CB8AC3E}">
        <p14:creationId xmlns:p14="http://schemas.microsoft.com/office/powerpoint/2010/main" val="220639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– close to “data”</a:t>
            </a:r>
          </a:p>
        </p:txBody>
      </p:sp>
      <p:pic>
        <p:nvPicPr>
          <p:cNvPr id="4" name="Picture 3" descr="C:\Documents and Settings\Dr. Shiyong Lu\My Documents\My Pictures\cncpt07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281746" cy="422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8CF9B-5C8F-F744-8D1C-3E9D287FC4CE}"/>
              </a:ext>
            </a:extLst>
          </p:cNvPr>
          <p:cNvSpPr txBox="1"/>
          <p:nvPr/>
        </p:nvSpPr>
        <p:spPr>
          <a:xfrm>
            <a:off x="570476" y="6139934"/>
            <a:ext cx="811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any anomalies that pertain to operations of insert, delete, and update</a:t>
            </a:r>
          </a:p>
        </p:txBody>
      </p:sp>
    </p:spTree>
    <p:extLst>
      <p:ext uri="{BB962C8B-B14F-4D97-AF65-F5344CB8AC3E}">
        <p14:creationId xmlns:p14="http://schemas.microsoft.com/office/powerpoint/2010/main" val="329912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itchFamily="34" charset="0"/>
              </a:rPr>
              <a:t>Possible Uses for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733800"/>
          </a:xfrm>
        </p:spPr>
        <p:txBody>
          <a:bodyPr>
            <a:normAutofit lnSpcReduction="10000"/>
          </a:bodyPr>
          <a:lstStyle/>
          <a:p>
            <a:pPr marL="873125" lvl="1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Arial" pitchFamily="34" charset="0"/>
              </a:rPr>
              <a:t>Enhance </a:t>
            </a:r>
            <a:r>
              <a:rPr lang="en-US" altLang="zh-CN" sz="2400" b="1" dirty="0">
                <a:latin typeface="Arial" pitchFamily="34" charset="0"/>
              </a:rPr>
              <a:t>complex 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</a:rPr>
              <a:t>database security </a:t>
            </a:r>
            <a:r>
              <a:rPr lang="en-US" altLang="zh-CN" sz="2400" dirty="0">
                <a:latin typeface="Arial" pitchFamily="34" charset="0"/>
              </a:rPr>
              <a:t>rules</a:t>
            </a:r>
          </a:p>
          <a:p>
            <a:pPr marL="873125" lvl="1" indent="-457200">
              <a:lnSpc>
                <a:spcPct val="90000"/>
              </a:lnSpc>
              <a:buFont typeface="Wingdings" pitchFamily="2" charset="2"/>
              <a:buChar char="q"/>
            </a:pPr>
            <a:endParaRPr lang="en-US" altLang="zh-CN" sz="2400" dirty="0">
              <a:latin typeface="Arial" pitchFamily="34" charset="0"/>
            </a:endParaRPr>
          </a:p>
          <a:p>
            <a:pPr marL="873125" lvl="1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Arial" pitchFamily="34" charset="0"/>
              </a:rPr>
              <a:t>Create 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</a:rPr>
              <a:t>auditing and logging </a:t>
            </a:r>
            <a:r>
              <a:rPr lang="en-US" altLang="zh-CN" sz="2400" dirty="0">
                <a:latin typeface="Arial" pitchFamily="34" charset="0"/>
              </a:rPr>
              <a:t>of records automatically</a:t>
            </a:r>
          </a:p>
          <a:p>
            <a:pPr marL="873125" lvl="1" indent="-457200">
              <a:lnSpc>
                <a:spcPct val="90000"/>
              </a:lnSpc>
              <a:buFont typeface="Wingdings" pitchFamily="2" charset="2"/>
              <a:buChar char="q"/>
            </a:pPr>
            <a:endParaRPr lang="en-US" altLang="zh-CN" sz="2400" dirty="0">
              <a:latin typeface="Arial" pitchFamily="34" charset="0"/>
            </a:endParaRPr>
          </a:p>
          <a:p>
            <a:pPr marL="873125" lvl="1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Arial" pitchFamily="34" charset="0"/>
              </a:rPr>
              <a:t>Prevent </a:t>
            </a:r>
            <a:r>
              <a:rPr lang="en-US" altLang="zh-CN" sz="2400" b="1" dirty="0">
                <a:latin typeface="Arial" pitchFamily="34" charset="0"/>
              </a:rPr>
              <a:t>tables from being accidentally 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</a:rPr>
              <a:t>dropped</a:t>
            </a:r>
          </a:p>
          <a:p>
            <a:pPr marL="873125" lvl="1" indent="-457200">
              <a:lnSpc>
                <a:spcPct val="90000"/>
              </a:lnSpc>
              <a:buFont typeface="Wingdings" pitchFamily="2" charset="2"/>
              <a:buChar char="q"/>
            </a:pPr>
            <a:endParaRPr lang="en-US" altLang="zh-CN" sz="2400" dirty="0">
              <a:latin typeface="Arial" pitchFamily="34" charset="0"/>
            </a:endParaRPr>
          </a:p>
          <a:p>
            <a:pPr marL="873125" lvl="1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latin typeface="Arial" pitchFamily="34" charset="0"/>
              </a:rPr>
              <a:t>Prevent 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</a:rPr>
              <a:t>invalid DML transactions </a:t>
            </a:r>
            <a:r>
              <a:rPr lang="en-US" altLang="zh-CN" sz="2400" dirty="0">
                <a:latin typeface="Arial" pitchFamily="34" charset="0"/>
              </a:rPr>
              <a:t>from </a:t>
            </a:r>
            <a:r>
              <a:rPr lang="en-US" altLang="zh-CN" sz="2400" dirty="0"/>
              <a:t>occurring</a:t>
            </a:r>
          </a:p>
          <a:p>
            <a:pPr marL="873125" lvl="1" indent="-457200">
              <a:lnSpc>
                <a:spcPct val="90000"/>
              </a:lnSpc>
              <a:buFont typeface="Wingdings" pitchFamily="2" charset="2"/>
              <a:buChar char="q"/>
            </a:pPr>
            <a:endParaRPr lang="en-US" altLang="zh-CN" sz="2400" dirty="0"/>
          </a:p>
          <a:p>
            <a:pPr marL="873125" lvl="1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/>
              <a:t>Enforce </a:t>
            </a:r>
            <a:r>
              <a:rPr lang="en-US" altLang="zh-CN" sz="2400" b="1" dirty="0">
                <a:solidFill>
                  <a:srgbClr val="0070C0"/>
                </a:solidFill>
              </a:rPr>
              <a:t>data integrity rules</a:t>
            </a:r>
          </a:p>
          <a:p>
            <a:pPr lvl="1">
              <a:lnSpc>
                <a:spcPct val="90000"/>
              </a:lnSpc>
            </a:pPr>
            <a:endParaRPr lang="en-US" altLang="zh-CN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1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itchFamily="34" charset="0"/>
              </a:rPr>
              <a:t>More Uses…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>
                <a:latin typeface="Arial" pitchFamily="34" charset="0"/>
              </a:rPr>
              <a:t>Generate derived column values automatically</a:t>
            </a:r>
          </a:p>
          <a:p>
            <a:pPr lvl="1"/>
            <a:r>
              <a:rPr lang="en-US" altLang="zh-CN" dirty="0">
                <a:latin typeface="Arial" pitchFamily="34" charset="0"/>
              </a:rPr>
              <a:t>Maintain synchronous table replication</a:t>
            </a:r>
          </a:p>
          <a:p>
            <a:pPr lvl="1"/>
            <a:r>
              <a:rPr lang="en-US" altLang="zh-CN" dirty="0">
                <a:latin typeface="Arial" pitchFamily="34" charset="0"/>
              </a:rPr>
              <a:t>Gather statistics on table access</a:t>
            </a:r>
          </a:p>
          <a:p>
            <a:pPr lvl="1"/>
            <a:r>
              <a:rPr lang="en-US" altLang="zh-CN" dirty="0">
                <a:latin typeface="Arial" pitchFamily="34" charset="0"/>
              </a:rPr>
              <a:t>Modify table data when DML statements are issued against views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39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13091</TotalTime>
  <Words>1104</Words>
  <Application>Microsoft Macintosh PowerPoint</Application>
  <PresentationFormat>On-screen Show (4:3)</PresentationFormat>
  <Paragraphs>192</Paragraphs>
  <Slides>19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</vt:lpstr>
      <vt:lpstr>Courier New</vt:lpstr>
      <vt:lpstr>Wingdings</vt:lpstr>
      <vt:lpstr>Clarity</vt:lpstr>
      <vt:lpstr>CSC-430(001) / 530: Database Management Systems / Database Theory</vt:lpstr>
      <vt:lpstr>A - Uses of views?</vt:lpstr>
      <vt:lpstr>Views</vt:lpstr>
      <vt:lpstr>Defining a View</vt:lpstr>
      <vt:lpstr>Modifications of views (INSERT, DELETE, UPDATE)</vt:lpstr>
      <vt:lpstr>B - Why Learn Triggers?</vt:lpstr>
      <vt:lpstr>Triggers – close to “data”</vt:lpstr>
      <vt:lpstr>Possible Uses for Triggers</vt:lpstr>
      <vt:lpstr>More Uses…</vt:lpstr>
      <vt:lpstr>Trigger Syntax</vt:lpstr>
      <vt:lpstr>Trigger Syntax (cont…)</vt:lpstr>
      <vt:lpstr>Trigger Syntax (cont…)</vt:lpstr>
      <vt:lpstr>Trigger Syntax (cont…)</vt:lpstr>
      <vt:lpstr>Write a trigger to UPDATE the address of a student with the 'Ruston' BEFORE INSERT’-ing the record in the students table IF the address is null.</vt:lpstr>
      <vt:lpstr>Write a trigger to enforce the following constraint : Bank clients must be at least 18 years old,  If Age is lesser than 18, the client’s information is discarded.</vt:lpstr>
      <vt:lpstr>Write a trigger to enforce the following constraint : Bank clients must be at least 18 years old,  If Age is lesser than 18, the client’s information is discarded.</vt:lpstr>
      <vt:lpstr>Write a trigger to keep track of password changes.</vt:lpstr>
      <vt:lpstr>Write a trigger to keep track of password changes.</vt:lpstr>
      <vt:lpstr>Write a trigger to assign a coursenum 101 in the ‘Business’ department to every new student.</vt:lpstr>
    </vt:vector>
  </TitlesOfParts>
  <Company>Louisiana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Triggers</dc:title>
  <dc:creator>Hatwib</dc:creator>
  <cp:lastModifiedBy>pradeep chowriappa</cp:lastModifiedBy>
  <cp:revision>35</cp:revision>
  <cp:lastPrinted>2023-02-03T16:43:43Z</cp:lastPrinted>
  <dcterms:created xsi:type="dcterms:W3CDTF">2014-01-29T06:05:25Z</dcterms:created>
  <dcterms:modified xsi:type="dcterms:W3CDTF">2023-02-03T17:51:16Z</dcterms:modified>
</cp:coreProperties>
</file>