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256" r:id="rId2"/>
    <p:sldId id="328" r:id="rId3"/>
    <p:sldId id="257" r:id="rId4"/>
    <p:sldId id="258" r:id="rId5"/>
    <p:sldId id="259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25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322" r:id="rId27"/>
    <p:sldId id="323" r:id="rId28"/>
    <p:sldId id="324" r:id="rId29"/>
    <p:sldId id="302" r:id="rId30"/>
    <p:sldId id="326" r:id="rId31"/>
    <p:sldId id="260" r:id="rId32"/>
    <p:sldId id="261" r:id="rId33"/>
    <p:sldId id="262" r:id="rId34"/>
    <p:sldId id="263" r:id="rId35"/>
    <p:sldId id="264" r:id="rId36"/>
    <p:sldId id="298" r:id="rId37"/>
    <p:sldId id="265" r:id="rId38"/>
    <p:sldId id="299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300" r:id="rId57"/>
    <p:sldId id="283" r:id="rId58"/>
    <p:sldId id="284" r:id="rId59"/>
    <p:sldId id="285" r:id="rId60"/>
    <p:sldId id="286" r:id="rId61"/>
    <p:sldId id="287" r:id="rId62"/>
    <p:sldId id="301" r:id="rId63"/>
    <p:sldId id="288" r:id="rId64"/>
    <p:sldId id="289" r:id="rId65"/>
    <p:sldId id="290" r:id="rId66"/>
    <p:sldId id="291" r:id="rId67"/>
    <p:sldId id="292" r:id="rId68"/>
    <p:sldId id="293" r:id="rId69"/>
    <p:sldId id="294" r:id="rId70"/>
    <p:sldId id="295" r:id="rId71"/>
    <p:sldId id="296" r:id="rId72"/>
    <p:sldId id="297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5EBCA6-9434-F645-8090-219651517D27}" v="22" dt="2023-02-15T16:41:50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06"/>
    <p:restoredTop sz="93673"/>
  </p:normalViewPr>
  <p:slideViewPr>
    <p:cSldViewPr>
      <p:cViewPr varScale="1">
        <p:scale>
          <a:sx n="77" d="100"/>
          <a:sy n="77" d="100"/>
        </p:scale>
        <p:origin x="184" y="10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 chowriappa" userId="2cddd6f4dba3c44a" providerId="LiveId" clId="{6D5EBCA6-9434-F645-8090-219651517D27}"/>
    <pc:docChg chg="undo custSel addSld delSld modSld">
      <pc:chgData name="pradeep chowriappa" userId="2cddd6f4dba3c44a" providerId="LiveId" clId="{6D5EBCA6-9434-F645-8090-219651517D27}" dt="2023-02-15T16:41:52.877" v="96" actId="20577"/>
      <pc:docMkLst>
        <pc:docMk/>
      </pc:docMkLst>
      <pc:sldChg chg="addSp delSp modSp mod">
        <pc:chgData name="pradeep chowriappa" userId="2cddd6f4dba3c44a" providerId="LiveId" clId="{6D5EBCA6-9434-F645-8090-219651517D27}" dt="2023-02-15T16:08:02.028" v="33" actId="22"/>
        <pc:sldMkLst>
          <pc:docMk/>
          <pc:sldMk cId="3986812893" sldId="256"/>
        </pc:sldMkLst>
        <pc:spChg chg="mod">
          <ac:chgData name="pradeep chowriappa" userId="2cddd6f4dba3c44a" providerId="LiveId" clId="{6D5EBCA6-9434-F645-8090-219651517D27}" dt="2023-02-15T15:56:42.632" v="1" actId="20577"/>
          <ac:spMkLst>
            <pc:docMk/>
            <pc:sldMk cId="3986812893" sldId="256"/>
            <ac:spMk id="2" creationId="{40487F2C-592A-BF42-A4D5-41FD6162243B}"/>
          </ac:spMkLst>
        </pc:spChg>
        <pc:spChg chg="add del">
          <ac:chgData name="pradeep chowriappa" userId="2cddd6f4dba3c44a" providerId="LiveId" clId="{6D5EBCA6-9434-F645-8090-219651517D27}" dt="2023-02-15T16:08:02.028" v="33" actId="22"/>
          <ac:spMkLst>
            <pc:docMk/>
            <pc:sldMk cId="3986812893" sldId="256"/>
            <ac:spMk id="5" creationId="{81571001-D079-1BE5-36B9-31B8740E1556}"/>
          </ac:spMkLst>
        </pc:spChg>
      </pc:sldChg>
      <pc:sldChg chg="modSp mod">
        <pc:chgData name="pradeep chowriappa" userId="2cddd6f4dba3c44a" providerId="LiveId" clId="{6D5EBCA6-9434-F645-8090-219651517D27}" dt="2023-02-15T15:57:33.419" v="8" actId="20577"/>
        <pc:sldMkLst>
          <pc:docMk/>
          <pc:sldMk cId="3874865745" sldId="259"/>
        </pc:sldMkLst>
        <pc:spChg chg="mod">
          <ac:chgData name="pradeep chowriappa" userId="2cddd6f4dba3c44a" providerId="LiveId" clId="{6D5EBCA6-9434-F645-8090-219651517D27}" dt="2023-02-15T15:57:33.419" v="8" actId="20577"/>
          <ac:spMkLst>
            <pc:docMk/>
            <pc:sldMk cId="3874865745" sldId="259"/>
            <ac:spMk id="3" creationId="{59514CE8-2EB3-6848-B54D-6195EEDDBE5E}"/>
          </ac:spMkLst>
        </pc:spChg>
      </pc:sldChg>
      <pc:sldChg chg="modSp mod">
        <pc:chgData name="pradeep chowriappa" userId="2cddd6f4dba3c44a" providerId="LiveId" clId="{6D5EBCA6-9434-F645-8090-219651517D27}" dt="2023-02-15T15:58:47.770" v="20" actId="20577"/>
        <pc:sldMkLst>
          <pc:docMk/>
          <pc:sldMk cId="383677841" sldId="304"/>
        </pc:sldMkLst>
        <pc:spChg chg="mod">
          <ac:chgData name="pradeep chowriappa" userId="2cddd6f4dba3c44a" providerId="LiveId" clId="{6D5EBCA6-9434-F645-8090-219651517D27}" dt="2023-02-15T15:58:47.770" v="20" actId="20577"/>
          <ac:spMkLst>
            <pc:docMk/>
            <pc:sldMk cId="383677841" sldId="304"/>
            <ac:spMk id="19" creationId="{01C48E2B-5775-9747-80B7-30AA98519153}"/>
          </ac:spMkLst>
        </pc:spChg>
      </pc:sldChg>
      <pc:sldChg chg="addSp delSp modSp mod modClrScheme chgLayout">
        <pc:chgData name="pradeep chowriappa" userId="2cddd6f4dba3c44a" providerId="LiveId" clId="{6D5EBCA6-9434-F645-8090-219651517D27}" dt="2023-02-15T16:00:12.894" v="25" actId="478"/>
        <pc:sldMkLst>
          <pc:docMk/>
          <pc:sldMk cId="2719988698" sldId="305"/>
        </pc:sldMkLst>
        <pc:spChg chg="add del mod ord">
          <ac:chgData name="pradeep chowriappa" userId="2cddd6f4dba3c44a" providerId="LiveId" clId="{6D5EBCA6-9434-F645-8090-219651517D27}" dt="2023-02-15T16:00:12.894" v="25" actId="478"/>
          <ac:spMkLst>
            <pc:docMk/>
            <pc:sldMk cId="2719988698" sldId="305"/>
            <ac:spMk id="3" creationId="{58D664E2-7B7D-0FFA-9196-E9F65B31270C}"/>
          </ac:spMkLst>
        </pc:spChg>
        <pc:spChg chg="add del mod ord">
          <ac:chgData name="pradeep chowriappa" userId="2cddd6f4dba3c44a" providerId="LiveId" clId="{6D5EBCA6-9434-F645-8090-219651517D27}" dt="2023-02-15T16:00:03.337" v="22" actId="478"/>
          <ac:spMkLst>
            <pc:docMk/>
            <pc:sldMk cId="2719988698" sldId="305"/>
            <ac:spMk id="4" creationId="{074E3B88-AB98-231E-61F9-3092FEFC4EC5}"/>
          </ac:spMkLst>
        </pc:spChg>
        <pc:picChg chg="add del">
          <ac:chgData name="pradeep chowriappa" userId="2cddd6f4dba3c44a" providerId="LiveId" clId="{6D5EBCA6-9434-F645-8090-219651517D27}" dt="2023-02-15T16:00:08.301" v="24" actId="478"/>
          <ac:picMkLst>
            <pc:docMk/>
            <pc:sldMk cId="2719988698" sldId="305"/>
            <ac:picMk id="2" creationId="{00000000-0000-0000-0000-000000000000}"/>
          </ac:picMkLst>
        </pc:picChg>
      </pc:sldChg>
      <pc:sldChg chg="addSp delSp">
        <pc:chgData name="pradeep chowriappa" userId="2cddd6f4dba3c44a" providerId="LiveId" clId="{6D5EBCA6-9434-F645-8090-219651517D27}" dt="2023-02-15T16:07:12.257" v="27" actId="478"/>
        <pc:sldMkLst>
          <pc:docMk/>
          <pc:sldMk cId="4038315733" sldId="306"/>
        </pc:sldMkLst>
        <pc:picChg chg="add del">
          <ac:chgData name="pradeep chowriappa" userId="2cddd6f4dba3c44a" providerId="LiveId" clId="{6D5EBCA6-9434-F645-8090-219651517D27}" dt="2023-02-15T16:07:12.257" v="27" actId="478"/>
          <ac:picMkLst>
            <pc:docMk/>
            <pc:sldMk cId="4038315733" sldId="306"/>
            <ac:picMk id="1026" creationId="{AD52C36B-6867-493F-0E3E-0F1AC6CA6069}"/>
          </ac:picMkLst>
        </pc:picChg>
      </pc:sldChg>
      <pc:sldChg chg="modSp mod">
        <pc:chgData name="pradeep chowriappa" userId="2cddd6f4dba3c44a" providerId="LiveId" clId="{6D5EBCA6-9434-F645-8090-219651517D27}" dt="2023-02-15T16:41:52.877" v="96" actId="20577"/>
        <pc:sldMkLst>
          <pc:docMk/>
          <pc:sldMk cId="429503198" sldId="325"/>
        </pc:sldMkLst>
        <pc:spChg chg="mod">
          <ac:chgData name="pradeep chowriappa" userId="2cddd6f4dba3c44a" providerId="LiveId" clId="{6D5EBCA6-9434-F645-8090-219651517D27}" dt="2023-02-15T16:34:55.998" v="81" actId="20577"/>
          <ac:spMkLst>
            <pc:docMk/>
            <pc:sldMk cId="429503198" sldId="325"/>
            <ac:spMk id="3" creationId="{5DA6DB6E-C711-8B46-ABE4-205C8E5A400A}"/>
          </ac:spMkLst>
        </pc:spChg>
        <pc:spChg chg="mod">
          <ac:chgData name="pradeep chowriappa" userId="2cddd6f4dba3c44a" providerId="LiveId" clId="{6D5EBCA6-9434-F645-8090-219651517D27}" dt="2023-02-15T16:41:52.877" v="96" actId="20577"/>
          <ac:spMkLst>
            <pc:docMk/>
            <pc:sldMk cId="429503198" sldId="325"/>
            <ac:spMk id="4" creationId="{EB9561E2-5EA8-EC4B-9395-0B44389BC4F0}"/>
          </ac:spMkLst>
        </pc:spChg>
      </pc:sldChg>
      <pc:sldChg chg="addSp modSp new del">
        <pc:chgData name="pradeep chowriappa" userId="2cddd6f4dba3c44a" providerId="LiveId" clId="{6D5EBCA6-9434-F645-8090-219651517D27}" dt="2023-02-15T16:33:46.611" v="65" actId="2696"/>
        <pc:sldMkLst>
          <pc:docMk/>
          <pc:sldMk cId="3325762525" sldId="327"/>
        </pc:sldMkLst>
        <pc:picChg chg="add mod">
          <ac:chgData name="pradeep chowriappa" userId="2cddd6f4dba3c44a" providerId="LiveId" clId="{6D5EBCA6-9434-F645-8090-219651517D27}" dt="2023-02-15T16:07:31.275" v="31" actId="14100"/>
          <ac:picMkLst>
            <pc:docMk/>
            <pc:sldMk cId="3325762525" sldId="327"/>
            <ac:picMk id="2050" creationId="{AABB822C-149B-1333-AFD8-4D17FB7D1E4F}"/>
          </ac:picMkLst>
        </pc:picChg>
      </pc:sldChg>
      <pc:sldChg chg="addSp modSp new mod">
        <pc:chgData name="pradeep chowriappa" userId="2cddd6f4dba3c44a" providerId="LiveId" clId="{6D5EBCA6-9434-F645-8090-219651517D27}" dt="2023-02-15T16:11:13.950" v="64" actId="1076"/>
        <pc:sldMkLst>
          <pc:docMk/>
          <pc:sldMk cId="2499091374" sldId="328"/>
        </pc:sldMkLst>
        <pc:spChg chg="add mod">
          <ac:chgData name="pradeep chowriappa" userId="2cddd6f4dba3c44a" providerId="LiveId" clId="{6D5EBCA6-9434-F645-8090-219651517D27}" dt="2023-02-15T16:10:59.695" v="63" actId="115"/>
          <ac:spMkLst>
            <pc:docMk/>
            <pc:sldMk cId="2499091374" sldId="328"/>
            <ac:spMk id="3" creationId="{57473892-7958-69C9-A48C-076891F6F3AD}"/>
          </ac:spMkLst>
        </pc:spChg>
        <pc:picChg chg="add mod">
          <ac:chgData name="pradeep chowriappa" userId="2cddd6f4dba3c44a" providerId="LiveId" clId="{6D5EBCA6-9434-F645-8090-219651517D27}" dt="2023-02-15T16:11:13.950" v="64" actId="1076"/>
          <ac:picMkLst>
            <pc:docMk/>
            <pc:sldMk cId="2499091374" sldId="328"/>
            <ac:picMk id="3074" creationId="{6FEFF591-B71A-4614-7FB3-E19012F31DB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DF5967-9819-D24E-B813-6E5B4FB6E6B5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6EA46-0CDA-424C-997D-521219DF97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85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6EA46-0CDA-424C-997D-521219DF97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9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3C9DE-343C-F443-B82D-53A51B4019F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6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6EA46-0CDA-424C-997D-521219DF97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16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96EA46-0CDA-424C-997D-521219DF97A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0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6EA46-0CDA-424C-997D-521219DF97A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8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BCF-DB8D-4E46-8CD2-279B8678C63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A7BF-5DFB-4004-AF46-E688E422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1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BCF-DB8D-4E46-8CD2-279B8678C63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A7BF-5DFB-4004-AF46-E688E422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BCF-DB8D-4E46-8CD2-279B8678C63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A7BF-5DFB-4004-AF46-E688E422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BCF-DB8D-4E46-8CD2-279B8678C63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A7BF-5DFB-4004-AF46-E688E422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44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BCF-DB8D-4E46-8CD2-279B8678C63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A7BF-5DFB-4004-AF46-E688E422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625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BCF-DB8D-4E46-8CD2-279B8678C63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A7BF-5DFB-4004-AF46-E688E422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9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BCF-DB8D-4E46-8CD2-279B8678C63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A7BF-5DFB-4004-AF46-E688E422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1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BCF-DB8D-4E46-8CD2-279B8678C63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A7BF-5DFB-4004-AF46-E688E422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29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BCF-DB8D-4E46-8CD2-279B8678C63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A7BF-5DFB-4004-AF46-E688E422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7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BCF-DB8D-4E46-8CD2-279B8678C63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A7BF-5DFB-4004-AF46-E688E422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7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FBCF-DB8D-4E46-8CD2-279B8678C63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0A7BF-5DFB-4004-AF46-E688E422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3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2FBCF-DB8D-4E46-8CD2-279B8678C631}" type="datetimeFigureOut">
              <a:rPr lang="en-US" smtClean="0"/>
              <a:t>2/15/23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0A7BF-5DFB-4004-AF46-E688E422BC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5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tmp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tmp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tmp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tmp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tmp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tmp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t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tmp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tmp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" y="76200"/>
            <a:ext cx="9002979" cy="6705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487F2C-592A-BF42-A4D5-41FD6162243B}"/>
              </a:ext>
            </a:extLst>
          </p:cNvPr>
          <p:cNvSpPr txBox="1"/>
          <p:nvPr/>
        </p:nvSpPr>
        <p:spPr>
          <a:xfrm>
            <a:off x="762000" y="3581400"/>
            <a:ext cx="620663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LECTURE 20: Query Processing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98681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359"/>
          <a:stretch/>
        </p:blipFill>
        <p:spPr>
          <a:xfrm>
            <a:off x="189250" y="227675"/>
            <a:ext cx="8954750" cy="2363125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t="56040" r="3046" b="10639"/>
          <a:stretch/>
        </p:blipFill>
        <p:spPr>
          <a:xfrm>
            <a:off x="513725" y="2743199"/>
            <a:ext cx="8305800" cy="2209801"/>
          </a:xfrm>
          <a:prstGeom prst="rect">
            <a:avLst/>
          </a:prstGeom>
        </p:spPr>
      </p:pic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E09AE70A-3493-CE42-9823-CC357E6B6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6" t="35060" r="3402" b="43110"/>
          <a:stretch/>
        </p:blipFill>
        <p:spPr>
          <a:xfrm>
            <a:off x="401894" y="5105400"/>
            <a:ext cx="8305800" cy="14478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43954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8" y="161469"/>
            <a:ext cx="8973802" cy="6535062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4" t="40506" r="4419" b="44690"/>
          <a:stretch/>
        </p:blipFill>
        <p:spPr>
          <a:xfrm>
            <a:off x="646658" y="5681870"/>
            <a:ext cx="7848601" cy="981531"/>
          </a:xfrm>
          <a:prstGeom prst="rect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444723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1" y="285311"/>
            <a:ext cx="8935697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47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" y="99548"/>
            <a:ext cx="9002381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20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>
            <a:extLst>
              <a:ext uri="{FF2B5EF4-FFF2-40B4-BE49-F238E27FC236}">
                <a16:creationId xmlns:a16="http://schemas.microsoft.com/office/drawing/2014/main" id="{943B4EEE-1BEB-9F48-A64E-01494B549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92"/>
          <a:stretch/>
        </p:blipFill>
        <p:spPr>
          <a:xfrm>
            <a:off x="80335" y="151943"/>
            <a:ext cx="8983329" cy="61005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DA6DB6E-C711-8B46-ABE4-205C8E5A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C00000"/>
                </a:solidFill>
              </a:rPr>
              <a:t>Thumb Rules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B9561E2-5EA8-EC4B-9395-0B44389BC4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74837"/>
                <a:ext cx="822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Rewrite Rules:</a:t>
                </a:r>
              </a:p>
              <a:p>
                <a:pPr marL="971550" lvl="1" indent="-511175">
                  <a:buFont typeface="+mj-lt"/>
                  <a:buAutoNum type="alphaLcParenR"/>
                </a:pPr>
                <a:r>
                  <a:rPr lang="en-US" dirty="0"/>
                  <a:t>Pushing Selects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Exceptions</a:t>
                </a:r>
              </a:p>
              <a:p>
                <a:pPr marL="1371600" lvl="2" indent="-514350">
                  <a:buFont typeface="+mj-lt"/>
                  <a:buAutoNum type="alphaLcParenR" startAt="2"/>
                </a:pPr>
                <a:r>
                  <a:rPr lang="en-US" dirty="0"/>
                  <a:t>Cascading / Conjunctive Selects</a:t>
                </a:r>
              </a:p>
              <a:p>
                <a:pPr marL="1371600" lvl="2" indent="-514350">
                  <a:buFont typeface="+mj-lt"/>
                  <a:buAutoNum type="alphaLcParenR" startAt="2"/>
                </a:pPr>
                <a:r>
                  <a:rPr lang="en-US" dirty="0"/>
                  <a:t>Expanding Views </a:t>
                </a:r>
              </a:p>
              <a:p>
                <a:pPr marL="1371600" lvl="2" indent="-514350">
                  <a:buFont typeface="+mj-lt"/>
                  <a:buAutoNum type="alphaLcParenR" startAt="2"/>
                </a:pPr>
                <a:r>
                  <a:rPr lang="en-US" dirty="0"/>
                  <a:t>Exceptions with Joins</a:t>
                </a:r>
              </a:p>
              <a:p>
                <a:pPr marL="1371600" lvl="2" indent="-514350">
                  <a:buFont typeface="+mj-lt"/>
                  <a:buAutoNum type="alphaLcParenR" startAt="2"/>
                </a:pPr>
                <a:endParaRPr lang="en-US" dirty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Inserting Projects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B9561E2-5EA8-EC4B-9395-0B44389BC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74837"/>
                <a:ext cx="8229600" cy="4525963"/>
              </a:xfrm>
              <a:blipFill>
                <a:blip r:embed="rId3"/>
                <a:stretch>
                  <a:fillRect l="-1852" t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503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151942"/>
            <a:ext cx="8983329" cy="6554115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667000" y="3276600"/>
            <a:ext cx="0" cy="533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3687" y="4191000"/>
            <a:ext cx="0" cy="533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828800" y="5105400"/>
            <a:ext cx="834887" cy="914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663687" y="5105400"/>
            <a:ext cx="993913" cy="8382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3200" y="3352800"/>
            <a:ext cx="0" cy="533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096000" y="4191000"/>
            <a:ext cx="457202" cy="533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6600" y="4191000"/>
            <a:ext cx="457200" cy="6858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096000" y="5181600"/>
            <a:ext cx="0" cy="533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52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02"/>
          <a:stretch/>
        </p:blipFill>
        <p:spPr>
          <a:xfrm>
            <a:off x="75572" y="390101"/>
            <a:ext cx="8992855" cy="24492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C6747C-3768-334D-80DF-FE27785B00AC}"/>
                  </a:ext>
                </a:extLst>
              </p:cNvPr>
              <p:cNvSpPr txBox="1"/>
              <p:nvPr/>
            </p:nvSpPr>
            <p:spPr>
              <a:xfrm>
                <a:off x="1600200" y="3429001"/>
                <a:ext cx="5638800" cy="117936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∧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5C6747C-3768-334D-80DF-FE27785B0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429001"/>
                <a:ext cx="5638800" cy="11793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060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1" y="199574"/>
            <a:ext cx="8935697" cy="64588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974" y="4495800"/>
            <a:ext cx="2572026" cy="1739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14F9DD-A40E-8746-B446-2C6F8F1DE6FB}"/>
              </a:ext>
            </a:extLst>
          </p:cNvPr>
          <p:cNvSpPr txBox="1"/>
          <p:nvPr/>
        </p:nvSpPr>
        <p:spPr>
          <a:xfrm>
            <a:off x="7738797" y="990600"/>
            <a:ext cx="135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(VIEWS)</a:t>
            </a:r>
          </a:p>
        </p:txBody>
      </p:sp>
    </p:spTree>
    <p:extLst>
      <p:ext uri="{BB962C8B-B14F-4D97-AF65-F5344CB8AC3E}">
        <p14:creationId xmlns:p14="http://schemas.microsoft.com/office/powerpoint/2010/main" val="4193984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3" y="23337"/>
            <a:ext cx="9021434" cy="6811326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6849908" y="3260416"/>
            <a:ext cx="0" cy="533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6858000" y="4114800"/>
            <a:ext cx="1295400" cy="6858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5867400" y="4114800"/>
            <a:ext cx="1007165" cy="6858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907860" y="5105400"/>
            <a:ext cx="0" cy="6096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812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2" y="42390"/>
            <a:ext cx="8992855" cy="677322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362200" y="2133600"/>
            <a:ext cx="0" cy="533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1447800" y="2971800"/>
            <a:ext cx="914400" cy="6858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362200" y="2971800"/>
            <a:ext cx="1295400" cy="6858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477617" y="4038600"/>
            <a:ext cx="0" cy="533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943600" y="4038600"/>
            <a:ext cx="0" cy="533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920411" y="2971800"/>
            <a:ext cx="917710" cy="6858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38121" y="2133600"/>
            <a:ext cx="0" cy="533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28182" y="2971800"/>
            <a:ext cx="944218" cy="10668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785100" y="4495800"/>
            <a:ext cx="0" cy="2286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79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473892-7958-69C9-A48C-076891F6F3AD}"/>
              </a:ext>
            </a:extLst>
          </p:cNvPr>
          <p:cNvSpPr txBox="1"/>
          <p:nvPr/>
        </p:nvSpPr>
        <p:spPr>
          <a:xfrm>
            <a:off x="685800" y="762000"/>
            <a:ext cx="4800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The client sends the SQL statement to the DBMS server.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The server checks the 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source-serif-pro"/>
              </a:rPr>
              <a:t>query cache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. If there’s a hit, it returns the stored result from the cache; otherwise, it passes the SQL statement to the next step.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The server 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source-serif-pro"/>
              </a:rPr>
              <a:t>parses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source-serif-pro"/>
              </a:rPr>
              <a:t>preprocesses, and optimizes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 the SQL into a </a:t>
            </a:r>
            <a:r>
              <a:rPr lang="en-US" sz="2400" b="1" i="0" u="sng" dirty="0">
                <a:solidFill>
                  <a:srgbClr val="292929"/>
                </a:solidFill>
                <a:effectLst/>
                <a:latin typeface="source-serif-pro"/>
              </a:rPr>
              <a:t>query execution plan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The query execution engine executes the plan by making calls to the storage engine API.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400" b="0" i="0" dirty="0">
                <a:solidFill>
                  <a:srgbClr val="292929"/>
                </a:solidFill>
                <a:effectLst/>
                <a:latin typeface="source-serif-pro"/>
              </a:rPr>
              <a:t>The server sends the result to the client.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FEFF591-B71A-4614-7FB3-E19012F31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00" t="2754" r="32500" b="3065"/>
          <a:stretch/>
        </p:blipFill>
        <p:spPr bwMode="auto">
          <a:xfrm>
            <a:off x="5791200" y="1524000"/>
            <a:ext cx="32004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091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75732"/>
            <a:ext cx="8977992" cy="67025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81600" y="914400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(in JOINS)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76600" y="3162300"/>
            <a:ext cx="3048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5500" y="4203700"/>
            <a:ext cx="2362200" cy="4616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/>
              <a:t>GermanMovies</a:t>
            </a:r>
            <a:r>
              <a:rPr lang="en-US" sz="24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818090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6" y="156706"/>
            <a:ext cx="9011908" cy="6544588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2286000" y="2209800"/>
            <a:ext cx="0" cy="533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325757" y="3048000"/>
            <a:ext cx="0" cy="533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447800" y="3886200"/>
            <a:ext cx="877957" cy="6096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286000" y="3886200"/>
            <a:ext cx="1219200" cy="6096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91200" y="3124200"/>
            <a:ext cx="954158" cy="12192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705600" y="3124200"/>
            <a:ext cx="1143000" cy="11430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32104" y="2286000"/>
            <a:ext cx="0" cy="5334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5791200" y="4724400"/>
            <a:ext cx="26504" cy="3048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848600" y="4572000"/>
            <a:ext cx="0" cy="3048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81000" y="4495800"/>
            <a:ext cx="2057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4762500" y="5029200"/>
            <a:ext cx="2057400" cy="1447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3" t="72660" r="17766" b="7960"/>
          <a:stretch/>
        </p:blipFill>
        <p:spPr>
          <a:xfrm>
            <a:off x="4267200" y="827534"/>
            <a:ext cx="4373877" cy="944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64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2" y="132890"/>
            <a:ext cx="8992855" cy="659222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2057400" y="3124200"/>
            <a:ext cx="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1600200" y="4038600"/>
            <a:ext cx="45720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67000" y="4038600"/>
            <a:ext cx="38100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00200" y="4953000"/>
            <a:ext cx="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400800" y="3124200"/>
            <a:ext cx="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943600" y="4038600"/>
            <a:ext cx="457200" cy="609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34200" y="4038600"/>
            <a:ext cx="533400" cy="685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87478" y="5143500"/>
            <a:ext cx="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943600" y="4953000"/>
            <a:ext cx="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43600" y="5638800"/>
            <a:ext cx="0" cy="304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235733-B851-8742-B566-301A04436B4B}"/>
                  </a:ext>
                </a:extLst>
              </p:cNvPr>
              <p:cNvSpPr txBox="1"/>
              <p:nvPr/>
            </p:nvSpPr>
            <p:spPr>
              <a:xfrm>
                <a:off x="6781800" y="4724400"/>
                <a:ext cx="1877630" cy="46166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bg2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ngsana New" panose="02020603050405020304" pitchFamily="18" charset="-34"/>
                      </a:rPr>
                      <m:t>𝜋</m:t>
                    </m:r>
                  </m:oMath>
                </a14:m>
                <a:r>
                  <a:rPr lang="en-US" sz="2400" i="1" dirty="0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DNO, </a:t>
                </a:r>
                <a:r>
                  <a:rPr lang="en-US" sz="2400" i="1" dirty="0" err="1">
                    <a:latin typeface="Angsana New" panose="02020603050405020304" pitchFamily="18" charset="-34"/>
                    <a:cs typeface="Angsana New" panose="02020603050405020304" pitchFamily="18" charset="-34"/>
                  </a:rPr>
                  <a:t>Dept_Name</a:t>
                </a:r>
                <a:endParaRPr lang="en-US" sz="2400" i="1" dirty="0">
                  <a:latin typeface="Angsana New" panose="02020603050405020304" pitchFamily="18" charset="-34"/>
                  <a:cs typeface="Angsana New" panose="02020603050405020304" pitchFamily="18" charset="-34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5235733-B851-8742-B566-301A04436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4724400"/>
                <a:ext cx="1877630" cy="461665"/>
              </a:xfrm>
              <a:prstGeom prst="rect">
                <a:avLst/>
              </a:prstGeom>
              <a:blipFill>
                <a:blip r:embed="rId3"/>
                <a:stretch>
                  <a:fillRect t="-5128" r="-2649" b="-28205"/>
                </a:stretch>
              </a:blipFill>
              <a:ln w="28575">
                <a:solidFill>
                  <a:schemeClr val="bg2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685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3" y="256732"/>
            <a:ext cx="9021434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02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1" y="156706"/>
            <a:ext cx="8935697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48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" y="51916"/>
            <a:ext cx="8926171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69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9" y="51916"/>
            <a:ext cx="9002381" cy="67541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FE2FCD-6CBF-0940-9566-D7682A8E2987}"/>
                  </a:ext>
                </a:extLst>
              </p:cNvPr>
              <p:cNvSpPr txBox="1"/>
              <p:nvPr/>
            </p:nvSpPr>
            <p:spPr>
              <a:xfrm>
                <a:off x="1752600" y="4114800"/>
                <a:ext cx="2209800" cy="8480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, ‘</m:t>
                                  </m:r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sz="2400" i="1" dirty="0" smtClean="0">
                                      <a:latin typeface="Cambria Math" panose="02040503050406030204" pitchFamily="18" charset="0"/>
                                    </a:rPr>
                                    <m:t>’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FE2FCD-6CBF-0940-9566-D7682A8E2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114800"/>
                <a:ext cx="2209800" cy="848053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2119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" y="13811"/>
            <a:ext cx="8954750" cy="6830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0F8052-DEFE-0B4D-B5D6-E69F86F88EBA}"/>
                  </a:ext>
                </a:extLst>
              </p:cNvPr>
              <p:cNvSpPr txBox="1"/>
              <p:nvPr/>
            </p:nvSpPr>
            <p:spPr>
              <a:xfrm>
                <a:off x="1752600" y="4114800"/>
                <a:ext cx="6346546" cy="6806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1−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, ‘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Pre>
                                  <m:sPre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PrePr>
                                  <m:sub/>
                                  <m:sup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sPre>
                              </m:e>
                              <m:sup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Pre>
                          <m:sPre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sPre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0F8052-DEFE-0B4D-B5D6-E69F86F88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4114800"/>
                <a:ext cx="6346546" cy="6806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343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92"/>
          <a:stretch/>
        </p:blipFill>
        <p:spPr>
          <a:xfrm>
            <a:off x="89862" y="66205"/>
            <a:ext cx="8964276" cy="1533995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39"/>
          <a:stretch/>
        </p:blipFill>
        <p:spPr>
          <a:xfrm>
            <a:off x="179724" y="1600200"/>
            <a:ext cx="8964276" cy="465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074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42D0F-5CE5-3043-BC53-8E6658B7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Query Plan</a:t>
            </a:r>
            <a:br>
              <a:rPr lang="en-US" dirty="0"/>
            </a:br>
            <a:r>
              <a:rPr lang="en-US" sz="2800" b="0" dirty="0"/>
              <a:t>Lecture 20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B3539-EB5B-E74D-A7B4-DAD93276B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CSC 430/530 Database Management Systems / Database Theory</a:t>
            </a:r>
          </a:p>
        </p:txBody>
      </p:sp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1B779437-E397-0F43-9CFE-DBD54309AF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410"/>
          <a:stretch/>
        </p:blipFill>
        <p:spPr>
          <a:xfrm>
            <a:off x="218467" y="223390"/>
            <a:ext cx="8707065" cy="61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0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7" y="223390"/>
            <a:ext cx="8707065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44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7" y="223390"/>
            <a:ext cx="8707065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30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4" y="70969"/>
            <a:ext cx="8716591" cy="671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540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1" r="5032" b="29953"/>
          <a:stretch/>
        </p:blipFill>
        <p:spPr>
          <a:xfrm>
            <a:off x="355600" y="27878"/>
            <a:ext cx="8305800" cy="4836731"/>
          </a:xfrm>
          <a:prstGeom prst="rect">
            <a:avLst/>
          </a:prstGeom>
        </p:spPr>
      </p:pic>
      <p:pic>
        <p:nvPicPr>
          <p:cNvPr id="1026" name="Picture 2" descr="6.1. File System Abstractions — Operating Systems Study Guide">
            <a:extLst>
              <a:ext uri="{FF2B5EF4-FFF2-40B4-BE49-F238E27FC236}">
                <a16:creationId xmlns:a16="http://schemas.microsoft.com/office/drawing/2014/main" id="{BCCBF038-22AC-2F41-9478-E20C5F45D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297820"/>
            <a:ext cx="3860800" cy="241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cating blocks/records on disks and in memory using its database address  Previously: use of database address Fact: Database address (physical and  logical) are similar to pointers to a block/record Usages of database  addresses Usages of database ...">
            <a:extLst>
              <a:ext uri="{FF2B5EF4-FFF2-40B4-BE49-F238E27FC236}">
                <a16:creationId xmlns:a16="http://schemas.microsoft.com/office/drawing/2014/main" id="{F3538E99-BCE3-3B4B-BCAD-A1FD8552B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4800600"/>
            <a:ext cx="4287081" cy="156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053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1" r="5514" b="37412"/>
          <a:stretch/>
        </p:blipFill>
        <p:spPr>
          <a:xfrm>
            <a:off x="228600" y="152400"/>
            <a:ext cx="8763000" cy="465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06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4" y="285311"/>
            <a:ext cx="8716591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224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510"/>
          <a:stretch/>
        </p:blipFill>
        <p:spPr>
          <a:xfrm>
            <a:off x="185125" y="237679"/>
            <a:ext cx="8773749" cy="4562921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8" t="22541" r="16997" b="31475"/>
          <a:stretch/>
        </p:blipFill>
        <p:spPr>
          <a:xfrm>
            <a:off x="3544" y="1562098"/>
            <a:ext cx="9169698" cy="39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603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643"/>
          <a:stretch/>
        </p:blipFill>
        <p:spPr>
          <a:xfrm>
            <a:off x="185125" y="237679"/>
            <a:ext cx="8773749" cy="3724721"/>
          </a:xfrm>
          <a:prstGeom prst="rect">
            <a:avLst/>
          </a:prstGeom>
        </p:spPr>
      </p:pic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02" r="40446" b="5827"/>
          <a:stretch/>
        </p:blipFill>
        <p:spPr>
          <a:xfrm>
            <a:off x="0" y="1828800"/>
            <a:ext cx="7391400" cy="226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32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79"/>
          <a:stretch/>
        </p:blipFill>
        <p:spPr>
          <a:xfrm>
            <a:off x="204178" y="180521"/>
            <a:ext cx="8735644" cy="5153479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2" t="23025" r="38782" b="39444"/>
          <a:stretch/>
        </p:blipFill>
        <p:spPr>
          <a:xfrm>
            <a:off x="457200" y="1600200"/>
            <a:ext cx="783195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301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05"/>
          <a:stretch/>
        </p:blipFill>
        <p:spPr>
          <a:xfrm>
            <a:off x="204178" y="180521"/>
            <a:ext cx="8735644" cy="5229679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4" t="61292" r="54248" b="18770"/>
          <a:stretch/>
        </p:blipFill>
        <p:spPr>
          <a:xfrm>
            <a:off x="457200" y="1752600"/>
            <a:ext cx="6629400" cy="288973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94" r="57132" b="4696"/>
          <a:stretch/>
        </p:blipFill>
        <p:spPr>
          <a:xfrm>
            <a:off x="239620" y="4642338"/>
            <a:ext cx="785166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04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8" y="247206"/>
            <a:ext cx="8735644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9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6" y="194811"/>
            <a:ext cx="8740343" cy="646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76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51" y="371048"/>
            <a:ext cx="8754697" cy="611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07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5" y="61442"/>
            <a:ext cx="8745170" cy="673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1881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6" y="294837"/>
            <a:ext cx="8802328" cy="626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143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8" y="275785"/>
            <a:ext cx="8735644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647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8" y="190048"/>
            <a:ext cx="8764223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51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5" y="299601"/>
            <a:ext cx="8745170" cy="625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910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8" y="251969"/>
            <a:ext cx="8764223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73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5" y="266258"/>
            <a:ext cx="8745170" cy="632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837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5" y="251969"/>
            <a:ext cx="8745170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921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62" y="290074"/>
            <a:ext cx="8783276" cy="62778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76D09A-5E43-4342-95BD-385C173DE79F}"/>
                  </a:ext>
                </a:extLst>
              </p:cNvPr>
              <p:cNvSpPr txBox="1"/>
              <p:nvPr/>
            </p:nvSpPr>
            <p:spPr>
              <a:xfrm>
                <a:off x="2514600" y="1978223"/>
                <a:ext cx="68580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76D09A-5E43-4342-95BD-385C173DE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978223"/>
                <a:ext cx="685800" cy="307777"/>
              </a:xfrm>
              <a:prstGeom prst="rect">
                <a:avLst/>
              </a:prstGeom>
              <a:blipFill>
                <a:blip r:embed="rId4"/>
                <a:stretch>
                  <a:fillRect l="-10909" r="-9091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667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04" y="170995"/>
            <a:ext cx="8716591" cy="65160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514CE8-2EB3-6848-B54D-6195EEDDBE5E}"/>
              </a:ext>
            </a:extLst>
          </p:cNvPr>
          <p:cNvSpPr txBox="1"/>
          <p:nvPr/>
        </p:nvSpPr>
        <p:spPr>
          <a:xfrm>
            <a:off x="3276600" y="1676400"/>
            <a:ext cx="2671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/ Logical Query Plan</a:t>
            </a:r>
          </a:p>
        </p:txBody>
      </p:sp>
    </p:spTree>
    <p:extLst>
      <p:ext uri="{BB962C8B-B14F-4D97-AF65-F5344CB8AC3E}">
        <p14:creationId xmlns:p14="http://schemas.microsoft.com/office/powerpoint/2010/main" val="3874865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88" y="256732"/>
            <a:ext cx="8764223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321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25" y="256732"/>
            <a:ext cx="8773749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769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5" y="247206"/>
            <a:ext cx="8745170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748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2" y="42390"/>
            <a:ext cx="8964276" cy="677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720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" y="104311"/>
            <a:ext cx="8926171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0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D8C5AA-9F04-C642-8F02-53EE4DAA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two-phase algorithm: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83CC62-F956-3949-8B11-68F0A6ED7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Query: Duplicate elimination using sorting</a:t>
            </a:r>
          </a:p>
          <a:p>
            <a:endParaRPr lang="en-US" dirty="0"/>
          </a:p>
          <a:p>
            <a:r>
              <a:rPr lang="en-US" dirty="0"/>
              <a:t>Phase 1:</a:t>
            </a:r>
          </a:p>
          <a:p>
            <a:pPr lvl="1"/>
            <a:r>
              <a:rPr lang="en-US" dirty="0"/>
              <a:t>Let relation R, in which duplicates must be eliminated, be too big to fit in memory.</a:t>
            </a:r>
          </a:p>
          <a:p>
            <a:pPr lvl="1"/>
            <a:r>
              <a:rPr lang="en-US" b="1" dirty="0"/>
              <a:t>Step A: </a:t>
            </a:r>
            <a:r>
              <a:rPr lang="en-US" dirty="0"/>
              <a:t>Read M &lt;&lt; R blocks into memory and sort them.</a:t>
            </a:r>
          </a:p>
          <a:p>
            <a:pPr lvl="1"/>
            <a:r>
              <a:rPr lang="en-US" dirty="0"/>
              <a:t>Store the sorted set of M blocks back on disk</a:t>
            </a:r>
          </a:p>
          <a:p>
            <a:pPr lvl="1"/>
            <a:r>
              <a:rPr lang="en-US" dirty="0"/>
              <a:t>Return to step A till R is exhausted.</a:t>
            </a:r>
          </a:p>
        </p:txBody>
      </p:sp>
    </p:spTree>
    <p:extLst>
      <p:ext uri="{BB962C8B-B14F-4D97-AF65-F5344CB8AC3E}">
        <p14:creationId xmlns:p14="http://schemas.microsoft.com/office/powerpoint/2010/main" val="27608595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9B3566-A499-4145-8109-0CCE3435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two-phase algorithm: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2BDD400-08F9-944B-BC68-75C5E4B955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0267" y="1699418"/>
                <a:ext cx="822960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Phase 2:</a:t>
                </a:r>
              </a:p>
              <a:p>
                <a:pPr lvl="1"/>
                <a:r>
                  <a:rPr lang="en-US" dirty="0"/>
                  <a:t>Take one block from each sorted sub-list on disk and eliminate duplicate tuples</a:t>
                </a:r>
              </a:p>
              <a:p>
                <a:pPr lvl="2"/>
                <a:r>
                  <a:rPr lang="en-US" b="1" dirty="0"/>
                  <a:t>More specifically: </a:t>
                </a:r>
                <a:r>
                  <a:rPr lang="en-US" dirty="0"/>
                  <a:t>Take the first element p of the first block and move all other blocks to go beyond p.</a:t>
                </a:r>
              </a:p>
              <a:p>
                <a:pPr lvl="1"/>
                <a:r>
                  <a:rPr lang="en-US" dirty="0"/>
                  <a:t>Since blocks are sorted, the “merge-elimination” take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the number of blocks in a sorted block set,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number of block sets,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the number of tuples in a block.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2BDD400-08F9-944B-BC68-75C5E4B95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0267" y="1699418"/>
                <a:ext cx="8229600" cy="4525963"/>
              </a:xfrm>
              <a:blipFill>
                <a:blip r:embed="rId2"/>
                <a:stretch>
                  <a:fillRect l="-1695" t="-2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831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128127"/>
            <a:ext cx="8983329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364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" y="51916"/>
            <a:ext cx="8954750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3214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8" y="85258"/>
            <a:ext cx="8945223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3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2B2E-52A1-6D43-9E53-893D29BDA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Form or LOGICAL QUERY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50C92-6328-FB4F-B9F5-2814BFD57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9009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2" y="47153"/>
            <a:ext cx="8964276" cy="676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665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215" b="18099"/>
          <a:stretch/>
        </p:blipFill>
        <p:spPr>
          <a:xfrm>
            <a:off x="104151" y="204337"/>
            <a:ext cx="8793241" cy="56630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4880F9-8FC2-0C4D-95DD-6424C7825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2490178"/>
            <a:ext cx="2209800" cy="43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972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 pass algorithm</a:t>
            </a:r>
          </a:p>
          <a:p>
            <a:pPr lvl="1"/>
            <a:r>
              <a:rPr lang="en-US" dirty="0"/>
              <a:t>We know the two-phase algorithm</a:t>
            </a:r>
          </a:p>
          <a:p>
            <a:pPr lvl="1"/>
            <a:r>
              <a:rPr lang="en-US" dirty="0"/>
              <a:t>Duplicate elimination is important</a:t>
            </a:r>
          </a:p>
          <a:p>
            <a:pPr lvl="1"/>
            <a:r>
              <a:rPr lang="en-US" dirty="0"/>
              <a:t>Review basic operators </a:t>
            </a:r>
          </a:p>
        </p:txBody>
      </p:sp>
    </p:spTree>
    <p:extLst>
      <p:ext uri="{BB962C8B-B14F-4D97-AF65-F5344CB8AC3E}">
        <p14:creationId xmlns:p14="http://schemas.microsoft.com/office/powerpoint/2010/main" val="11322431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2" y="85258"/>
            <a:ext cx="8964276" cy="668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999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78" y="99548"/>
            <a:ext cx="8916644" cy="665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985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8" y="37626"/>
            <a:ext cx="8945223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331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1" y="256732"/>
            <a:ext cx="8935697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9451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8" y="218627"/>
            <a:ext cx="8945223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090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" y="271022"/>
            <a:ext cx="8926171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288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8" y="166232"/>
            <a:ext cx="8945223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6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1" t="22905" r="8509" b="41753"/>
          <a:stretch/>
        </p:blipFill>
        <p:spPr>
          <a:xfrm>
            <a:off x="380999" y="2417388"/>
            <a:ext cx="6720191" cy="207841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22"/>
          <a:stretch/>
        </p:blipFill>
        <p:spPr>
          <a:xfrm>
            <a:off x="99388" y="152400"/>
            <a:ext cx="8945223" cy="1447800"/>
          </a:xfrm>
          <a:prstGeom prst="rect">
            <a:avLst/>
          </a:prstGeom>
        </p:spPr>
      </p:pic>
      <p:sp>
        <p:nvSpPr>
          <p:cNvPr id="5" name="Document 4">
            <a:extLst>
              <a:ext uri="{FF2B5EF4-FFF2-40B4-BE49-F238E27FC236}">
                <a16:creationId xmlns:a16="http://schemas.microsoft.com/office/drawing/2014/main" id="{63447C57-66AA-2E41-9569-536E15322C25}"/>
              </a:ext>
            </a:extLst>
          </p:cNvPr>
          <p:cNvSpPr/>
          <p:nvPr/>
        </p:nvSpPr>
        <p:spPr>
          <a:xfrm>
            <a:off x="7315200" y="3200400"/>
            <a:ext cx="1286670" cy="914400"/>
          </a:xfrm>
          <a:prstGeom prst="flowChartDocumen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CATALOG</a:t>
            </a:r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12D44013-9B74-564E-8633-99D94ADD06DE}"/>
              </a:ext>
            </a:extLst>
          </p:cNvPr>
          <p:cNvSpPr/>
          <p:nvPr/>
        </p:nvSpPr>
        <p:spPr>
          <a:xfrm>
            <a:off x="5867400" y="3429000"/>
            <a:ext cx="1447800" cy="457200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C48E2B-5775-9747-80B7-30AA98519153}"/>
              </a:ext>
            </a:extLst>
          </p:cNvPr>
          <p:cNvSpPr txBox="1"/>
          <p:nvPr/>
        </p:nvSpPr>
        <p:spPr>
          <a:xfrm>
            <a:off x="3581400" y="4618671"/>
            <a:ext cx="4390831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Logical Query Plan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 rewriting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Parse Tree </a:t>
            </a:r>
          </a:p>
        </p:txBody>
      </p:sp>
    </p:spTree>
    <p:extLst>
      <p:ext uri="{BB962C8B-B14F-4D97-AF65-F5344CB8AC3E}">
        <p14:creationId xmlns:p14="http://schemas.microsoft.com/office/powerpoint/2010/main" val="3836778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2" y="80495"/>
            <a:ext cx="8964276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338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" y="142416"/>
            <a:ext cx="8926171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027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4" y="437732"/>
            <a:ext cx="8926171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1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5" y="199574"/>
            <a:ext cx="8954750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988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" y="256732"/>
            <a:ext cx="9030960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31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8354</TotalTime>
  <Words>368</Words>
  <Application>Microsoft Macintosh PowerPoint</Application>
  <PresentationFormat>On-screen Show (4:3)</PresentationFormat>
  <Paragraphs>55</Paragraphs>
  <Slides>72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8" baseType="lpstr">
      <vt:lpstr>Angsana New</vt:lpstr>
      <vt:lpstr>Arial</vt:lpstr>
      <vt:lpstr>Calibri</vt:lpstr>
      <vt:lpstr>Cambria Math</vt:lpstr>
      <vt:lpstr>source-serif-pro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Intermediate Form or LOGICAL QUERY 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Thumb Rules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Physical Query Plan Lecture 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two-phase algorithm:</vt:lpstr>
      <vt:lpstr>Example of two-phase algorithm: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Louisiana 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Pradeep_Chowriappa</dc:creator>
  <cp:lastModifiedBy>pradeep chowriappa</cp:lastModifiedBy>
  <cp:revision>11</cp:revision>
  <cp:lastPrinted>2022-02-14T18:12:04Z</cp:lastPrinted>
  <dcterms:created xsi:type="dcterms:W3CDTF">2017-02-06T20:12:19Z</dcterms:created>
  <dcterms:modified xsi:type="dcterms:W3CDTF">2023-02-15T16:41:58Z</dcterms:modified>
</cp:coreProperties>
</file>