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Roboto Medium"/>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Medium-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Thin-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024d313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024d313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024d313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024d313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024d313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024d313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our three types of entities</a:t>
            </a:r>
            <a:endParaRPr/>
          </a:p>
          <a:p>
            <a:pPr indent="0" lvl="0" marL="0" rtl="0" algn="l">
              <a:spcBef>
                <a:spcPts val="0"/>
              </a:spcBef>
              <a:spcAft>
                <a:spcPts val="0"/>
              </a:spcAft>
              <a:buNone/>
            </a:pPr>
            <a:r>
              <a:rPr lang="en"/>
              <a:t>People are the users that interact within the hospital. </a:t>
            </a:r>
            <a:endParaRPr/>
          </a:p>
          <a:p>
            <a:pPr indent="0" lvl="0" marL="0" rtl="0" algn="l">
              <a:spcBef>
                <a:spcPts val="0"/>
              </a:spcBef>
              <a:spcAft>
                <a:spcPts val="0"/>
              </a:spcAft>
              <a:buNone/>
            </a:pPr>
            <a:r>
              <a:rPr lang="en"/>
              <a:t>Things are the some of the means of interaction between the user</a:t>
            </a:r>
            <a:r>
              <a:rPr lang="en"/>
              <a:t>s</a:t>
            </a:r>
            <a:endParaRPr/>
          </a:p>
          <a:p>
            <a:pPr indent="0" lvl="0" marL="0" rtl="0" algn="l">
              <a:spcBef>
                <a:spcPts val="0"/>
              </a:spcBef>
              <a:spcAft>
                <a:spcPts val="0"/>
              </a:spcAft>
              <a:buNone/>
            </a:pPr>
            <a:r>
              <a:rPr lang="en"/>
              <a:t>Places act as a third party that works externally from the hospital. They are seen as the stakeholders that have a vested interest in the hospital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f024d313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f024d313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f13f113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f13f113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024d31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024d31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note:</a:t>
            </a:r>
            <a:endParaRPr/>
          </a:p>
          <a:p>
            <a:pPr indent="0" lvl="0" marL="0" rtl="0" algn="l">
              <a:spcBef>
                <a:spcPts val="0"/>
              </a:spcBef>
              <a:spcAft>
                <a:spcPts val="0"/>
              </a:spcAft>
              <a:buNone/>
            </a:pPr>
            <a:r>
              <a:rPr lang="en"/>
              <a:t>All binary relationships</a:t>
            </a:r>
            <a:endParaRPr/>
          </a:p>
          <a:p>
            <a:pPr indent="0" lvl="0" marL="0" rtl="0" algn="l">
              <a:spcBef>
                <a:spcPts val="0"/>
              </a:spcBef>
              <a:spcAft>
                <a:spcPts val="0"/>
              </a:spcAft>
              <a:buNone/>
            </a:pPr>
            <a:r>
              <a:rPr lang="en"/>
              <a:t>Min Max notation</a:t>
            </a:r>
            <a:endParaRPr/>
          </a:p>
          <a:p>
            <a:pPr indent="0" lvl="0" marL="0" rtl="0" algn="l">
              <a:spcBef>
                <a:spcPts val="0"/>
              </a:spcBef>
              <a:spcAft>
                <a:spcPts val="0"/>
              </a:spcAft>
              <a:buNone/>
            </a:pPr>
            <a:r>
              <a:rPr lang="en"/>
              <a:t>All </a:t>
            </a:r>
            <a:r>
              <a:rPr lang="en"/>
              <a:t>entities, </a:t>
            </a:r>
            <a:r>
              <a:rPr lang="en"/>
              <a:t>relationships, and constraints previously mentioned are present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f024d313b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f024d313b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note:</a:t>
            </a:r>
            <a:endParaRPr/>
          </a:p>
          <a:p>
            <a:pPr indent="0" lvl="0" marL="0" rtl="0" algn="l">
              <a:spcBef>
                <a:spcPts val="0"/>
              </a:spcBef>
              <a:spcAft>
                <a:spcPts val="0"/>
              </a:spcAft>
              <a:buNone/>
            </a:pPr>
            <a:r>
              <a:rPr lang="en"/>
              <a:t>Every relation has a primary key so no weak entities</a:t>
            </a:r>
            <a:endParaRPr/>
          </a:p>
          <a:p>
            <a:pPr indent="0" lvl="0" marL="0" rtl="0" algn="l">
              <a:spcBef>
                <a:spcPts val="0"/>
              </a:spcBef>
              <a:spcAft>
                <a:spcPts val="0"/>
              </a:spcAft>
              <a:buNone/>
            </a:pPr>
            <a:r>
              <a:rPr lang="en"/>
              <a:t>Mention 3 categories again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f13f113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f13f113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 User/Technology Management System</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Anassas Anderson and Sam Dominguez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6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Domain - Hospital Management System</a:t>
            </a:r>
            <a:endParaRPr/>
          </a:p>
        </p:txBody>
      </p:sp>
      <p:sp>
        <p:nvSpPr>
          <p:cNvPr id="93" name="Google Shape;93;p14"/>
          <p:cNvSpPr txBox="1"/>
          <p:nvPr>
            <p:ph idx="1" type="body"/>
          </p:nvPr>
        </p:nvSpPr>
        <p:spPr>
          <a:xfrm>
            <a:off x="727650" y="1359650"/>
            <a:ext cx="7688700" cy="262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Hospitals have to be able to deal with an array of situations from children stubbing their toe to life threatening </a:t>
            </a:r>
            <a:r>
              <a:rPr lang="en"/>
              <a:t>diseases that have never been seen before.</a:t>
            </a:r>
            <a:endParaRPr/>
          </a:p>
          <a:p>
            <a:pPr indent="0" lvl="0" marL="0" rtl="0" algn="l">
              <a:spcBef>
                <a:spcPts val="1200"/>
              </a:spcBef>
              <a:spcAft>
                <a:spcPts val="0"/>
              </a:spcAft>
              <a:buNone/>
            </a:pPr>
            <a:r>
              <a:rPr lang="en"/>
              <a:t>In order to run an effective hospital, proper documentation must be done on all patients coming in and out. The documentation would include procedures, medicines, time spent in hospital, and various other.</a:t>
            </a:r>
            <a:endParaRPr/>
          </a:p>
          <a:p>
            <a:pPr indent="0" lvl="0" marL="0" rtl="0" algn="l">
              <a:spcBef>
                <a:spcPts val="1200"/>
              </a:spcBef>
              <a:spcAft>
                <a:spcPts val="0"/>
              </a:spcAft>
              <a:buNone/>
            </a:pPr>
            <a:r>
              <a:rPr lang="en"/>
              <a:t>A hospital also serves as a business for stakeholders who benefit from the services necessary to run a hospital. </a:t>
            </a:r>
            <a:endParaRPr/>
          </a:p>
          <a:p>
            <a:pPr indent="0" lvl="0" marL="0" rtl="0" algn="l">
              <a:spcBef>
                <a:spcPts val="1200"/>
              </a:spcBef>
              <a:spcAft>
                <a:spcPts val="0"/>
              </a:spcAft>
              <a:buNone/>
            </a:pPr>
            <a:r>
              <a:rPr lang="en"/>
              <a:t>Current means of information management include filing cabinets with little to no organization.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0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Application</a:t>
            </a:r>
            <a:endParaRPr/>
          </a:p>
        </p:txBody>
      </p:sp>
      <p:sp>
        <p:nvSpPr>
          <p:cNvPr id="99" name="Google Shape;99;p15"/>
          <p:cNvSpPr txBox="1"/>
          <p:nvPr>
            <p:ph idx="1" type="body"/>
          </p:nvPr>
        </p:nvSpPr>
        <p:spPr>
          <a:xfrm>
            <a:off x="727650" y="13555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Track amount of medicine being supplied to the hospital</a:t>
            </a:r>
            <a:endParaRPr/>
          </a:p>
          <a:p>
            <a:pPr indent="0" lvl="0" marL="0" rtl="0" algn="l">
              <a:spcBef>
                <a:spcPts val="1200"/>
              </a:spcBef>
              <a:spcAft>
                <a:spcPts val="0"/>
              </a:spcAft>
              <a:buNone/>
            </a:pPr>
            <a:r>
              <a:rPr lang="en"/>
              <a:t>Provide centralized location for patient data</a:t>
            </a:r>
            <a:endParaRPr/>
          </a:p>
          <a:p>
            <a:pPr indent="0" lvl="0" marL="0" rtl="0" algn="l">
              <a:spcBef>
                <a:spcPts val="1200"/>
              </a:spcBef>
              <a:spcAft>
                <a:spcPts val="0"/>
              </a:spcAft>
              <a:buNone/>
            </a:pPr>
            <a:r>
              <a:rPr lang="en"/>
              <a:t>Ensure that the appropriate equipment is supplied to each department</a:t>
            </a:r>
            <a:endParaRPr/>
          </a:p>
          <a:p>
            <a:pPr indent="0" lvl="0" marL="0" rtl="0" algn="l">
              <a:spcBef>
                <a:spcPts val="1200"/>
              </a:spcBef>
              <a:spcAft>
                <a:spcPts val="0"/>
              </a:spcAft>
              <a:buNone/>
            </a:pPr>
            <a:r>
              <a:rPr lang="en"/>
              <a:t>Record who works on what equipment as well as who operated on </a:t>
            </a:r>
            <a:r>
              <a:rPr lang="en"/>
              <a:t>what patient</a:t>
            </a:r>
            <a:endParaRPr/>
          </a:p>
          <a:p>
            <a:pPr indent="0" lvl="0" marL="0" rtl="0" algn="l">
              <a:spcBef>
                <a:spcPts val="1200"/>
              </a:spcBef>
              <a:spcAft>
                <a:spcPts val="0"/>
              </a:spcAft>
              <a:buNone/>
            </a:pPr>
            <a:r>
              <a:rPr lang="en"/>
              <a:t>Makes sure that departments are properly staffed to work on the current number of patients</a:t>
            </a:r>
            <a:endParaRPr/>
          </a:p>
          <a:p>
            <a:pPr indent="0" lvl="0" marL="0" rtl="0" algn="l">
              <a:spcBef>
                <a:spcPts val="1200"/>
              </a:spcBef>
              <a:spcAft>
                <a:spcPts val="1200"/>
              </a:spcAft>
              <a:buNone/>
            </a:pPr>
            <a:r>
              <a:rPr lang="en"/>
              <a:t>Manage the workload of the nurses and technicians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Entities </a:t>
            </a:r>
            <a:endParaRPr/>
          </a:p>
        </p:txBody>
      </p:sp>
      <p:grpSp>
        <p:nvGrpSpPr>
          <p:cNvPr id="105" name="Google Shape;105;p16"/>
          <p:cNvGrpSpPr/>
          <p:nvPr/>
        </p:nvGrpSpPr>
        <p:grpSpPr>
          <a:xfrm>
            <a:off x="1591225" y="2257687"/>
            <a:ext cx="5957975" cy="1160874"/>
            <a:chOff x="1593000" y="2322568"/>
            <a:chExt cx="5957975" cy="643500"/>
          </a:xfrm>
        </p:grpSpPr>
        <p:sp>
          <p:nvSpPr>
            <p:cNvPr id="106" name="Google Shape;106;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Things</a:t>
              </a:r>
              <a:endParaRPr sz="1000">
                <a:solidFill>
                  <a:srgbClr val="FFFFFF"/>
                </a:solidFill>
                <a:latin typeface="Roboto"/>
                <a:ea typeface="Roboto"/>
                <a:cs typeface="Roboto"/>
                <a:sym typeface="Roboto"/>
              </a:endParaRPr>
            </a:p>
          </p:txBody>
        </p:sp>
        <p:sp>
          <p:nvSpPr>
            <p:cNvPr id="110" name="Google Shape;110;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12" name="Google Shape;112;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Medical Equipment</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Diagnosis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Medicine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Surgery</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Prescription</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Report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Order</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Department</a:t>
              </a:r>
              <a:endParaRPr sz="800">
                <a:solidFill>
                  <a:srgbClr val="A72A1E"/>
                </a:solidFill>
                <a:latin typeface="Roboto"/>
                <a:ea typeface="Roboto"/>
                <a:cs typeface="Roboto"/>
                <a:sym typeface="Roboto"/>
              </a:endParaRPr>
            </a:p>
          </p:txBody>
        </p:sp>
      </p:grpSp>
      <p:grpSp>
        <p:nvGrpSpPr>
          <p:cNvPr id="113" name="Google Shape;113;p16"/>
          <p:cNvGrpSpPr/>
          <p:nvPr/>
        </p:nvGrpSpPr>
        <p:grpSpPr>
          <a:xfrm>
            <a:off x="1591213" y="1526309"/>
            <a:ext cx="5957975" cy="643500"/>
            <a:chOff x="1593000" y="2322568"/>
            <a:chExt cx="5957975" cy="643500"/>
          </a:xfrm>
        </p:grpSpPr>
        <p:sp>
          <p:nvSpPr>
            <p:cNvPr id="114" name="Google Shape;114;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People</a:t>
              </a:r>
              <a:endParaRPr sz="1000">
                <a:solidFill>
                  <a:srgbClr val="FFFFFF"/>
                </a:solidFill>
                <a:latin typeface="Roboto"/>
                <a:ea typeface="Roboto"/>
                <a:cs typeface="Roboto"/>
                <a:sym typeface="Roboto"/>
              </a:endParaRPr>
            </a:p>
          </p:txBody>
        </p:sp>
        <p:sp>
          <p:nvSpPr>
            <p:cNvPr id="118" name="Google Shape;118;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20" name="Google Shape;120;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Nurses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Doctors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Patients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Technicians</a:t>
              </a:r>
              <a:endParaRPr sz="800">
                <a:solidFill>
                  <a:srgbClr val="A72A1E"/>
                </a:solidFill>
                <a:latin typeface="Roboto"/>
                <a:ea typeface="Roboto"/>
                <a:cs typeface="Roboto"/>
                <a:sym typeface="Roboto"/>
              </a:endParaRPr>
            </a:p>
          </p:txBody>
        </p:sp>
      </p:grpSp>
      <p:grpSp>
        <p:nvGrpSpPr>
          <p:cNvPr id="121" name="Google Shape;121;p16"/>
          <p:cNvGrpSpPr/>
          <p:nvPr/>
        </p:nvGrpSpPr>
        <p:grpSpPr>
          <a:xfrm>
            <a:off x="1591213" y="3522354"/>
            <a:ext cx="5957975" cy="643500"/>
            <a:chOff x="1593000" y="2322568"/>
            <a:chExt cx="5957975" cy="643500"/>
          </a:xfrm>
        </p:grpSpPr>
        <p:sp>
          <p:nvSpPr>
            <p:cNvPr id="122" name="Google Shape;122;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Places</a:t>
              </a:r>
              <a:endParaRPr sz="1000">
                <a:solidFill>
                  <a:srgbClr val="FFFFFF"/>
                </a:solidFill>
                <a:latin typeface="Roboto"/>
                <a:ea typeface="Roboto"/>
                <a:cs typeface="Roboto"/>
                <a:sym typeface="Roboto"/>
              </a:endParaRPr>
            </a:p>
          </p:txBody>
        </p:sp>
        <p:sp>
          <p:nvSpPr>
            <p:cNvPr id="126" name="Google Shape;126;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28" name="Google Shape;128;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Medical Equipment Company</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Insurance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Pharmacy</a:t>
              </a:r>
              <a:endParaRPr sz="800">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a:t>
            </a:r>
            <a:endParaRPr/>
          </a:p>
        </p:txBody>
      </p:sp>
      <p:sp>
        <p:nvSpPr>
          <p:cNvPr id="134" name="Google Shape;134;p17"/>
          <p:cNvSpPr txBox="1"/>
          <p:nvPr>
            <p:ph idx="1" type="body"/>
          </p:nvPr>
        </p:nvSpPr>
        <p:spPr>
          <a:xfrm>
            <a:off x="727650" y="1441200"/>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 nurse will work for a specific department, monitor their patients, and assist with surgeries.</a:t>
            </a:r>
            <a:endParaRPr/>
          </a:p>
          <a:p>
            <a:pPr indent="-311150" lvl="0" marL="457200" rtl="0" algn="l">
              <a:spcBef>
                <a:spcPts val="0"/>
              </a:spcBef>
              <a:spcAft>
                <a:spcPts val="0"/>
              </a:spcAft>
              <a:buSzPts val="1300"/>
              <a:buChar char="●"/>
            </a:pPr>
            <a:r>
              <a:rPr lang="en"/>
              <a:t>The doctor is responsible for generating diagnosis, performing surgery, and prescribing a </a:t>
            </a:r>
            <a:r>
              <a:rPr lang="en"/>
              <a:t>prescription</a:t>
            </a:r>
            <a:r>
              <a:rPr lang="en"/>
              <a:t> for his assigned patient. The doctor is also connected to a specific department. They will order for medical technicians to operate medical equipment.</a:t>
            </a:r>
            <a:endParaRPr/>
          </a:p>
          <a:p>
            <a:pPr indent="-311150" lvl="0" marL="457200" rtl="0" algn="l">
              <a:spcBef>
                <a:spcPts val="0"/>
              </a:spcBef>
              <a:spcAft>
                <a:spcPts val="0"/>
              </a:spcAft>
              <a:buSzPts val="1300"/>
              <a:buChar char="●"/>
            </a:pPr>
            <a:r>
              <a:rPr lang="en"/>
              <a:t>The medical equipment is supplied by a Medical Equipment Company. The medical equipment is used to generate a report. The report will have a status of complete or not attached to when the order was placed. </a:t>
            </a:r>
            <a:endParaRPr/>
          </a:p>
          <a:p>
            <a:pPr indent="-311150" lvl="0" marL="457200" rtl="0" algn="l">
              <a:spcBef>
                <a:spcPts val="0"/>
              </a:spcBef>
              <a:spcAft>
                <a:spcPts val="0"/>
              </a:spcAft>
              <a:buSzPts val="1300"/>
              <a:buChar char="●"/>
            </a:pPr>
            <a:r>
              <a:rPr lang="en"/>
              <a:t>A pharmaceutical company will be utilized to supply medicine used to fill the </a:t>
            </a:r>
            <a:r>
              <a:rPr lang="en"/>
              <a:t>prescription</a:t>
            </a:r>
            <a:r>
              <a:rPr lang="en"/>
              <a:t>.</a:t>
            </a:r>
            <a:endParaRPr/>
          </a:p>
          <a:p>
            <a:pPr indent="-311150" lvl="0" marL="457200" rtl="0" algn="l">
              <a:spcBef>
                <a:spcPts val="0"/>
              </a:spcBef>
              <a:spcAft>
                <a:spcPts val="0"/>
              </a:spcAft>
              <a:buSzPts val="1300"/>
              <a:buChar char="●"/>
            </a:pPr>
            <a:r>
              <a:rPr lang="en"/>
              <a:t>The patient will </a:t>
            </a:r>
            <a:r>
              <a:rPr lang="en"/>
              <a:t>receive a diagnosis. Based on the Report, the patient will receive a diagnosis.   There services will be</a:t>
            </a:r>
            <a:r>
              <a:rPr lang="en"/>
              <a:t> insured by an insurance company. The patient will be have surgery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29450" y="64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a:t>
            </a:r>
            <a:endParaRPr/>
          </a:p>
        </p:txBody>
      </p:sp>
      <p:sp>
        <p:nvSpPr>
          <p:cNvPr id="140" name="Google Shape;140;p18"/>
          <p:cNvSpPr txBox="1"/>
          <p:nvPr>
            <p:ph idx="1" type="body"/>
          </p:nvPr>
        </p:nvSpPr>
        <p:spPr>
          <a:xfrm>
            <a:off x="727650" y="1255100"/>
            <a:ext cx="7688700" cy="349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patient should have one and only one doctor assigned to them as well as one and only one nurse monitoring them.</a:t>
            </a:r>
            <a:endParaRPr/>
          </a:p>
          <a:p>
            <a:pPr indent="-311150" lvl="0" marL="457200" rtl="0" algn="l">
              <a:spcBef>
                <a:spcPts val="0"/>
              </a:spcBef>
              <a:spcAft>
                <a:spcPts val="0"/>
              </a:spcAft>
              <a:buSzPts val="1300"/>
              <a:buChar char="●"/>
            </a:pPr>
            <a:r>
              <a:rPr lang="en"/>
              <a:t>The patient should also have one and only one insurance provider</a:t>
            </a:r>
            <a:endParaRPr/>
          </a:p>
          <a:p>
            <a:pPr indent="-311150" lvl="0" marL="457200" rtl="0" algn="l">
              <a:spcBef>
                <a:spcPts val="0"/>
              </a:spcBef>
              <a:spcAft>
                <a:spcPts val="0"/>
              </a:spcAft>
              <a:buSzPts val="1300"/>
              <a:buChar char="●"/>
            </a:pPr>
            <a:r>
              <a:rPr lang="en"/>
              <a:t>Doctors must have at least one patient.</a:t>
            </a:r>
            <a:endParaRPr/>
          </a:p>
          <a:p>
            <a:pPr indent="-311150" lvl="0" marL="457200" rtl="0" algn="l">
              <a:spcBef>
                <a:spcPts val="0"/>
              </a:spcBef>
              <a:spcAft>
                <a:spcPts val="0"/>
              </a:spcAft>
              <a:buSzPts val="1300"/>
              <a:buChar char="●"/>
            </a:pPr>
            <a:r>
              <a:rPr lang="en"/>
              <a:t>Medical technicians can specialize on one and only one piece of medical equipment and each piece of medical equipment should be operated by no more than three medical technicians.</a:t>
            </a:r>
            <a:endParaRPr/>
          </a:p>
          <a:p>
            <a:pPr indent="-311150" lvl="0" marL="457200" rtl="0" algn="l">
              <a:spcBef>
                <a:spcPts val="0"/>
              </a:spcBef>
              <a:spcAft>
                <a:spcPts val="0"/>
              </a:spcAft>
              <a:buSzPts val="1300"/>
              <a:buChar char="●"/>
            </a:pPr>
            <a:r>
              <a:rPr lang="en"/>
              <a:t>There can be one and only one doctor performing a surgery and there must be at least one nurse present but only a maximum of four nurses.</a:t>
            </a:r>
            <a:endParaRPr/>
          </a:p>
          <a:p>
            <a:pPr indent="-311150" lvl="0" marL="457200" rtl="0" algn="l">
              <a:spcBef>
                <a:spcPts val="0"/>
              </a:spcBef>
              <a:spcAft>
                <a:spcPts val="0"/>
              </a:spcAft>
              <a:buSzPts val="1300"/>
              <a:buChar char="●"/>
            </a:pPr>
            <a:r>
              <a:rPr lang="en"/>
              <a:t>Additionally, each of the hospital staff(Doctor, Nurse, Medical Technician) should only be apart of one department.</a:t>
            </a:r>
            <a:endParaRPr/>
          </a:p>
        </p:txBody>
      </p:sp>
      <p:sp>
        <p:nvSpPr>
          <p:cNvPr id="141" name="Google Shape;141;p18"/>
          <p:cNvSpPr txBox="1"/>
          <p:nvPr/>
        </p:nvSpPr>
        <p:spPr>
          <a:xfrm>
            <a:off x="1407775" y="2326200"/>
            <a:ext cx="22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727650" y="48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a:p>
            <a:pPr indent="0" lvl="0" marL="0" rtl="0" algn="l">
              <a:spcBef>
                <a:spcPts val="0"/>
              </a:spcBef>
              <a:spcAft>
                <a:spcPts val="0"/>
              </a:spcAft>
              <a:buNone/>
            </a:pPr>
            <a:r>
              <a:t/>
            </a:r>
            <a:endParaRPr/>
          </a:p>
        </p:txBody>
      </p:sp>
      <p:pic>
        <p:nvPicPr>
          <p:cNvPr id="147" name="Google Shape;147;p19"/>
          <p:cNvPicPr preferRelativeResize="0"/>
          <p:nvPr/>
        </p:nvPicPr>
        <p:blipFill>
          <a:blip r:embed="rId3">
            <a:alphaModFix/>
          </a:blip>
          <a:stretch>
            <a:fillRect/>
          </a:stretch>
        </p:blipFill>
        <p:spPr>
          <a:xfrm>
            <a:off x="2067664" y="1020025"/>
            <a:ext cx="5815925" cy="402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nvSpPr>
        <p:spPr>
          <a:xfrm>
            <a:off x="4537449" y="3708369"/>
            <a:ext cx="4457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Medical Equipment </a:t>
            </a:r>
            <a:r>
              <a:rPr lang="en" sz="1000">
                <a:latin typeface="Lato"/>
                <a:ea typeface="Lato"/>
                <a:cs typeface="Lato"/>
                <a:sym typeface="Lato"/>
              </a:rPr>
              <a:t>Company </a:t>
            </a:r>
            <a:r>
              <a:rPr lang="en" sz="1000">
                <a:latin typeface="Lato"/>
                <a:ea typeface="Lato"/>
                <a:cs typeface="Lato"/>
                <a:sym typeface="Lato"/>
              </a:rPr>
              <a:t>(</a:t>
            </a:r>
            <a:r>
              <a:rPr lang="en" sz="1000" u="sng">
                <a:latin typeface="Lato"/>
                <a:ea typeface="Lato"/>
                <a:cs typeface="Lato"/>
                <a:sym typeface="Lato"/>
              </a:rPr>
              <a:t>COMP_ NAME</a:t>
            </a:r>
            <a:r>
              <a:rPr lang="en" sz="1000">
                <a:latin typeface="Lato"/>
                <a:ea typeface="Lato"/>
                <a:cs typeface="Lato"/>
                <a:sym typeface="Lato"/>
              </a:rPr>
              <a:t>, ADDRESS, PHONE_NUMBER)</a:t>
            </a:r>
            <a:endParaRPr sz="1000">
              <a:latin typeface="Lato"/>
              <a:ea typeface="Lato"/>
              <a:cs typeface="Lato"/>
              <a:sym typeface="Lato"/>
            </a:endParaRPr>
          </a:p>
        </p:txBody>
      </p:sp>
      <p:sp>
        <p:nvSpPr>
          <p:cNvPr id="153" name="Google Shape;153;p20"/>
          <p:cNvSpPr txBox="1"/>
          <p:nvPr/>
        </p:nvSpPr>
        <p:spPr>
          <a:xfrm>
            <a:off x="123025" y="4690750"/>
            <a:ext cx="24354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Medical Equipment </a:t>
            </a:r>
            <a:r>
              <a:rPr lang="en" sz="1000">
                <a:latin typeface="Lato"/>
                <a:ea typeface="Lato"/>
                <a:cs typeface="Lato"/>
                <a:sym typeface="Lato"/>
              </a:rPr>
              <a:t>(</a:t>
            </a:r>
            <a:r>
              <a:rPr lang="en" sz="1000" u="sng">
                <a:latin typeface="Lato"/>
                <a:ea typeface="Lato"/>
                <a:cs typeface="Lato"/>
                <a:sym typeface="Lato"/>
              </a:rPr>
              <a:t>PART_NUM</a:t>
            </a:r>
            <a:r>
              <a:rPr lang="en" sz="1000">
                <a:latin typeface="Lato"/>
                <a:ea typeface="Lato"/>
                <a:cs typeface="Lato"/>
                <a:sym typeface="Lato"/>
              </a:rPr>
              <a:t>, COST)</a:t>
            </a:r>
            <a:endParaRPr sz="1000">
              <a:latin typeface="Lato"/>
              <a:ea typeface="Lato"/>
              <a:cs typeface="Lato"/>
              <a:sym typeface="Lato"/>
            </a:endParaRPr>
          </a:p>
        </p:txBody>
      </p:sp>
      <p:sp>
        <p:nvSpPr>
          <p:cNvPr id="154" name="Google Shape;154;p20"/>
          <p:cNvSpPr txBox="1"/>
          <p:nvPr/>
        </p:nvSpPr>
        <p:spPr>
          <a:xfrm>
            <a:off x="123025" y="2605766"/>
            <a:ext cx="29592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Department </a:t>
            </a:r>
            <a:r>
              <a:rPr lang="en" sz="1000">
                <a:latin typeface="Lato"/>
                <a:ea typeface="Lato"/>
                <a:cs typeface="Lato"/>
                <a:sym typeface="Lato"/>
              </a:rPr>
              <a:t>(</a:t>
            </a:r>
            <a:r>
              <a:rPr lang="en" sz="1000" u="sng">
                <a:latin typeface="Lato"/>
                <a:ea typeface="Lato"/>
                <a:cs typeface="Lato"/>
                <a:sym typeface="Lato"/>
              </a:rPr>
              <a:t>DEPT_NAME</a:t>
            </a:r>
            <a:r>
              <a:rPr lang="en" sz="1000">
                <a:latin typeface="Lato"/>
                <a:ea typeface="Lato"/>
                <a:cs typeface="Lato"/>
                <a:sym typeface="Lato"/>
              </a:rPr>
              <a:t>, DEP_LOCATION)</a:t>
            </a:r>
            <a:endParaRPr sz="1000">
              <a:latin typeface="Lato"/>
              <a:ea typeface="Lato"/>
              <a:cs typeface="Lato"/>
              <a:sym typeface="Lato"/>
            </a:endParaRPr>
          </a:p>
        </p:txBody>
      </p:sp>
      <p:sp>
        <p:nvSpPr>
          <p:cNvPr id="155" name="Google Shape;155;p20"/>
          <p:cNvSpPr txBox="1"/>
          <p:nvPr/>
        </p:nvSpPr>
        <p:spPr>
          <a:xfrm>
            <a:off x="123025" y="3856756"/>
            <a:ext cx="30783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Report </a:t>
            </a:r>
            <a:r>
              <a:rPr lang="en" sz="1000">
                <a:latin typeface="Lato"/>
                <a:ea typeface="Lato"/>
                <a:cs typeface="Lato"/>
                <a:sym typeface="Lato"/>
              </a:rPr>
              <a:t>(</a:t>
            </a:r>
            <a:r>
              <a:rPr lang="en" sz="1000" u="sng">
                <a:latin typeface="Lato"/>
                <a:ea typeface="Lato"/>
                <a:cs typeface="Lato"/>
                <a:sym typeface="Lato"/>
              </a:rPr>
              <a:t>REPORT_NUM</a:t>
            </a:r>
            <a:r>
              <a:rPr lang="en" sz="1000">
                <a:latin typeface="Lato"/>
                <a:ea typeface="Lato"/>
                <a:cs typeface="Lato"/>
                <a:sym typeface="Lato"/>
              </a:rPr>
              <a:t>, TEST_SUCCESS, RESULTS)</a:t>
            </a:r>
            <a:endParaRPr sz="1000">
              <a:latin typeface="Lato"/>
              <a:ea typeface="Lato"/>
              <a:cs typeface="Lato"/>
              <a:sym typeface="Lato"/>
            </a:endParaRPr>
          </a:p>
        </p:txBody>
      </p:sp>
      <p:sp>
        <p:nvSpPr>
          <p:cNvPr id="156" name="Google Shape;156;p20"/>
          <p:cNvSpPr txBox="1"/>
          <p:nvPr/>
        </p:nvSpPr>
        <p:spPr>
          <a:xfrm>
            <a:off x="123025" y="3022763"/>
            <a:ext cx="37119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Surgery </a:t>
            </a:r>
            <a:r>
              <a:rPr lang="en" sz="1000">
                <a:latin typeface="Lato"/>
                <a:ea typeface="Lato"/>
                <a:cs typeface="Lato"/>
                <a:sym typeface="Lato"/>
              </a:rPr>
              <a:t>(</a:t>
            </a:r>
            <a:r>
              <a:rPr lang="en" sz="1000" u="sng">
                <a:latin typeface="Lato"/>
                <a:ea typeface="Lato"/>
                <a:cs typeface="Lato"/>
                <a:sym typeface="Lato"/>
              </a:rPr>
              <a:t>SURGERY_ID</a:t>
            </a:r>
            <a:r>
              <a:rPr lang="en" sz="1000">
                <a:latin typeface="Lato"/>
                <a:ea typeface="Lato"/>
                <a:cs typeface="Lato"/>
                <a:sym typeface="Lato"/>
              </a:rPr>
              <a:t>, PROCEDURE, OP_TIME, OP_DOCTOR)</a:t>
            </a:r>
            <a:endParaRPr sz="1000">
              <a:latin typeface="Lato"/>
              <a:ea typeface="Lato"/>
              <a:cs typeface="Lato"/>
              <a:sym typeface="Lato"/>
            </a:endParaRPr>
          </a:p>
        </p:txBody>
      </p:sp>
      <p:sp>
        <p:nvSpPr>
          <p:cNvPr id="157" name="Google Shape;157;p20"/>
          <p:cNvSpPr txBox="1"/>
          <p:nvPr/>
        </p:nvSpPr>
        <p:spPr>
          <a:xfrm>
            <a:off x="4537449" y="1692606"/>
            <a:ext cx="1673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Patient </a:t>
            </a:r>
            <a:r>
              <a:rPr lang="en" sz="1000">
                <a:latin typeface="Lato"/>
                <a:ea typeface="Lato"/>
                <a:cs typeface="Lato"/>
                <a:sym typeface="Lato"/>
              </a:rPr>
              <a:t>(</a:t>
            </a:r>
            <a:r>
              <a:rPr lang="en" sz="1000" u="sng">
                <a:latin typeface="Lato"/>
                <a:ea typeface="Lato"/>
                <a:cs typeface="Lato"/>
                <a:sym typeface="Lato"/>
              </a:rPr>
              <a:t>SSN</a:t>
            </a:r>
            <a:r>
              <a:rPr lang="en" sz="1000">
                <a:latin typeface="Lato"/>
                <a:ea typeface="Lato"/>
                <a:cs typeface="Lato"/>
                <a:sym typeface="Lato"/>
              </a:rPr>
              <a:t>, NAME, AGE)</a:t>
            </a:r>
            <a:endParaRPr sz="1000">
              <a:latin typeface="Lato"/>
              <a:ea typeface="Lato"/>
              <a:cs typeface="Lato"/>
              <a:sym typeface="Lato"/>
            </a:endParaRPr>
          </a:p>
        </p:txBody>
      </p:sp>
      <p:sp>
        <p:nvSpPr>
          <p:cNvPr id="158" name="Google Shape;158;p20"/>
          <p:cNvSpPr txBox="1"/>
          <p:nvPr/>
        </p:nvSpPr>
        <p:spPr>
          <a:xfrm>
            <a:off x="4537449" y="2124022"/>
            <a:ext cx="24816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Nurse </a:t>
            </a:r>
            <a:r>
              <a:rPr lang="en" sz="1000">
                <a:latin typeface="Lato"/>
                <a:ea typeface="Lato"/>
                <a:cs typeface="Lato"/>
                <a:sym typeface="Lato"/>
              </a:rPr>
              <a:t>(</a:t>
            </a:r>
            <a:r>
              <a:rPr lang="en" sz="1000" u="sng">
                <a:latin typeface="Lato"/>
                <a:ea typeface="Lato"/>
                <a:cs typeface="Lato"/>
                <a:sym typeface="Lato"/>
              </a:rPr>
              <a:t>HOSP_ID</a:t>
            </a:r>
            <a:r>
              <a:rPr lang="en" sz="1000">
                <a:latin typeface="Lato"/>
                <a:ea typeface="Lato"/>
                <a:cs typeface="Lato"/>
                <a:sym typeface="Lato"/>
              </a:rPr>
              <a:t>, NAME, EXPERIENCE)</a:t>
            </a:r>
            <a:endParaRPr sz="1000">
              <a:latin typeface="Lato"/>
              <a:ea typeface="Lato"/>
              <a:cs typeface="Lato"/>
              <a:sym typeface="Lato"/>
            </a:endParaRPr>
          </a:p>
        </p:txBody>
      </p:sp>
      <p:sp>
        <p:nvSpPr>
          <p:cNvPr id="159" name="Google Shape;159;p20"/>
          <p:cNvSpPr txBox="1"/>
          <p:nvPr/>
        </p:nvSpPr>
        <p:spPr>
          <a:xfrm>
            <a:off x="123025" y="3439759"/>
            <a:ext cx="31839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Diagnosis </a:t>
            </a:r>
            <a:r>
              <a:rPr lang="en" sz="1000">
                <a:latin typeface="Lato"/>
                <a:ea typeface="Lato"/>
                <a:cs typeface="Lato"/>
                <a:sym typeface="Lato"/>
              </a:rPr>
              <a:t>(</a:t>
            </a:r>
            <a:r>
              <a:rPr lang="en" sz="1000" u="sng">
                <a:latin typeface="Lato"/>
                <a:ea typeface="Lato"/>
                <a:cs typeface="Lato"/>
                <a:sym typeface="Lato"/>
              </a:rPr>
              <a:t>DIAG_ID</a:t>
            </a:r>
            <a:r>
              <a:rPr lang="en" sz="1000">
                <a:latin typeface="Lato"/>
                <a:ea typeface="Lato"/>
                <a:cs typeface="Lato"/>
                <a:sym typeface="Lato"/>
              </a:rPr>
              <a:t>, TREATMENT, RECOVERY_TIME)</a:t>
            </a:r>
            <a:endParaRPr sz="1000">
              <a:latin typeface="Lato"/>
              <a:ea typeface="Lato"/>
              <a:cs typeface="Lato"/>
              <a:sym typeface="Lato"/>
            </a:endParaRPr>
          </a:p>
        </p:txBody>
      </p:sp>
      <p:sp>
        <p:nvSpPr>
          <p:cNvPr id="160" name="Google Shape;160;p20"/>
          <p:cNvSpPr txBox="1"/>
          <p:nvPr/>
        </p:nvSpPr>
        <p:spPr>
          <a:xfrm>
            <a:off x="4537449" y="4139784"/>
            <a:ext cx="3782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Insurance Company</a:t>
            </a:r>
            <a:r>
              <a:rPr lang="en" sz="1000">
                <a:latin typeface="Lato"/>
                <a:ea typeface="Lato"/>
                <a:cs typeface="Lato"/>
                <a:sym typeface="Lato"/>
              </a:rPr>
              <a:t> (</a:t>
            </a:r>
            <a:r>
              <a:rPr lang="en" sz="1000" u="sng">
                <a:latin typeface="Lato"/>
                <a:ea typeface="Lato"/>
                <a:cs typeface="Lato"/>
                <a:sym typeface="Lato"/>
              </a:rPr>
              <a:t>INSURANCE_ID</a:t>
            </a:r>
            <a:r>
              <a:rPr lang="en" sz="1000">
                <a:latin typeface="Lato"/>
                <a:ea typeface="Lato"/>
                <a:cs typeface="Lato"/>
                <a:sym typeface="Lato"/>
              </a:rPr>
              <a:t>, COMPANY_NAME, COST)</a:t>
            </a:r>
            <a:endParaRPr sz="1000">
              <a:latin typeface="Lato"/>
              <a:ea typeface="Lato"/>
              <a:cs typeface="Lato"/>
              <a:sym typeface="Lato"/>
            </a:endParaRPr>
          </a:p>
        </p:txBody>
      </p:sp>
      <p:sp>
        <p:nvSpPr>
          <p:cNvPr id="161" name="Google Shape;161;p20"/>
          <p:cNvSpPr txBox="1"/>
          <p:nvPr/>
        </p:nvSpPr>
        <p:spPr>
          <a:xfrm>
            <a:off x="123025" y="4273753"/>
            <a:ext cx="3962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Medicine</a:t>
            </a:r>
            <a:r>
              <a:rPr lang="en" sz="1000">
                <a:latin typeface="Lato"/>
                <a:ea typeface="Lato"/>
                <a:cs typeface="Lato"/>
                <a:sym typeface="Lato"/>
              </a:rPr>
              <a:t> (</a:t>
            </a:r>
            <a:r>
              <a:rPr lang="en" sz="1000" u="sng">
                <a:latin typeface="Lato"/>
                <a:ea typeface="Lato"/>
                <a:cs typeface="Lato"/>
                <a:sym typeface="Lato"/>
              </a:rPr>
              <a:t>DRUG_NAME</a:t>
            </a:r>
            <a:r>
              <a:rPr lang="en" sz="1000">
                <a:latin typeface="Lato"/>
                <a:ea typeface="Lato"/>
                <a:cs typeface="Lato"/>
                <a:sym typeface="Lato"/>
              </a:rPr>
              <a:t>, STOCK_QUANTITY, EXPIRATION_DATE)</a:t>
            </a:r>
            <a:endParaRPr sz="1000">
              <a:latin typeface="Lato"/>
              <a:ea typeface="Lato"/>
              <a:cs typeface="Lato"/>
              <a:sym typeface="Lato"/>
            </a:endParaRPr>
          </a:p>
        </p:txBody>
      </p:sp>
      <p:sp>
        <p:nvSpPr>
          <p:cNvPr id="162" name="Google Shape;162;p20"/>
          <p:cNvSpPr txBox="1"/>
          <p:nvPr/>
        </p:nvSpPr>
        <p:spPr>
          <a:xfrm>
            <a:off x="4537449" y="4571200"/>
            <a:ext cx="3782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Pharmacy</a:t>
            </a:r>
            <a:r>
              <a:rPr lang="en" sz="1000">
                <a:latin typeface="Lato"/>
                <a:ea typeface="Lato"/>
                <a:cs typeface="Lato"/>
                <a:sym typeface="Lato"/>
              </a:rPr>
              <a:t> (</a:t>
            </a:r>
            <a:r>
              <a:rPr lang="en" sz="1000" u="sng">
                <a:latin typeface="Lato"/>
                <a:ea typeface="Lato"/>
                <a:cs typeface="Lato"/>
                <a:sym typeface="Lato"/>
              </a:rPr>
              <a:t>COMP_NAME</a:t>
            </a:r>
            <a:r>
              <a:rPr lang="en" sz="1000">
                <a:latin typeface="Lato"/>
                <a:ea typeface="Lato"/>
                <a:cs typeface="Lato"/>
                <a:sym typeface="Lato"/>
              </a:rPr>
              <a:t>, ADDRESS, PHONE_NUMBER)</a:t>
            </a:r>
            <a:endParaRPr sz="1000">
              <a:latin typeface="Lato"/>
              <a:ea typeface="Lato"/>
              <a:cs typeface="Lato"/>
              <a:sym typeface="Lato"/>
            </a:endParaRPr>
          </a:p>
        </p:txBody>
      </p:sp>
      <p:sp>
        <p:nvSpPr>
          <p:cNvPr id="163" name="Google Shape;163;p20"/>
          <p:cNvSpPr txBox="1"/>
          <p:nvPr/>
        </p:nvSpPr>
        <p:spPr>
          <a:xfrm>
            <a:off x="4537449" y="2555438"/>
            <a:ext cx="31839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Doctor </a:t>
            </a:r>
            <a:r>
              <a:rPr lang="en" sz="1000">
                <a:latin typeface="Lato"/>
                <a:ea typeface="Lato"/>
                <a:cs typeface="Lato"/>
                <a:sym typeface="Lato"/>
              </a:rPr>
              <a:t>(</a:t>
            </a:r>
            <a:r>
              <a:rPr lang="en" sz="1000" u="sng">
                <a:latin typeface="Lato"/>
                <a:ea typeface="Lato"/>
                <a:cs typeface="Lato"/>
                <a:sym typeface="Lato"/>
              </a:rPr>
              <a:t>HOSP_ID</a:t>
            </a:r>
            <a:r>
              <a:rPr lang="en" sz="1000">
                <a:latin typeface="Lato"/>
                <a:ea typeface="Lato"/>
                <a:cs typeface="Lato"/>
                <a:sym typeface="Lato"/>
              </a:rPr>
              <a:t>, NAME, SPECIALTY, EXPERIENCE)</a:t>
            </a:r>
            <a:endParaRPr sz="1000">
              <a:latin typeface="Lato"/>
              <a:ea typeface="Lato"/>
              <a:cs typeface="Lato"/>
              <a:sym typeface="Lato"/>
            </a:endParaRPr>
          </a:p>
        </p:txBody>
      </p:sp>
      <p:sp>
        <p:nvSpPr>
          <p:cNvPr id="164" name="Google Shape;164;p20"/>
          <p:cNvSpPr txBox="1"/>
          <p:nvPr/>
        </p:nvSpPr>
        <p:spPr>
          <a:xfrm>
            <a:off x="123025" y="2188769"/>
            <a:ext cx="29088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Order </a:t>
            </a:r>
            <a:r>
              <a:rPr lang="en" sz="1000">
                <a:latin typeface="Lato"/>
                <a:ea typeface="Lato"/>
                <a:cs typeface="Lato"/>
                <a:sym typeface="Lato"/>
              </a:rPr>
              <a:t>(</a:t>
            </a:r>
            <a:r>
              <a:rPr lang="en" sz="1000" u="sng">
                <a:latin typeface="Lato"/>
                <a:ea typeface="Lato"/>
                <a:cs typeface="Lato"/>
                <a:sym typeface="Lato"/>
              </a:rPr>
              <a:t>ORDER_ID</a:t>
            </a:r>
            <a:r>
              <a:rPr lang="en" sz="1000">
                <a:latin typeface="Lato"/>
                <a:ea typeface="Lato"/>
                <a:cs typeface="Lato"/>
                <a:sym typeface="Lato"/>
              </a:rPr>
              <a:t>, REQUESTED_SCAN, DATE)</a:t>
            </a:r>
            <a:endParaRPr sz="1000">
              <a:latin typeface="Lato"/>
              <a:ea typeface="Lato"/>
              <a:cs typeface="Lato"/>
              <a:sym typeface="Lato"/>
            </a:endParaRPr>
          </a:p>
        </p:txBody>
      </p:sp>
      <p:sp>
        <p:nvSpPr>
          <p:cNvPr id="165" name="Google Shape;165;p20"/>
          <p:cNvSpPr txBox="1"/>
          <p:nvPr/>
        </p:nvSpPr>
        <p:spPr>
          <a:xfrm>
            <a:off x="123025" y="1771772"/>
            <a:ext cx="20964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Prescription</a:t>
            </a:r>
            <a:r>
              <a:rPr lang="en" sz="1000">
                <a:latin typeface="Lato"/>
                <a:ea typeface="Lato"/>
                <a:cs typeface="Lato"/>
                <a:sym typeface="Lato"/>
              </a:rPr>
              <a:t> (</a:t>
            </a:r>
            <a:r>
              <a:rPr lang="en" sz="1000" u="sng">
                <a:latin typeface="Lato"/>
                <a:ea typeface="Lato"/>
                <a:cs typeface="Lato"/>
                <a:sym typeface="Lato"/>
              </a:rPr>
              <a:t>PER_ID</a:t>
            </a:r>
            <a:r>
              <a:rPr lang="en" sz="1000">
                <a:latin typeface="Lato"/>
                <a:ea typeface="Lato"/>
                <a:cs typeface="Lato"/>
                <a:sym typeface="Lato"/>
              </a:rPr>
              <a:t>,REFILLS)</a:t>
            </a:r>
            <a:endParaRPr sz="1000">
              <a:latin typeface="Lato"/>
              <a:ea typeface="Lato"/>
              <a:cs typeface="Lato"/>
              <a:sym typeface="Lato"/>
            </a:endParaRPr>
          </a:p>
        </p:txBody>
      </p:sp>
      <p:sp>
        <p:nvSpPr>
          <p:cNvPr id="166" name="Google Shape;166;p20"/>
          <p:cNvSpPr txBox="1"/>
          <p:nvPr/>
        </p:nvSpPr>
        <p:spPr>
          <a:xfrm>
            <a:off x="4537449" y="1261191"/>
            <a:ext cx="41625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Medical Technician</a:t>
            </a:r>
            <a:r>
              <a:rPr lang="en" sz="1000">
                <a:latin typeface="Lato"/>
                <a:ea typeface="Lato"/>
                <a:cs typeface="Lato"/>
                <a:sym typeface="Lato"/>
              </a:rPr>
              <a:t> (</a:t>
            </a:r>
            <a:r>
              <a:rPr lang="en" sz="1000" u="sng">
                <a:latin typeface="Lato"/>
                <a:ea typeface="Lato"/>
                <a:cs typeface="Lato"/>
                <a:sym typeface="Lato"/>
              </a:rPr>
              <a:t>HOSP_ID</a:t>
            </a:r>
            <a:r>
              <a:rPr lang="en" sz="1000">
                <a:latin typeface="Lato"/>
                <a:ea typeface="Lato"/>
                <a:cs typeface="Lato"/>
                <a:sym typeface="Lato"/>
              </a:rPr>
              <a:t>, EQUIPMENT_SPECIALTY, EXPERIENCE)</a:t>
            </a:r>
            <a:endParaRPr sz="1000">
              <a:latin typeface="Lato"/>
              <a:ea typeface="Lato"/>
              <a:cs typeface="Lato"/>
              <a:sym typeface="Lato"/>
            </a:endParaRPr>
          </a:p>
        </p:txBody>
      </p:sp>
      <p:sp>
        <p:nvSpPr>
          <p:cNvPr id="167" name="Google Shape;167;p20"/>
          <p:cNvSpPr txBox="1"/>
          <p:nvPr/>
        </p:nvSpPr>
        <p:spPr>
          <a:xfrm>
            <a:off x="123025" y="1293275"/>
            <a:ext cx="936300" cy="400200"/>
          </a:xfrm>
          <a:prstGeom prst="rect">
            <a:avLst/>
          </a:prstGeom>
          <a:noFill/>
          <a:ln>
            <a:noFill/>
          </a:ln>
        </p:spPr>
        <p:txBody>
          <a:bodyPr anchorCtr="0" anchor="t" bIns="91425" lIns="91425" spcFirstLastPara="1" rIns="74350"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THINGS</a:t>
            </a:r>
            <a:endParaRPr>
              <a:solidFill>
                <a:srgbClr val="1155CC"/>
              </a:solidFill>
              <a:latin typeface="Lato"/>
              <a:ea typeface="Lato"/>
              <a:cs typeface="Lato"/>
              <a:sym typeface="Lato"/>
            </a:endParaRPr>
          </a:p>
        </p:txBody>
      </p:sp>
      <p:sp>
        <p:nvSpPr>
          <p:cNvPr id="168" name="Google Shape;168;p20"/>
          <p:cNvSpPr txBox="1"/>
          <p:nvPr/>
        </p:nvSpPr>
        <p:spPr>
          <a:xfrm>
            <a:off x="4537449" y="768275"/>
            <a:ext cx="34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PEOPLE</a:t>
            </a:r>
            <a:endParaRPr>
              <a:solidFill>
                <a:srgbClr val="1155CC"/>
              </a:solidFill>
              <a:latin typeface="Lato"/>
              <a:ea typeface="Lato"/>
              <a:cs typeface="Lato"/>
              <a:sym typeface="Lato"/>
            </a:endParaRPr>
          </a:p>
        </p:txBody>
      </p:sp>
      <p:sp>
        <p:nvSpPr>
          <p:cNvPr id="169" name="Google Shape;169;p20"/>
          <p:cNvSpPr txBox="1"/>
          <p:nvPr/>
        </p:nvSpPr>
        <p:spPr>
          <a:xfrm>
            <a:off x="4537449" y="3215453"/>
            <a:ext cx="34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PLACES</a:t>
            </a:r>
            <a:endParaRPr>
              <a:solidFill>
                <a:srgbClr val="1155CC"/>
              </a:solidFill>
              <a:latin typeface="Lato"/>
              <a:ea typeface="Lato"/>
              <a:cs typeface="Lato"/>
              <a:sym typeface="Lato"/>
            </a:endParaRPr>
          </a:p>
        </p:txBody>
      </p:sp>
      <p:sp>
        <p:nvSpPr>
          <p:cNvPr id="170" name="Google Shape;170;p20"/>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Timeline</a:t>
            </a:r>
            <a:endParaRPr/>
          </a:p>
        </p:txBody>
      </p:sp>
      <p:sp>
        <p:nvSpPr>
          <p:cNvPr id="176" name="Google Shape;176;p21"/>
          <p:cNvSpPr txBox="1"/>
          <p:nvPr>
            <p:ph idx="1" type="body"/>
          </p:nvPr>
        </p:nvSpPr>
        <p:spPr>
          <a:xfrm>
            <a:off x="840175" y="2754450"/>
            <a:ext cx="7688700" cy="361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All tasks will be split up evenly</a:t>
            </a:r>
            <a:endParaRPr/>
          </a:p>
        </p:txBody>
      </p:sp>
      <p:pic>
        <p:nvPicPr>
          <p:cNvPr id="177" name="Google Shape;177;p21"/>
          <p:cNvPicPr preferRelativeResize="0"/>
          <p:nvPr/>
        </p:nvPicPr>
        <p:blipFill>
          <a:blip r:embed="rId3">
            <a:alphaModFix/>
          </a:blip>
          <a:stretch>
            <a:fillRect/>
          </a:stretch>
        </p:blipFill>
        <p:spPr>
          <a:xfrm>
            <a:off x="840175" y="2036550"/>
            <a:ext cx="8171001" cy="53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