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0A6FBE-F86C-42A0-997B-94CA5EB529D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AF4C66-BA37-4B26-8623-CC2FF5BF0691}">
      <dgm:prSet/>
      <dgm:spPr/>
      <dgm:t>
        <a:bodyPr/>
        <a:lstStyle/>
        <a:p>
          <a:r>
            <a:rPr lang="en-US"/>
            <a:t>College Course organization is a complicated structure to work on as an advisor.</a:t>
          </a:r>
        </a:p>
      </dgm:t>
    </dgm:pt>
    <dgm:pt modelId="{3E0A1634-B77D-4BED-93B8-94C2941F0871}" type="parTrans" cxnId="{9274224D-5D83-4473-A328-6F03ACAE819B}">
      <dgm:prSet/>
      <dgm:spPr/>
      <dgm:t>
        <a:bodyPr/>
        <a:lstStyle/>
        <a:p>
          <a:endParaRPr lang="en-US"/>
        </a:p>
      </dgm:t>
    </dgm:pt>
    <dgm:pt modelId="{B0564AD6-75BD-46B3-BD1F-C7F90B728AFB}" type="sibTrans" cxnId="{9274224D-5D83-4473-A328-6F03ACAE819B}">
      <dgm:prSet/>
      <dgm:spPr/>
      <dgm:t>
        <a:bodyPr/>
        <a:lstStyle/>
        <a:p>
          <a:endParaRPr lang="en-US"/>
        </a:p>
      </dgm:t>
    </dgm:pt>
    <dgm:pt modelId="{C0943AB8-9AB2-48F8-B1F9-57159F25207E}">
      <dgm:prSet/>
      <dgm:spPr/>
      <dgm:t>
        <a:bodyPr/>
        <a:lstStyle/>
        <a:p>
          <a:r>
            <a:rPr lang="en-US"/>
            <a:t>There are usually conflicts with different professors’ schedules and/or desire classes to teach.</a:t>
          </a:r>
        </a:p>
      </dgm:t>
    </dgm:pt>
    <dgm:pt modelId="{F5A4C353-B278-4EBD-8B3E-F84C24292870}" type="parTrans" cxnId="{57DD195C-A608-43C3-BF51-0BFB6299AF5E}">
      <dgm:prSet/>
      <dgm:spPr/>
      <dgm:t>
        <a:bodyPr/>
        <a:lstStyle/>
        <a:p>
          <a:endParaRPr lang="en-US"/>
        </a:p>
      </dgm:t>
    </dgm:pt>
    <dgm:pt modelId="{CF1A272E-16D7-457F-B8A4-F4E59D5327BD}" type="sibTrans" cxnId="{57DD195C-A608-43C3-BF51-0BFB6299AF5E}">
      <dgm:prSet/>
      <dgm:spPr/>
      <dgm:t>
        <a:bodyPr/>
        <a:lstStyle/>
        <a:p>
          <a:endParaRPr lang="en-US"/>
        </a:p>
      </dgm:t>
    </dgm:pt>
    <dgm:pt modelId="{9C95D5A3-4E43-4713-AC3A-6A18428DA508}">
      <dgm:prSet/>
      <dgm:spPr/>
      <dgm:t>
        <a:bodyPr/>
        <a:lstStyle/>
        <a:p>
          <a:r>
            <a:rPr lang="en-US"/>
            <a:t>These problems are a regular occurrence across all colleges for ever quarter and semester.</a:t>
          </a:r>
        </a:p>
      </dgm:t>
    </dgm:pt>
    <dgm:pt modelId="{AF872BD7-0BDA-4DD0-B977-8EC72444AC2D}" type="parTrans" cxnId="{E9769464-E7CD-4A7D-B646-7B4F07827594}">
      <dgm:prSet/>
      <dgm:spPr/>
      <dgm:t>
        <a:bodyPr/>
        <a:lstStyle/>
        <a:p>
          <a:endParaRPr lang="en-US"/>
        </a:p>
      </dgm:t>
    </dgm:pt>
    <dgm:pt modelId="{2DC749F2-3B94-4D62-8449-6FA8329AA409}" type="sibTrans" cxnId="{E9769464-E7CD-4A7D-B646-7B4F07827594}">
      <dgm:prSet/>
      <dgm:spPr/>
      <dgm:t>
        <a:bodyPr/>
        <a:lstStyle/>
        <a:p>
          <a:endParaRPr lang="en-US"/>
        </a:p>
      </dgm:t>
    </dgm:pt>
    <dgm:pt modelId="{6F4729CB-2DFC-4B86-92F3-2615AD2F8DCB}">
      <dgm:prSet/>
      <dgm:spPr/>
      <dgm:t>
        <a:bodyPr/>
        <a:lstStyle/>
        <a:p>
          <a:r>
            <a:rPr lang="en-US"/>
            <a:t>The database structure is very straight forward relatively speaking but given the amount of alterations that can occur, the complexity can quickly rise.</a:t>
          </a:r>
        </a:p>
      </dgm:t>
    </dgm:pt>
    <dgm:pt modelId="{8CEB8339-3FE0-4EE6-8A0E-183A43787DA5}" type="parTrans" cxnId="{0AF6BB35-F2F1-4C80-9A24-615D19B1E866}">
      <dgm:prSet/>
      <dgm:spPr/>
      <dgm:t>
        <a:bodyPr/>
        <a:lstStyle/>
        <a:p>
          <a:endParaRPr lang="en-US"/>
        </a:p>
      </dgm:t>
    </dgm:pt>
    <dgm:pt modelId="{9349AEF5-CE68-46C2-9F23-4B503B7562A7}" type="sibTrans" cxnId="{0AF6BB35-F2F1-4C80-9A24-615D19B1E866}">
      <dgm:prSet/>
      <dgm:spPr/>
      <dgm:t>
        <a:bodyPr/>
        <a:lstStyle/>
        <a:p>
          <a:endParaRPr lang="en-US"/>
        </a:p>
      </dgm:t>
    </dgm:pt>
    <dgm:pt modelId="{968BC46A-217E-4AAA-B15C-DBEEF09408DE}" type="pres">
      <dgm:prSet presAssocID="{EB0A6FBE-F86C-42A0-997B-94CA5EB529D1}" presName="linear" presStyleCnt="0">
        <dgm:presLayoutVars>
          <dgm:animLvl val="lvl"/>
          <dgm:resizeHandles val="exact"/>
        </dgm:presLayoutVars>
      </dgm:prSet>
      <dgm:spPr/>
    </dgm:pt>
    <dgm:pt modelId="{DDB928F5-FA55-4FA2-B619-66F00332C3F8}" type="pres">
      <dgm:prSet presAssocID="{B7AF4C66-BA37-4B26-8623-CC2FF5BF06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94E7448-BF62-4D3C-A889-0A322243BE1B}" type="pres">
      <dgm:prSet presAssocID="{B0564AD6-75BD-46B3-BD1F-C7F90B728AFB}" presName="spacer" presStyleCnt="0"/>
      <dgm:spPr/>
    </dgm:pt>
    <dgm:pt modelId="{7156A556-B4CD-4DB0-9067-A7ECF80924BC}" type="pres">
      <dgm:prSet presAssocID="{C0943AB8-9AB2-48F8-B1F9-57159F2520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23DBCD6-0826-4C95-BB26-55141224D487}" type="pres">
      <dgm:prSet presAssocID="{CF1A272E-16D7-457F-B8A4-F4E59D5327BD}" presName="spacer" presStyleCnt="0"/>
      <dgm:spPr/>
    </dgm:pt>
    <dgm:pt modelId="{F6BBA51E-BF5D-4528-8708-A376575F728A}" type="pres">
      <dgm:prSet presAssocID="{9C95D5A3-4E43-4713-AC3A-6A18428DA50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C29FFAE-F904-46CA-96BD-AFC34DA67372}" type="pres">
      <dgm:prSet presAssocID="{2DC749F2-3B94-4D62-8449-6FA8329AA409}" presName="spacer" presStyleCnt="0"/>
      <dgm:spPr/>
    </dgm:pt>
    <dgm:pt modelId="{9F073671-6DBF-497B-A18F-13BA77D230C1}" type="pres">
      <dgm:prSet presAssocID="{6F4729CB-2DFC-4B86-92F3-2615AD2F8D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AF6BB35-F2F1-4C80-9A24-615D19B1E866}" srcId="{EB0A6FBE-F86C-42A0-997B-94CA5EB529D1}" destId="{6F4729CB-2DFC-4B86-92F3-2615AD2F8DCB}" srcOrd="3" destOrd="0" parTransId="{8CEB8339-3FE0-4EE6-8A0E-183A43787DA5}" sibTransId="{9349AEF5-CE68-46C2-9F23-4B503B7562A7}"/>
    <dgm:cxn modelId="{57DD195C-A608-43C3-BF51-0BFB6299AF5E}" srcId="{EB0A6FBE-F86C-42A0-997B-94CA5EB529D1}" destId="{C0943AB8-9AB2-48F8-B1F9-57159F25207E}" srcOrd="1" destOrd="0" parTransId="{F5A4C353-B278-4EBD-8B3E-F84C24292870}" sibTransId="{CF1A272E-16D7-457F-B8A4-F4E59D5327BD}"/>
    <dgm:cxn modelId="{E9769464-E7CD-4A7D-B646-7B4F07827594}" srcId="{EB0A6FBE-F86C-42A0-997B-94CA5EB529D1}" destId="{9C95D5A3-4E43-4713-AC3A-6A18428DA508}" srcOrd="2" destOrd="0" parTransId="{AF872BD7-0BDA-4DD0-B977-8EC72444AC2D}" sibTransId="{2DC749F2-3B94-4D62-8449-6FA8329AA409}"/>
    <dgm:cxn modelId="{9274224D-5D83-4473-A328-6F03ACAE819B}" srcId="{EB0A6FBE-F86C-42A0-997B-94CA5EB529D1}" destId="{B7AF4C66-BA37-4B26-8623-CC2FF5BF0691}" srcOrd="0" destOrd="0" parTransId="{3E0A1634-B77D-4BED-93B8-94C2941F0871}" sibTransId="{B0564AD6-75BD-46B3-BD1F-C7F90B728AFB}"/>
    <dgm:cxn modelId="{101EA7BD-844F-456B-8ECC-F971DCF53567}" type="presOf" srcId="{6F4729CB-2DFC-4B86-92F3-2615AD2F8DCB}" destId="{9F073671-6DBF-497B-A18F-13BA77D230C1}" srcOrd="0" destOrd="0" presId="urn:microsoft.com/office/officeart/2005/8/layout/vList2"/>
    <dgm:cxn modelId="{499CBBC5-A626-431E-97E8-2642B7ACB8FE}" type="presOf" srcId="{9C95D5A3-4E43-4713-AC3A-6A18428DA508}" destId="{F6BBA51E-BF5D-4528-8708-A376575F728A}" srcOrd="0" destOrd="0" presId="urn:microsoft.com/office/officeart/2005/8/layout/vList2"/>
    <dgm:cxn modelId="{DC48A3DA-E290-42A2-A1E8-6630B47DE714}" type="presOf" srcId="{C0943AB8-9AB2-48F8-B1F9-57159F25207E}" destId="{7156A556-B4CD-4DB0-9067-A7ECF80924BC}" srcOrd="0" destOrd="0" presId="urn:microsoft.com/office/officeart/2005/8/layout/vList2"/>
    <dgm:cxn modelId="{40D943EC-392C-45ED-8A16-9B0240117ACA}" type="presOf" srcId="{EB0A6FBE-F86C-42A0-997B-94CA5EB529D1}" destId="{968BC46A-217E-4AAA-B15C-DBEEF09408DE}" srcOrd="0" destOrd="0" presId="urn:microsoft.com/office/officeart/2005/8/layout/vList2"/>
    <dgm:cxn modelId="{11EF63F9-69C5-426F-AA19-4B24359C6F61}" type="presOf" srcId="{B7AF4C66-BA37-4B26-8623-CC2FF5BF0691}" destId="{DDB928F5-FA55-4FA2-B619-66F00332C3F8}" srcOrd="0" destOrd="0" presId="urn:microsoft.com/office/officeart/2005/8/layout/vList2"/>
    <dgm:cxn modelId="{E2797B65-744E-47DB-9F3E-6DCBAE1EAFD7}" type="presParOf" srcId="{968BC46A-217E-4AAA-B15C-DBEEF09408DE}" destId="{DDB928F5-FA55-4FA2-B619-66F00332C3F8}" srcOrd="0" destOrd="0" presId="urn:microsoft.com/office/officeart/2005/8/layout/vList2"/>
    <dgm:cxn modelId="{152696E5-39D9-4E96-BEEB-216E21BF79DF}" type="presParOf" srcId="{968BC46A-217E-4AAA-B15C-DBEEF09408DE}" destId="{194E7448-BF62-4D3C-A889-0A322243BE1B}" srcOrd="1" destOrd="0" presId="urn:microsoft.com/office/officeart/2005/8/layout/vList2"/>
    <dgm:cxn modelId="{FA121CC2-E8BE-4485-8513-3374CA48730E}" type="presParOf" srcId="{968BC46A-217E-4AAA-B15C-DBEEF09408DE}" destId="{7156A556-B4CD-4DB0-9067-A7ECF80924BC}" srcOrd="2" destOrd="0" presId="urn:microsoft.com/office/officeart/2005/8/layout/vList2"/>
    <dgm:cxn modelId="{BC204E75-82C0-4D3A-AED2-4F79AC49FC54}" type="presParOf" srcId="{968BC46A-217E-4AAA-B15C-DBEEF09408DE}" destId="{F23DBCD6-0826-4C95-BB26-55141224D487}" srcOrd="3" destOrd="0" presId="urn:microsoft.com/office/officeart/2005/8/layout/vList2"/>
    <dgm:cxn modelId="{494D24BC-CC00-40D6-9FA9-579316B512E4}" type="presParOf" srcId="{968BC46A-217E-4AAA-B15C-DBEEF09408DE}" destId="{F6BBA51E-BF5D-4528-8708-A376575F728A}" srcOrd="4" destOrd="0" presId="urn:microsoft.com/office/officeart/2005/8/layout/vList2"/>
    <dgm:cxn modelId="{24F0626D-734A-4C55-B611-3721C8133FE2}" type="presParOf" srcId="{968BC46A-217E-4AAA-B15C-DBEEF09408DE}" destId="{7C29FFAE-F904-46CA-96BD-AFC34DA67372}" srcOrd="5" destOrd="0" presId="urn:microsoft.com/office/officeart/2005/8/layout/vList2"/>
    <dgm:cxn modelId="{C1D682EC-9DA0-4DA1-8A6B-7AF046C2392C}" type="presParOf" srcId="{968BC46A-217E-4AAA-B15C-DBEEF09408DE}" destId="{9F073671-6DBF-497B-A18F-13BA77D230C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59F8615-AE81-4BDF-A4A7-A746DB7DA15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1A1DC9-F439-4D98-B3A5-9B3C9FF895D1}">
      <dgm:prSet/>
      <dgm:spPr/>
      <dgm:t>
        <a:bodyPr/>
        <a:lstStyle/>
        <a:p>
          <a:r>
            <a:rPr lang="en-US"/>
            <a:t>Targeted toward advising committees of colleges who seek an organized manner to deal with class scheduling for professors.</a:t>
          </a:r>
        </a:p>
      </dgm:t>
    </dgm:pt>
    <dgm:pt modelId="{5B4DF817-42B0-4B89-B90C-913FE9D88A0D}" type="parTrans" cxnId="{BDEED491-4080-4BDF-A622-8CF9A6F69230}">
      <dgm:prSet/>
      <dgm:spPr/>
      <dgm:t>
        <a:bodyPr/>
        <a:lstStyle/>
        <a:p>
          <a:endParaRPr lang="en-US"/>
        </a:p>
      </dgm:t>
    </dgm:pt>
    <dgm:pt modelId="{F2A363F8-11BC-42A4-8326-8E626521D501}" type="sibTrans" cxnId="{BDEED491-4080-4BDF-A622-8CF9A6F69230}">
      <dgm:prSet/>
      <dgm:spPr/>
      <dgm:t>
        <a:bodyPr/>
        <a:lstStyle/>
        <a:p>
          <a:endParaRPr lang="en-US"/>
        </a:p>
      </dgm:t>
    </dgm:pt>
    <dgm:pt modelId="{28746D3A-F6F2-41A2-8717-49B84E114FB7}">
      <dgm:prSet/>
      <dgm:spPr/>
      <dgm:t>
        <a:bodyPr/>
        <a:lstStyle/>
        <a:p>
          <a:r>
            <a:rPr lang="en-US"/>
            <a:t>Keeps each professor’s classes consistent across each quarter/semester based on their other occupation schedules.</a:t>
          </a:r>
        </a:p>
      </dgm:t>
    </dgm:pt>
    <dgm:pt modelId="{EC46BDE3-B3E5-4BE6-85A6-5F14EB4E79CC}" type="parTrans" cxnId="{CF3EFB4F-2C76-4BA6-8FA7-95907DE324F3}">
      <dgm:prSet/>
      <dgm:spPr/>
      <dgm:t>
        <a:bodyPr/>
        <a:lstStyle/>
        <a:p>
          <a:endParaRPr lang="en-US"/>
        </a:p>
      </dgm:t>
    </dgm:pt>
    <dgm:pt modelId="{60D74C9C-5DA2-4E1B-83FC-471E7D05BEDE}" type="sibTrans" cxnId="{CF3EFB4F-2C76-4BA6-8FA7-95907DE324F3}">
      <dgm:prSet/>
      <dgm:spPr/>
      <dgm:t>
        <a:bodyPr/>
        <a:lstStyle/>
        <a:p>
          <a:endParaRPr lang="en-US"/>
        </a:p>
      </dgm:t>
    </dgm:pt>
    <dgm:pt modelId="{2B7748F8-2E19-489B-BC10-926604301971}">
      <dgm:prSet/>
      <dgm:spPr/>
      <dgm:t>
        <a:bodyPr/>
        <a:lstStyle/>
        <a:p>
          <a:r>
            <a:rPr lang="en-US"/>
            <a:t>More convenient for administrative staff that makes the schedules than traditional manual inputs.</a:t>
          </a:r>
        </a:p>
      </dgm:t>
    </dgm:pt>
    <dgm:pt modelId="{B5976FD5-5DC8-4945-BB3D-60139393E6D6}" type="parTrans" cxnId="{6B032C86-C7DE-4291-9AA6-B4D620D06C40}">
      <dgm:prSet/>
      <dgm:spPr/>
      <dgm:t>
        <a:bodyPr/>
        <a:lstStyle/>
        <a:p>
          <a:endParaRPr lang="en-US"/>
        </a:p>
      </dgm:t>
    </dgm:pt>
    <dgm:pt modelId="{06E426D3-3780-455D-A43F-6A0074515153}" type="sibTrans" cxnId="{6B032C86-C7DE-4291-9AA6-B4D620D06C40}">
      <dgm:prSet/>
      <dgm:spPr/>
      <dgm:t>
        <a:bodyPr/>
        <a:lstStyle/>
        <a:p>
          <a:endParaRPr lang="en-US"/>
        </a:p>
      </dgm:t>
    </dgm:pt>
    <dgm:pt modelId="{5DA0B200-4A5A-43BD-B004-EDC2E6826210}" type="pres">
      <dgm:prSet presAssocID="{159F8615-AE81-4BDF-A4A7-A746DB7DA151}" presName="linear" presStyleCnt="0">
        <dgm:presLayoutVars>
          <dgm:animLvl val="lvl"/>
          <dgm:resizeHandles val="exact"/>
        </dgm:presLayoutVars>
      </dgm:prSet>
      <dgm:spPr/>
    </dgm:pt>
    <dgm:pt modelId="{78AAA8E1-0BC4-4C91-A4F3-A615B8C930B8}" type="pres">
      <dgm:prSet presAssocID="{261A1DC9-F439-4D98-B3A5-9B3C9FF895D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C75DD28-F87E-4A33-A131-0C18A93914FA}" type="pres">
      <dgm:prSet presAssocID="{F2A363F8-11BC-42A4-8326-8E626521D501}" presName="spacer" presStyleCnt="0"/>
      <dgm:spPr/>
    </dgm:pt>
    <dgm:pt modelId="{51A545E2-6F3B-4EF9-89E7-11EBC541C7B9}" type="pres">
      <dgm:prSet presAssocID="{28746D3A-F6F2-41A2-8717-49B84E114FB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D641DD7-6351-4A33-8B4D-8EE59B3B4C98}" type="pres">
      <dgm:prSet presAssocID="{60D74C9C-5DA2-4E1B-83FC-471E7D05BEDE}" presName="spacer" presStyleCnt="0"/>
      <dgm:spPr/>
    </dgm:pt>
    <dgm:pt modelId="{BBADA5EF-630E-4D32-B0F5-2B24E2B74622}" type="pres">
      <dgm:prSet presAssocID="{2B7748F8-2E19-489B-BC10-92660430197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78C5432-9197-46BD-83C8-B4A4B1AACDF4}" type="presOf" srcId="{261A1DC9-F439-4D98-B3A5-9B3C9FF895D1}" destId="{78AAA8E1-0BC4-4C91-A4F3-A615B8C930B8}" srcOrd="0" destOrd="0" presId="urn:microsoft.com/office/officeart/2005/8/layout/vList2"/>
    <dgm:cxn modelId="{CF3EFB4F-2C76-4BA6-8FA7-95907DE324F3}" srcId="{159F8615-AE81-4BDF-A4A7-A746DB7DA151}" destId="{28746D3A-F6F2-41A2-8717-49B84E114FB7}" srcOrd="1" destOrd="0" parTransId="{EC46BDE3-B3E5-4BE6-85A6-5F14EB4E79CC}" sibTransId="{60D74C9C-5DA2-4E1B-83FC-471E7D05BEDE}"/>
    <dgm:cxn modelId="{254F3E58-3438-476D-B978-0D47D6AC72D6}" type="presOf" srcId="{28746D3A-F6F2-41A2-8717-49B84E114FB7}" destId="{51A545E2-6F3B-4EF9-89E7-11EBC541C7B9}" srcOrd="0" destOrd="0" presId="urn:microsoft.com/office/officeart/2005/8/layout/vList2"/>
    <dgm:cxn modelId="{6B032C86-C7DE-4291-9AA6-B4D620D06C40}" srcId="{159F8615-AE81-4BDF-A4A7-A746DB7DA151}" destId="{2B7748F8-2E19-489B-BC10-926604301971}" srcOrd="2" destOrd="0" parTransId="{B5976FD5-5DC8-4945-BB3D-60139393E6D6}" sibTransId="{06E426D3-3780-455D-A43F-6A0074515153}"/>
    <dgm:cxn modelId="{A30D4591-B5DC-4D1A-B691-B29F2D09F127}" type="presOf" srcId="{2B7748F8-2E19-489B-BC10-926604301971}" destId="{BBADA5EF-630E-4D32-B0F5-2B24E2B74622}" srcOrd="0" destOrd="0" presId="urn:microsoft.com/office/officeart/2005/8/layout/vList2"/>
    <dgm:cxn modelId="{BDEED491-4080-4BDF-A622-8CF9A6F69230}" srcId="{159F8615-AE81-4BDF-A4A7-A746DB7DA151}" destId="{261A1DC9-F439-4D98-B3A5-9B3C9FF895D1}" srcOrd="0" destOrd="0" parTransId="{5B4DF817-42B0-4B89-B90C-913FE9D88A0D}" sibTransId="{F2A363F8-11BC-42A4-8326-8E626521D501}"/>
    <dgm:cxn modelId="{1A1530C1-63E7-447E-89F1-97010EE9A392}" type="presOf" srcId="{159F8615-AE81-4BDF-A4A7-A746DB7DA151}" destId="{5DA0B200-4A5A-43BD-B004-EDC2E6826210}" srcOrd="0" destOrd="0" presId="urn:microsoft.com/office/officeart/2005/8/layout/vList2"/>
    <dgm:cxn modelId="{BA759871-A9BC-42E0-9BAD-14F51D2A50AD}" type="presParOf" srcId="{5DA0B200-4A5A-43BD-B004-EDC2E6826210}" destId="{78AAA8E1-0BC4-4C91-A4F3-A615B8C930B8}" srcOrd="0" destOrd="0" presId="urn:microsoft.com/office/officeart/2005/8/layout/vList2"/>
    <dgm:cxn modelId="{909921E5-F6B1-43D0-9608-1756639C400B}" type="presParOf" srcId="{5DA0B200-4A5A-43BD-B004-EDC2E6826210}" destId="{0C75DD28-F87E-4A33-A131-0C18A93914FA}" srcOrd="1" destOrd="0" presId="urn:microsoft.com/office/officeart/2005/8/layout/vList2"/>
    <dgm:cxn modelId="{52D88DC3-1A64-479E-B18C-2ED5C229C273}" type="presParOf" srcId="{5DA0B200-4A5A-43BD-B004-EDC2E6826210}" destId="{51A545E2-6F3B-4EF9-89E7-11EBC541C7B9}" srcOrd="2" destOrd="0" presId="urn:microsoft.com/office/officeart/2005/8/layout/vList2"/>
    <dgm:cxn modelId="{975C6653-4160-4BFA-9169-2FB7DC5092A5}" type="presParOf" srcId="{5DA0B200-4A5A-43BD-B004-EDC2E6826210}" destId="{8D641DD7-6351-4A33-8B4D-8EE59B3B4C98}" srcOrd="3" destOrd="0" presId="urn:microsoft.com/office/officeart/2005/8/layout/vList2"/>
    <dgm:cxn modelId="{E11CA683-8822-4CDF-80FA-68FE3B336B57}" type="presParOf" srcId="{5DA0B200-4A5A-43BD-B004-EDC2E6826210}" destId="{BBADA5EF-630E-4D32-B0F5-2B24E2B7462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70F620-5F3E-4AE9-9AD8-9DB76085272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0BA48F-028E-40B5-9C94-ABC93BA44FED}">
      <dgm:prSet/>
      <dgm:spPr/>
      <dgm:t>
        <a:bodyPr/>
        <a:lstStyle/>
        <a:p>
          <a:r>
            <a:rPr lang="en-US"/>
            <a:t>A database system helps track professor openings and qualifications</a:t>
          </a:r>
        </a:p>
      </dgm:t>
    </dgm:pt>
    <dgm:pt modelId="{F5646FC0-4655-4067-9194-70C775EDE17C}" type="parTrans" cxnId="{970AD1B6-6568-45BF-AF91-28032EAF3E85}">
      <dgm:prSet/>
      <dgm:spPr/>
      <dgm:t>
        <a:bodyPr/>
        <a:lstStyle/>
        <a:p>
          <a:endParaRPr lang="en-US"/>
        </a:p>
      </dgm:t>
    </dgm:pt>
    <dgm:pt modelId="{EB2E0776-FB27-4E78-8133-542D17055ADA}" type="sibTrans" cxnId="{970AD1B6-6568-45BF-AF91-28032EAF3E85}">
      <dgm:prSet/>
      <dgm:spPr/>
      <dgm:t>
        <a:bodyPr/>
        <a:lstStyle/>
        <a:p>
          <a:endParaRPr lang="en-US"/>
        </a:p>
      </dgm:t>
    </dgm:pt>
    <dgm:pt modelId="{BF18663C-341A-4A5D-868C-B7935946BD5C}">
      <dgm:prSet/>
      <dgm:spPr/>
      <dgm:t>
        <a:bodyPr/>
        <a:lstStyle/>
        <a:p>
          <a:r>
            <a:rPr lang="en-US"/>
            <a:t>Allows administration to have a more efficient, accurate, and cleaner view of professor availabilities and qualifications; as well as class vacancies.</a:t>
          </a:r>
        </a:p>
      </dgm:t>
    </dgm:pt>
    <dgm:pt modelId="{BF5FBD32-2A3F-4B07-8C43-7B29B95A4CD1}" type="parTrans" cxnId="{B88B4F71-AACB-40EF-9349-17D59C8DE470}">
      <dgm:prSet/>
      <dgm:spPr/>
      <dgm:t>
        <a:bodyPr/>
        <a:lstStyle/>
        <a:p>
          <a:endParaRPr lang="en-US"/>
        </a:p>
      </dgm:t>
    </dgm:pt>
    <dgm:pt modelId="{4AE637B6-F3F0-4A32-A099-DD8C336E383C}" type="sibTrans" cxnId="{B88B4F71-AACB-40EF-9349-17D59C8DE470}">
      <dgm:prSet/>
      <dgm:spPr/>
      <dgm:t>
        <a:bodyPr/>
        <a:lstStyle/>
        <a:p>
          <a:endParaRPr lang="en-US"/>
        </a:p>
      </dgm:t>
    </dgm:pt>
    <dgm:pt modelId="{25600CBD-9D0C-4569-B245-1A1260A9DD2B}">
      <dgm:prSet/>
      <dgm:spPr/>
      <dgm:t>
        <a:bodyPr/>
        <a:lstStyle/>
        <a:p>
          <a:r>
            <a:rPr lang="en-US"/>
            <a:t>Allows for a more efficient  and effective time when scheduling classes so the end product can get to and be seen by students.</a:t>
          </a:r>
        </a:p>
      </dgm:t>
    </dgm:pt>
    <dgm:pt modelId="{B3C0946F-B103-4924-B2F0-82EF50A05E82}" type="parTrans" cxnId="{BB278FC4-9929-4F3C-AA66-5E78921C1011}">
      <dgm:prSet/>
      <dgm:spPr/>
      <dgm:t>
        <a:bodyPr/>
        <a:lstStyle/>
        <a:p>
          <a:endParaRPr lang="en-US"/>
        </a:p>
      </dgm:t>
    </dgm:pt>
    <dgm:pt modelId="{A37F88E5-5E65-479F-B3EF-CA31900F4680}" type="sibTrans" cxnId="{BB278FC4-9929-4F3C-AA66-5E78921C1011}">
      <dgm:prSet/>
      <dgm:spPr/>
      <dgm:t>
        <a:bodyPr/>
        <a:lstStyle/>
        <a:p>
          <a:endParaRPr lang="en-US"/>
        </a:p>
      </dgm:t>
    </dgm:pt>
    <dgm:pt modelId="{C88D1126-751D-4183-9CB3-F1520877F85F}" type="pres">
      <dgm:prSet presAssocID="{F270F620-5F3E-4AE9-9AD8-9DB76085272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98E395-A107-420B-B140-FC083BBFD156}" type="pres">
      <dgm:prSet presAssocID="{090BA48F-028E-40B5-9C94-ABC93BA44FED}" presName="hierRoot1" presStyleCnt="0"/>
      <dgm:spPr/>
    </dgm:pt>
    <dgm:pt modelId="{48F8DC0A-2EF6-40AF-BBCD-FEA3C6E2CC99}" type="pres">
      <dgm:prSet presAssocID="{090BA48F-028E-40B5-9C94-ABC93BA44FED}" presName="composite" presStyleCnt="0"/>
      <dgm:spPr/>
    </dgm:pt>
    <dgm:pt modelId="{514A4BEE-D21D-477A-9935-1C8F85B1A78D}" type="pres">
      <dgm:prSet presAssocID="{090BA48F-028E-40B5-9C94-ABC93BA44FED}" presName="background" presStyleLbl="node0" presStyleIdx="0" presStyleCnt="3"/>
      <dgm:spPr/>
    </dgm:pt>
    <dgm:pt modelId="{EDB70116-7944-4106-B49B-5ACA0F8E14F4}" type="pres">
      <dgm:prSet presAssocID="{090BA48F-028E-40B5-9C94-ABC93BA44FED}" presName="text" presStyleLbl="fgAcc0" presStyleIdx="0" presStyleCnt="3">
        <dgm:presLayoutVars>
          <dgm:chPref val="3"/>
        </dgm:presLayoutVars>
      </dgm:prSet>
      <dgm:spPr/>
    </dgm:pt>
    <dgm:pt modelId="{C4FB20BC-786F-4107-AFBE-55CB5988DD03}" type="pres">
      <dgm:prSet presAssocID="{090BA48F-028E-40B5-9C94-ABC93BA44FED}" presName="hierChild2" presStyleCnt="0"/>
      <dgm:spPr/>
    </dgm:pt>
    <dgm:pt modelId="{9C3A2B21-4546-4720-ACED-F5DE9FAD46B4}" type="pres">
      <dgm:prSet presAssocID="{BF18663C-341A-4A5D-868C-B7935946BD5C}" presName="hierRoot1" presStyleCnt="0"/>
      <dgm:spPr/>
    </dgm:pt>
    <dgm:pt modelId="{4B02C03D-1ABD-4BC8-BE9A-F46C6B55AAFA}" type="pres">
      <dgm:prSet presAssocID="{BF18663C-341A-4A5D-868C-B7935946BD5C}" presName="composite" presStyleCnt="0"/>
      <dgm:spPr/>
    </dgm:pt>
    <dgm:pt modelId="{9E69F698-3A09-4367-AD96-4A9DE83BB8F9}" type="pres">
      <dgm:prSet presAssocID="{BF18663C-341A-4A5D-868C-B7935946BD5C}" presName="background" presStyleLbl="node0" presStyleIdx="1" presStyleCnt="3"/>
      <dgm:spPr/>
    </dgm:pt>
    <dgm:pt modelId="{7A020A9D-7449-4775-816C-31D49B071243}" type="pres">
      <dgm:prSet presAssocID="{BF18663C-341A-4A5D-868C-B7935946BD5C}" presName="text" presStyleLbl="fgAcc0" presStyleIdx="1" presStyleCnt="3">
        <dgm:presLayoutVars>
          <dgm:chPref val="3"/>
        </dgm:presLayoutVars>
      </dgm:prSet>
      <dgm:spPr/>
    </dgm:pt>
    <dgm:pt modelId="{6C47D6DC-CF25-4A8A-BAAE-374DB2107E4F}" type="pres">
      <dgm:prSet presAssocID="{BF18663C-341A-4A5D-868C-B7935946BD5C}" presName="hierChild2" presStyleCnt="0"/>
      <dgm:spPr/>
    </dgm:pt>
    <dgm:pt modelId="{F229DDCA-D54E-4F61-8F10-5F3DF00493DD}" type="pres">
      <dgm:prSet presAssocID="{25600CBD-9D0C-4569-B245-1A1260A9DD2B}" presName="hierRoot1" presStyleCnt="0"/>
      <dgm:spPr/>
    </dgm:pt>
    <dgm:pt modelId="{B75DE8AE-B3A2-4EE1-93E7-3A3F9725E89E}" type="pres">
      <dgm:prSet presAssocID="{25600CBD-9D0C-4569-B245-1A1260A9DD2B}" presName="composite" presStyleCnt="0"/>
      <dgm:spPr/>
    </dgm:pt>
    <dgm:pt modelId="{459607D2-CECD-4A9E-8363-FAF7C9BEE841}" type="pres">
      <dgm:prSet presAssocID="{25600CBD-9D0C-4569-B245-1A1260A9DD2B}" presName="background" presStyleLbl="node0" presStyleIdx="2" presStyleCnt="3"/>
      <dgm:spPr/>
    </dgm:pt>
    <dgm:pt modelId="{66BF58A0-419D-4437-BE56-0B4A27ABE7BA}" type="pres">
      <dgm:prSet presAssocID="{25600CBD-9D0C-4569-B245-1A1260A9DD2B}" presName="text" presStyleLbl="fgAcc0" presStyleIdx="2" presStyleCnt="3">
        <dgm:presLayoutVars>
          <dgm:chPref val="3"/>
        </dgm:presLayoutVars>
      </dgm:prSet>
      <dgm:spPr/>
    </dgm:pt>
    <dgm:pt modelId="{4CFDC385-2D9C-4AF4-A5C7-CF0FFE511377}" type="pres">
      <dgm:prSet presAssocID="{25600CBD-9D0C-4569-B245-1A1260A9DD2B}" presName="hierChild2" presStyleCnt="0"/>
      <dgm:spPr/>
    </dgm:pt>
  </dgm:ptLst>
  <dgm:cxnLst>
    <dgm:cxn modelId="{B88B4F71-AACB-40EF-9349-17D59C8DE470}" srcId="{F270F620-5F3E-4AE9-9AD8-9DB76085272F}" destId="{BF18663C-341A-4A5D-868C-B7935946BD5C}" srcOrd="1" destOrd="0" parTransId="{BF5FBD32-2A3F-4B07-8C43-7B29B95A4CD1}" sibTransId="{4AE637B6-F3F0-4A32-A099-DD8C336E383C}"/>
    <dgm:cxn modelId="{0A674F7A-ABB3-4D00-8D0E-7977A6990E83}" type="presOf" srcId="{F270F620-5F3E-4AE9-9AD8-9DB76085272F}" destId="{C88D1126-751D-4183-9CB3-F1520877F85F}" srcOrd="0" destOrd="0" presId="urn:microsoft.com/office/officeart/2005/8/layout/hierarchy1"/>
    <dgm:cxn modelId="{220DC281-9BA3-4E5F-9984-3D681F46C483}" type="presOf" srcId="{BF18663C-341A-4A5D-868C-B7935946BD5C}" destId="{7A020A9D-7449-4775-816C-31D49B071243}" srcOrd="0" destOrd="0" presId="urn:microsoft.com/office/officeart/2005/8/layout/hierarchy1"/>
    <dgm:cxn modelId="{111DA8B1-2C33-473F-81B6-37811F5B3B61}" type="presOf" srcId="{090BA48F-028E-40B5-9C94-ABC93BA44FED}" destId="{EDB70116-7944-4106-B49B-5ACA0F8E14F4}" srcOrd="0" destOrd="0" presId="urn:microsoft.com/office/officeart/2005/8/layout/hierarchy1"/>
    <dgm:cxn modelId="{4A6487B3-6D20-4CE5-8177-3DA3280E59FA}" type="presOf" srcId="{25600CBD-9D0C-4569-B245-1A1260A9DD2B}" destId="{66BF58A0-419D-4437-BE56-0B4A27ABE7BA}" srcOrd="0" destOrd="0" presId="urn:microsoft.com/office/officeart/2005/8/layout/hierarchy1"/>
    <dgm:cxn modelId="{970AD1B6-6568-45BF-AF91-28032EAF3E85}" srcId="{F270F620-5F3E-4AE9-9AD8-9DB76085272F}" destId="{090BA48F-028E-40B5-9C94-ABC93BA44FED}" srcOrd="0" destOrd="0" parTransId="{F5646FC0-4655-4067-9194-70C775EDE17C}" sibTransId="{EB2E0776-FB27-4E78-8133-542D17055ADA}"/>
    <dgm:cxn modelId="{BB278FC4-9929-4F3C-AA66-5E78921C1011}" srcId="{F270F620-5F3E-4AE9-9AD8-9DB76085272F}" destId="{25600CBD-9D0C-4569-B245-1A1260A9DD2B}" srcOrd="2" destOrd="0" parTransId="{B3C0946F-B103-4924-B2F0-82EF50A05E82}" sibTransId="{A37F88E5-5E65-479F-B3EF-CA31900F4680}"/>
    <dgm:cxn modelId="{47E246F6-C4DE-4CC5-B532-1445492B15CD}" type="presParOf" srcId="{C88D1126-751D-4183-9CB3-F1520877F85F}" destId="{AB98E395-A107-420B-B140-FC083BBFD156}" srcOrd="0" destOrd="0" presId="urn:microsoft.com/office/officeart/2005/8/layout/hierarchy1"/>
    <dgm:cxn modelId="{0B4CE446-1F5D-4288-B8F8-D345B611BFD2}" type="presParOf" srcId="{AB98E395-A107-420B-B140-FC083BBFD156}" destId="{48F8DC0A-2EF6-40AF-BBCD-FEA3C6E2CC99}" srcOrd="0" destOrd="0" presId="urn:microsoft.com/office/officeart/2005/8/layout/hierarchy1"/>
    <dgm:cxn modelId="{5DB52C1F-B5F7-43AE-B7FA-E2EF4BF1F45B}" type="presParOf" srcId="{48F8DC0A-2EF6-40AF-BBCD-FEA3C6E2CC99}" destId="{514A4BEE-D21D-477A-9935-1C8F85B1A78D}" srcOrd="0" destOrd="0" presId="urn:microsoft.com/office/officeart/2005/8/layout/hierarchy1"/>
    <dgm:cxn modelId="{6BC39A8F-DF5E-4868-ACD4-67CA293A813B}" type="presParOf" srcId="{48F8DC0A-2EF6-40AF-BBCD-FEA3C6E2CC99}" destId="{EDB70116-7944-4106-B49B-5ACA0F8E14F4}" srcOrd="1" destOrd="0" presId="urn:microsoft.com/office/officeart/2005/8/layout/hierarchy1"/>
    <dgm:cxn modelId="{F7F29125-BDBF-4E77-9788-F38EA3826C27}" type="presParOf" srcId="{AB98E395-A107-420B-B140-FC083BBFD156}" destId="{C4FB20BC-786F-4107-AFBE-55CB5988DD03}" srcOrd="1" destOrd="0" presId="urn:microsoft.com/office/officeart/2005/8/layout/hierarchy1"/>
    <dgm:cxn modelId="{0D5BC6A5-C1CA-4E91-8283-5866FAA6711F}" type="presParOf" srcId="{C88D1126-751D-4183-9CB3-F1520877F85F}" destId="{9C3A2B21-4546-4720-ACED-F5DE9FAD46B4}" srcOrd="1" destOrd="0" presId="urn:microsoft.com/office/officeart/2005/8/layout/hierarchy1"/>
    <dgm:cxn modelId="{8ED4B132-602A-49F5-9086-6A8B8536BB1A}" type="presParOf" srcId="{9C3A2B21-4546-4720-ACED-F5DE9FAD46B4}" destId="{4B02C03D-1ABD-4BC8-BE9A-F46C6B55AAFA}" srcOrd="0" destOrd="0" presId="urn:microsoft.com/office/officeart/2005/8/layout/hierarchy1"/>
    <dgm:cxn modelId="{0A977FAB-4F1D-4776-A780-9F72A255860E}" type="presParOf" srcId="{4B02C03D-1ABD-4BC8-BE9A-F46C6B55AAFA}" destId="{9E69F698-3A09-4367-AD96-4A9DE83BB8F9}" srcOrd="0" destOrd="0" presId="urn:microsoft.com/office/officeart/2005/8/layout/hierarchy1"/>
    <dgm:cxn modelId="{78F85FEC-3BE9-49B2-8FFA-01606B0E9191}" type="presParOf" srcId="{4B02C03D-1ABD-4BC8-BE9A-F46C6B55AAFA}" destId="{7A020A9D-7449-4775-816C-31D49B071243}" srcOrd="1" destOrd="0" presId="urn:microsoft.com/office/officeart/2005/8/layout/hierarchy1"/>
    <dgm:cxn modelId="{8E08FECB-CA0A-4B6E-9414-C783D5089149}" type="presParOf" srcId="{9C3A2B21-4546-4720-ACED-F5DE9FAD46B4}" destId="{6C47D6DC-CF25-4A8A-BAAE-374DB2107E4F}" srcOrd="1" destOrd="0" presId="urn:microsoft.com/office/officeart/2005/8/layout/hierarchy1"/>
    <dgm:cxn modelId="{8C6E0ABC-3FBB-4F4C-9DEC-E18B51FAB159}" type="presParOf" srcId="{C88D1126-751D-4183-9CB3-F1520877F85F}" destId="{F229DDCA-D54E-4F61-8F10-5F3DF00493DD}" srcOrd="2" destOrd="0" presId="urn:microsoft.com/office/officeart/2005/8/layout/hierarchy1"/>
    <dgm:cxn modelId="{6997AC9D-1489-4574-9E0C-56963C29B59C}" type="presParOf" srcId="{F229DDCA-D54E-4F61-8F10-5F3DF00493DD}" destId="{B75DE8AE-B3A2-4EE1-93E7-3A3F9725E89E}" srcOrd="0" destOrd="0" presId="urn:microsoft.com/office/officeart/2005/8/layout/hierarchy1"/>
    <dgm:cxn modelId="{71F515BF-E300-4460-83A4-E6CF72CDE4CB}" type="presParOf" srcId="{B75DE8AE-B3A2-4EE1-93E7-3A3F9725E89E}" destId="{459607D2-CECD-4A9E-8363-FAF7C9BEE841}" srcOrd="0" destOrd="0" presId="urn:microsoft.com/office/officeart/2005/8/layout/hierarchy1"/>
    <dgm:cxn modelId="{847AA0C8-1A20-4F1C-ADB2-445533396417}" type="presParOf" srcId="{B75DE8AE-B3A2-4EE1-93E7-3A3F9725E89E}" destId="{66BF58A0-419D-4437-BE56-0B4A27ABE7BA}" srcOrd="1" destOrd="0" presId="urn:microsoft.com/office/officeart/2005/8/layout/hierarchy1"/>
    <dgm:cxn modelId="{8C73708A-EA3B-4F4A-98D6-A97D48C29698}" type="presParOf" srcId="{F229DDCA-D54E-4F61-8F10-5F3DF00493DD}" destId="{4CFDC385-2D9C-4AF4-A5C7-CF0FFE5113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928F5-FA55-4FA2-B619-66F00332C3F8}">
      <dsp:nvSpPr>
        <dsp:cNvPr id="0" name=""/>
        <dsp:cNvSpPr/>
      </dsp:nvSpPr>
      <dsp:spPr>
        <a:xfrm>
          <a:off x="0" y="414037"/>
          <a:ext cx="5606327" cy="10069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College Course organization is a complicated structure to work on as an advisor.</a:t>
          </a:r>
        </a:p>
      </dsp:txBody>
      <dsp:txXfrm>
        <a:off x="49154" y="463191"/>
        <a:ext cx="5508019" cy="908623"/>
      </dsp:txXfrm>
    </dsp:sp>
    <dsp:sp modelId="{7156A556-B4CD-4DB0-9067-A7ECF80924BC}">
      <dsp:nvSpPr>
        <dsp:cNvPr id="0" name=""/>
        <dsp:cNvSpPr/>
      </dsp:nvSpPr>
      <dsp:spPr>
        <a:xfrm>
          <a:off x="0" y="1472809"/>
          <a:ext cx="5606327" cy="1006931"/>
        </a:xfrm>
        <a:prstGeom prst="roundRect">
          <a:avLst/>
        </a:prstGeom>
        <a:solidFill>
          <a:schemeClr val="accent2">
            <a:hueOff val="1578546"/>
            <a:satOff val="8236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There are usually conflicts with different professors’ schedules and/or desire classes to teach.</a:t>
          </a:r>
        </a:p>
      </dsp:txBody>
      <dsp:txXfrm>
        <a:off x="49154" y="1521963"/>
        <a:ext cx="5508019" cy="908623"/>
      </dsp:txXfrm>
    </dsp:sp>
    <dsp:sp modelId="{F6BBA51E-BF5D-4528-8708-A376575F728A}">
      <dsp:nvSpPr>
        <dsp:cNvPr id="0" name=""/>
        <dsp:cNvSpPr/>
      </dsp:nvSpPr>
      <dsp:spPr>
        <a:xfrm>
          <a:off x="0" y="2531580"/>
          <a:ext cx="5606327" cy="1006931"/>
        </a:xfrm>
        <a:prstGeom prst="roundRect">
          <a:avLst/>
        </a:prstGeom>
        <a:solidFill>
          <a:schemeClr val="accent2">
            <a:hueOff val="3157092"/>
            <a:satOff val="16471"/>
            <a:lumOff val="-47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These problems are a regular occurrence across all colleges for ever quarter and semester.</a:t>
          </a:r>
        </a:p>
      </dsp:txBody>
      <dsp:txXfrm>
        <a:off x="49154" y="2580734"/>
        <a:ext cx="5508019" cy="908623"/>
      </dsp:txXfrm>
    </dsp:sp>
    <dsp:sp modelId="{9F073671-6DBF-497B-A18F-13BA77D230C1}">
      <dsp:nvSpPr>
        <dsp:cNvPr id="0" name=""/>
        <dsp:cNvSpPr/>
      </dsp:nvSpPr>
      <dsp:spPr>
        <a:xfrm>
          <a:off x="0" y="3590351"/>
          <a:ext cx="5606327" cy="1006931"/>
        </a:xfrm>
        <a:prstGeom prst="roundRect">
          <a:avLst/>
        </a:prstGeom>
        <a:solidFill>
          <a:schemeClr val="accent2">
            <a:hueOff val="4735638"/>
            <a:satOff val="24707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database structure is very straight forward relatively speaking but given the amount of alterations that can occur, the complexity can quickly rise.</a:t>
          </a:r>
        </a:p>
      </dsp:txBody>
      <dsp:txXfrm>
        <a:off x="49154" y="3639505"/>
        <a:ext cx="5508019" cy="9086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AAA8E1-0BC4-4C91-A4F3-A615B8C930B8}">
      <dsp:nvSpPr>
        <dsp:cNvPr id="0" name=""/>
        <dsp:cNvSpPr/>
      </dsp:nvSpPr>
      <dsp:spPr>
        <a:xfrm>
          <a:off x="0" y="542265"/>
          <a:ext cx="5606327" cy="12647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Targeted toward advising committees of colleges who seek an organized manner to deal with class scheduling for professors.</a:t>
          </a:r>
        </a:p>
      </dsp:txBody>
      <dsp:txXfrm>
        <a:off x="61741" y="604006"/>
        <a:ext cx="5482845" cy="1141288"/>
      </dsp:txXfrm>
    </dsp:sp>
    <dsp:sp modelId="{51A545E2-6F3B-4EF9-89E7-11EBC541C7B9}">
      <dsp:nvSpPr>
        <dsp:cNvPr id="0" name=""/>
        <dsp:cNvSpPr/>
      </dsp:nvSpPr>
      <dsp:spPr>
        <a:xfrm>
          <a:off x="0" y="1873275"/>
          <a:ext cx="5606327" cy="1264770"/>
        </a:xfrm>
        <a:prstGeom prst="roundRect">
          <a:avLst/>
        </a:prstGeom>
        <a:solidFill>
          <a:schemeClr val="accent2">
            <a:hueOff val="2367819"/>
            <a:satOff val="12354"/>
            <a:lumOff val="-35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Keeps each professor’s classes consistent across each quarter/semester based on their other occupation schedules.</a:t>
          </a:r>
        </a:p>
      </dsp:txBody>
      <dsp:txXfrm>
        <a:off x="61741" y="1935016"/>
        <a:ext cx="5482845" cy="1141288"/>
      </dsp:txXfrm>
    </dsp:sp>
    <dsp:sp modelId="{BBADA5EF-630E-4D32-B0F5-2B24E2B74622}">
      <dsp:nvSpPr>
        <dsp:cNvPr id="0" name=""/>
        <dsp:cNvSpPr/>
      </dsp:nvSpPr>
      <dsp:spPr>
        <a:xfrm>
          <a:off x="0" y="3204285"/>
          <a:ext cx="5606327" cy="1264770"/>
        </a:xfrm>
        <a:prstGeom prst="roundRect">
          <a:avLst/>
        </a:prstGeom>
        <a:solidFill>
          <a:schemeClr val="accent2">
            <a:hueOff val="4735638"/>
            <a:satOff val="24707"/>
            <a:lumOff val="-7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More convenient for administrative staff that makes the schedules than traditional manual inputs.</a:t>
          </a:r>
        </a:p>
      </dsp:txBody>
      <dsp:txXfrm>
        <a:off x="61741" y="3266026"/>
        <a:ext cx="5482845" cy="11412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4A4BEE-D21D-477A-9935-1C8F85B1A78D}">
      <dsp:nvSpPr>
        <dsp:cNvPr id="0" name=""/>
        <dsp:cNvSpPr/>
      </dsp:nvSpPr>
      <dsp:spPr>
        <a:xfrm>
          <a:off x="0" y="689215"/>
          <a:ext cx="2751683" cy="174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B70116-7944-4106-B49B-5ACA0F8E14F4}">
      <dsp:nvSpPr>
        <dsp:cNvPr id="0" name=""/>
        <dsp:cNvSpPr/>
      </dsp:nvSpPr>
      <dsp:spPr>
        <a:xfrm>
          <a:off x="305742" y="979670"/>
          <a:ext cx="2751683" cy="174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database system helps track professor openings and qualifications</a:t>
          </a:r>
        </a:p>
      </dsp:txBody>
      <dsp:txXfrm>
        <a:off x="356919" y="1030847"/>
        <a:ext cx="2649329" cy="1644964"/>
      </dsp:txXfrm>
    </dsp:sp>
    <dsp:sp modelId="{9E69F698-3A09-4367-AD96-4A9DE83BB8F9}">
      <dsp:nvSpPr>
        <dsp:cNvPr id="0" name=""/>
        <dsp:cNvSpPr/>
      </dsp:nvSpPr>
      <dsp:spPr>
        <a:xfrm>
          <a:off x="3363168" y="689215"/>
          <a:ext cx="2751683" cy="174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0A9D-7449-4775-816C-31D49B071243}">
      <dsp:nvSpPr>
        <dsp:cNvPr id="0" name=""/>
        <dsp:cNvSpPr/>
      </dsp:nvSpPr>
      <dsp:spPr>
        <a:xfrm>
          <a:off x="3668911" y="979670"/>
          <a:ext cx="2751683" cy="174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administration to have a more efficient, accurate, and cleaner view of professor availabilities and qualifications; as well as class vacancies.</a:t>
          </a:r>
        </a:p>
      </dsp:txBody>
      <dsp:txXfrm>
        <a:off x="3720088" y="1030847"/>
        <a:ext cx="2649329" cy="1644964"/>
      </dsp:txXfrm>
    </dsp:sp>
    <dsp:sp modelId="{459607D2-CECD-4A9E-8363-FAF7C9BEE841}">
      <dsp:nvSpPr>
        <dsp:cNvPr id="0" name=""/>
        <dsp:cNvSpPr/>
      </dsp:nvSpPr>
      <dsp:spPr>
        <a:xfrm>
          <a:off x="6726337" y="689215"/>
          <a:ext cx="2751683" cy="1747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BF58A0-419D-4437-BE56-0B4A27ABE7BA}">
      <dsp:nvSpPr>
        <dsp:cNvPr id="0" name=""/>
        <dsp:cNvSpPr/>
      </dsp:nvSpPr>
      <dsp:spPr>
        <a:xfrm>
          <a:off x="7032079" y="979670"/>
          <a:ext cx="2751683" cy="1747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Allows for a more efficient  and effective time when scheduling classes so the end product can get to and be seen by students.</a:t>
          </a:r>
        </a:p>
      </dsp:txBody>
      <dsp:txXfrm>
        <a:off x="7083256" y="1030847"/>
        <a:ext cx="2649329" cy="1644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0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2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96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9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3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8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8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2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4A8AEEEB-5BD6-4933-87E1-021AA9AFAE12}" type="datetimeFigureOut">
              <a:rPr lang="en-US" smtClean="0"/>
              <a:t>1/19/2022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D155BCA7-AF25-4AB2-87EA-A201D9BA25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335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F88EC-EC1F-40B5-9E73-9C18A2433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College class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0C1F-7009-435D-9CE2-CACE7FD18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Broady Rivet</a:t>
            </a:r>
          </a:p>
        </p:txBody>
      </p:sp>
    </p:spTree>
    <p:extLst>
      <p:ext uri="{BB962C8B-B14F-4D97-AF65-F5344CB8AC3E}">
        <p14:creationId xmlns:p14="http://schemas.microsoft.com/office/powerpoint/2010/main" val="750103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ABB1-6B1B-4755-AA28-49943B71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AFE6C4D-509A-47D0-B455-F1C545774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9959661"/>
              </p:ext>
            </p:extLst>
          </p:nvPr>
        </p:nvGraphicFramePr>
        <p:xfrm>
          <a:off x="1202919" y="3088132"/>
          <a:ext cx="9783760" cy="1073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940">
                  <a:extLst>
                    <a:ext uri="{9D8B030D-6E8A-4147-A177-3AD203B41FA5}">
                      <a16:colId xmlns:a16="http://schemas.microsoft.com/office/drawing/2014/main" val="847588010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818755012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1212217291"/>
                    </a:ext>
                  </a:extLst>
                </a:gridCol>
                <a:gridCol w="2445940">
                  <a:extLst>
                    <a:ext uri="{9D8B030D-6E8A-4147-A177-3AD203B41FA5}">
                      <a16:colId xmlns:a16="http://schemas.microsoft.com/office/drawing/2014/main" val="796281908"/>
                    </a:ext>
                  </a:extLst>
                </a:gridCol>
              </a:tblGrid>
              <a:tr h="536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Collect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Create commands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 User-Interface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187209"/>
                  </a:ext>
                </a:extLst>
              </a:tr>
              <a:tr h="5368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½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weeks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94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04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408B7-908F-4EE3-A60B-019B44ED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Problem statements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57580-257B-4437-9728-FFB9973F1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487169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1437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03EC245-C9B2-41DB-AC99-41DB7FC14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DD006CB6-41D0-433B-A9A4-C3C0695FD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0"/>
            <a:ext cx="465164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12">
            <a:extLst>
              <a:ext uri="{FF2B5EF4-FFF2-40B4-BE49-F238E27FC236}">
                <a16:creationId xmlns:a16="http://schemas.microsoft.com/office/drawing/2014/main" id="{6B085380-27CE-4E71-AA77-81E6A0399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0358" y="2224216"/>
            <a:ext cx="4651642" cy="173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93A666-606C-425E-955D-9545CC8C9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3070" y="2338928"/>
            <a:ext cx="4134677" cy="1508760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tx2"/>
                </a:solidFill>
              </a:rPr>
              <a:t>Application area – Universities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780BF899-8A73-4374-B60A-ADB640EDC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777675"/>
              </p:ext>
            </p:extLst>
          </p:nvPr>
        </p:nvGraphicFramePr>
        <p:xfrm>
          <a:off x="965199" y="927809"/>
          <a:ext cx="5606327" cy="50113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6473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972422-B794-4FA8-BCC6-BAF6938A1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F511B-44C3-4CD7-9CB8-1C661D5D9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325880"/>
            <a:ext cx="3089437" cy="4206240"/>
          </a:xfrm>
        </p:spPr>
        <p:txBody>
          <a:bodyPr>
            <a:normAutofit/>
          </a:bodyPr>
          <a:lstStyle/>
          <a:p>
            <a:pPr algn="r"/>
            <a:r>
              <a:rPr lang="en-US" sz="3200" dirty="0">
                <a:solidFill>
                  <a:schemeClr val="tx2"/>
                </a:solidFill>
              </a:rPr>
              <a:t>Need for application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E9E2B-5611-49C8-862E-AD4D43A8A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96EC4F-8732-481B-94CB-C98E4EF29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836869"/>
            <a:ext cx="0" cy="3184263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8F0E-D2D8-4B2F-8CB9-E3383152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68" y="1126067"/>
            <a:ext cx="6605331" cy="460586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During scheduling chaos arises and some classes end up without a professor and some professors become over booked and/or over worked compared to others.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Keeps track of each professors' current openings.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Assigns class to a qualified professor who has an opening and removes the newly occupied opening.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Provides administration a more efficient way of scheduling classes.</a:t>
            </a:r>
          </a:p>
          <a:p>
            <a:pPr marL="228600" lvl="1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9C7155-1644-4C60-B0B5-32B1800D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75400"/>
            <a:ext cx="12195668" cy="48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6613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DDCB-790C-4A13-9422-6892988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r>
              <a:rPr lang="en-US" dirty="0"/>
              <a:t>Need for database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4CE010-342F-48B4-A0B1-3CBAFF6CF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894492"/>
              </p:ext>
            </p:extLst>
          </p:nvPr>
        </p:nvGraphicFramePr>
        <p:xfrm>
          <a:off x="1203325" y="2476595"/>
          <a:ext cx="9783763" cy="3416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05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6F2A-117B-4D74-8C76-D0C82C2A4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model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542B7C-A0F0-4BDF-915F-B2899B66B3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925" y="200397"/>
            <a:ext cx="7103566" cy="6657603"/>
          </a:xfrm>
        </p:spPr>
      </p:pic>
    </p:spTree>
    <p:extLst>
      <p:ext uri="{BB962C8B-B14F-4D97-AF65-F5344CB8AC3E}">
        <p14:creationId xmlns:p14="http://schemas.microsoft.com/office/powerpoint/2010/main" val="3367431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3B1A-FE2E-4C7E-92ED-3D02C6BE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ENtities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26509-4882-49A6-B6B5-35D50CD0D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Professor(Department, Availability, Qualifications)</a:t>
            </a:r>
          </a:p>
          <a:p>
            <a:r>
              <a:rPr lang="en-US" dirty="0"/>
              <a:t>Student(department, Grades, </a:t>
            </a:r>
            <a:r>
              <a:rPr lang="en-US" dirty="0" err="1"/>
              <a:t>needed_class</a:t>
            </a:r>
            <a:r>
              <a:rPr lang="en-US" dirty="0"/>
              <a:t>)</a:t>
            </a:r>
          </a:p>
          <a:p>
            <a:r>
              <a:rPr lang="en-US" dirty="0"/>
              <a:t>Class(department, vacancy, </a:t>
            </a:r>
            <a:r>
              <a:rPr lang="en-US" dirty="0" err="1"/>
              <a:t>classroom_size</a:t>
            </a:r>
            <a:r>
              <a:rPr lang="en-US" dirty="0"/>
              <a:t>)</a:t>
            </a:r>
          </a:p>
          <a:p>
            <a:r>
              <a:rPr lang="en-US" dirty="0"/>
              <a:t>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85424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5E31-0196-48E4-ACB8-0130C0DA2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B68F-FAD8-4071-A681-3C6EB9CC0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Advise(Teacher, student)</a:t>
            </a:r>
          </a:p>
          <a:p>
            <a:r>
              <a:rPr lang="en-US" dirty="0"/>
              <a:t>Teaches(Professor, class)</a:t>
            </a:r>
          </a:p>
          <a:p>
            <a:r>
              <a:rPr lang="en-US" dirty="0"/>
              <a:t>Takes(Student, class)</a:t>
            </a:r>
          </a:p>
          <a:p>
            <a:r>
              <a:rPr lang="en-US" dirty="0"/>
              <a:t>Manages(administration, professor, class)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81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5CF1-FA58-41C8-A1AE-0D30B5BD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2EEB0-668B-4F6F-97DF-2035B3223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Professors can have multiple classes. However, they must be in the same subject.</a:t>
            </a:r>
          </a:p>
          <a:p>
            <a:r>
              <a:rPr lang="en-US" dirty="0"/>
              <a:t>Classroom size must not be filled for student to be allowed access.</a:t>
            </a:r>
          </a:p>
          <a:p>
            <a:r>
              <a:rPr lang="en-US" dirty="0"/>
              <a:t>Every class gets one professor</a:t>
            </a:r>
          </a:p>
        </p:txBody>
      </p:sp>
    </p:spTree>
    <p:extLst>
      <p:ext uri="{BB962C8B-B14F-4D97-AF65-F5344CB8AC3E}">
        <p14:creationId xmlns:p14="http://schemas.microsoft.com/office/powerpoint/2010/main" val="2112384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51</TotalTime>
  <Words>371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</vt:lpstr>
      <vt:lpstr>Banded</vt:lpstr>
      <vt:lpstr>College class database</vt:lpstr>
      <vt:lpstr>Problem statements</vt:lpstr>
      <vt:lpstr>Application area – Universities</vt:lpstr>
      <vt:lpstr>Need for application</vt:lpstr>
      <vt:lpstr>Need for database</vt:lpstr>
      <vt:lpstr>Er model</vt:lpstr>
      <vt:lpstr>ENtities</vt:lpstr>
      <vt:lpstr>Relationship</vt:lpstr>
      <vt:lpstr>Constraints</vt:lpstr>
      <vt:lpstr>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College class database</dc:title>
  <dc:creator>Broady Rivet</dc:creator>
  <cp:lastModifiedBy>Broady Rivet</cp:lastModifiedBy>
  <cp:revision>1</cp:revision>
  <dcterms:created xsi:type="dcterms:W3CDTF">2022-01-20T02:17:11Z</dcterms:created>
  <dcterms:modified xsi:type="dcterms:W3CDTF">2022-01-20T03:09:03Z</dcterms:modified>
</cp:coreProperties>
</file>