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zid Hassan" userId="cb7e957c80ce88a9" providerId="LiveId" clId="{A89F3A2A-C864-4D85-A54C-516F825A1794}"/>
    <pc:docChg chg="undo custSel modSld">
      <pc:chgData name="Sunzid Hassan" userId="cb7e957c80ce88a9" providerId="LiveId" clId="{A89F3A2A-C864-4D85-A54C-516F825A1794}" dt="2025-10-23T20:18:34.092" v="152" actId="1076"/>
      <pc:docMkLst>
        <pc:docMk/>
      </pc:docMkLst>
      <pc:sldChg chg="modSp">
        <pc:chgData name="Sunzid Hassan" userId="cb7e957c80ce88a9" providerId="LiveId" clId="{A89F3A2A-C864-4D85-A54C-516F825A1794}" dt="2025-10-23T20:18:34.092" v="152" actId="1076"/>
        <pc:sldMkLst>
          <pc:docMk/>
          <pc:sldMk cId="1766980096" sldId="259"/>
        </pc:sldMkLst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3" creationId="{08B2DD2B-2C26-AF4C-52C4-087553E7EE94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9" creationId="{D6CC8422-B922-4B44-1096-F5DCEC959F2C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45" creationId="{8A5A520B-931F-5302-F987-BFCD0E61B67A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92" creationId="{285E8262-49FA-C3A7-CFF4-08BCE092C727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06" creationId="{0153431E-A0FE-A474-2AF5-E27FCF149175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11" creationId="{9B3BFF6E-DFE8-9463-EE73-50047BB838A6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15" creationId="{03206478-C88E-BF6A-DF82-AB8F75A9BB0D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27" creationId="{0ECD3E25-34B4-D9B0-A62A-4A00B25159F5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34" creationId="{AF0741DA-6356-E13C-974C-82CB6DB2BB86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36" creationId="{38BE378E-28A8-61E6-4FAC-334A9DEA29BF}"/>
          </ac:spMkLst>
        </pc:spChg>
      </pc:sldChg>
      <pc:sldChg chg="addSp delSp modSp mod">
        <pc:chgData name="Sunzid Hassan" userId="cb7e957c80ce88a9" providerId="LiveId" clId="{A89F3A2A-C864-4D85-A54C-516F825A1794}" dt="2025-10-23T20:18:23.062" v="150" actId="12788"/>
        <pc:sldMkLst>
          <pc:docMk/>
          <pc:sldMk cId="3807813315" sldId="260"/>
        </pc:sldMkLst>
        <pc:spChg chg="add del mod">
          <ac:chgData name="Sunzid Hassan" userId="cb7e957c80ce88a9" providerId="LiveId" clId="{A89F3A2A-C864-4D85-A54C-516F825A1794}" dt="2025-10-23T20:18:06.918" v="145" actId="478"/>
          <ac:spMkLst>
            <pc:docMk/>
            <pc:sldMk cId="3807813315" sldId="260"/>
            <ac:spMk id="6" creationId="{705671B7-195E-DE0C-613F-1FB2C8496509}"/>
          </ac:spMkLst>
        </pc:spChg>
        <pc:picChg chg="add mod">
          <ac:chgData name="Sunzid Hassan" userId="cb7e957c80ce88a9" providerId="LiveId" clId="{A89F3A2A-C864-4D85-A54C-516F825A1794}" dt="2025-10-23T20:18:23.062" v="150" actId="12788"/>
          <ac:picMkLst>
            <pc:docMk/>
            <pc:sldMk cId="3807813315" sldId="260"/>
            <ac:picMk id="4" creationId="{4BDD9A51-9EC3-3E45-AB2C-7A605A5A1342}"/>
          </ac:picMkLst>
        </pc:picChg>
        <pc:picChg chg="del mod">
          <ac:chgData name="Sunzid Hassan" userId="cb7e957c80ce88a9" providerId="LiveId" clId="{A89F3A2A-C864-4D85-A54C-516F825A1794}" dt="2025-10-23T20:17:27.293" v="135" actId="21"/>
          <ac:picMkLst>
            <pc:docMk/>
            <pc:sldMk cId="3807813315" sldId="260"/>
            <ac:picMk id="8" creationId="{14180F29-069B-7CD6-EF7D-C6949D606572}"/>
          </ac:picMkLst>
        </pc:picChg>
        <pc:picChg chg="del mod">
          <ac:chgData name="Sunzid Hassan" userId="cb7e957c80ce88a9" providerId="LiveId" clId="{A89F3A2A-C864-4D85-A54C-516F825A1794}" dt="2025-10-23T20:17:27.293" v="135" actId="21"/>
          <ac:picMkLst>
            <pc:docMk/>
            <pc:sldMk cId="3807813315" sldId="260"/>
            <ac:picMk id="10" creationId="{AA80E9D0-8DAC-9FB4-58A3-0ABA9351178B}"/>
          </ac:picMkLst>
        </pc:picChg>
        <pc:picChg chg="del mod">
          <ac:chgData name="Sunzid Hassan" userId="cb7e957c80ce88a9" providerId="LiveId" clId="{A89F3A2A-C864-4D85-A54C-516F825A1794}" dt="2025-10-23T20:17:27.293" v="135" actId="21"/>
          <ac:picMkLst>
            <pc:docMk/>
            <pc:sldMk cId="3807813315" sldId="260"/>
            <ac:picMk id="12" creationId="{68E8D5D2-4339-82CF-0AFA-F4D55DFC79E7}"/>
          </ac:picMkLst>
        </pc:picChg>
        <pc:picChg chg="del mod">
          <ac:chgData name="Sunzid Hassan" userId="cb7e957c80ce88a9" providerId="LiveId" clId="{A89F3A2A-C864-4D85-A54C-516F825A1794}" dt="2025-10-23T20:17:27.293" v="135" actId="21"/>
          <ac:picMkLst>
            <pc:docMk/>
            <pc:sldMk cId="3807813315" sldId="260"/>
            <ac:picMk id="14" creationId="{B41FA307-F0B3-853D-99A0-543E90011593}"/>
          </ac:picMkLst>
        </pc:picChg>
      </pc:sldChg>
      <pc:sldChg chg="modSp mod">
        <pc:chgData name="Sunzid Hassan" userId="cb7e957c80ce88a9" providerId="LiveId" clId="{A89F3A2A-C864-4D85-A54C-516F825A1794}" dt="2025-10-23T20:17:10.933" v="129" actId="20577"/>
        <pc:sldMkLst>
          <pc:docMk/>
          <pc:sldMk cId="113763555" sldId="261"/>
        </pc:sldMkLst>
        <pc:spChg chg="mod">
          <ac:chgData name="Sunzid Hassan" userId="cb7e957c80ce88a9" providerId="LiveId" clId="{A89F3A2A-C864-4D85-A54C-516F825A1794}" dt="2025-10-23T20:17:10.933" v="129" actId="20577"/>
          <ac:spMkLst>
            <pc:docMk/>
            <pc:sldMk cId="113763555" sldId="261"/>
            <ac:spMk id="3" creationId="{F01F1A96-2C89-8B4A-F460-0FF759AD9E0D}"/>
          </ac:spMkLst>
        </pc:spChg>
      </pc:sldChg>
      <pc:sldChg chg="addSp delSp modSp mod">
        <pc:chgData name="Sunzid Hassan" userId="cb7e957c80ce88a9" providerId="LiveId" clId="{A89F3A2A-C864-4D85-A54C-516F825A1794}" dt="2025-10-23T20:17:59.403" v="144" actId="1076"/>
        <pc:sldMkLst>
          <pc:docMk/>
          <pc:sldMk cId="507059157" sldId="262"/>
        </pc:sldMkLst>
        <pc:spChg chg="mod">
          <ac:chgData name="Sunzid Hassan" userId="cb7e957c80ce88a9" providerId="LiveId" clId="{A89F3A2A-C864-4D85-A54C-516F825A1794}" dt="2025-10-23T20:17:23.233" v="134" actId="14100"/>
          <ac:spMkLst>
            <pc:docMk/>
            <pc:sldMk cId="507059157" sldId="262"/>
            <ac:spMk id="2" creationId="{FEFFFA07-E3F4-5EF9-DAE7-FF1D586686A6}"/>
          </ac:spMkLst>
        </pc:spChg>
        <pc:spChg chg="del">
          <ac:chgData name="Sunzid Hassan" userId="cb7e957c80ce88a9" providerId="LiveId" clId="{A89F3A2A-C864-4D85-A54C-516F825A1794}" dt="2025-10-23T20:17:15.543" v="130" actId="478"/>
          <ac:spMkLst>
            <pc:docMk/>
            <pc:sldMk cId="507059157" sldId="262"/>
            <ac:spMk id="3" creationId="{2F647FB9-7A99-998B-7E14-E7328A746052}"/>
          </ac:spMkLst>
        </pc:spChg>
        <pc:picChg chg="add mod">
          <ac:chgData name="Sunzid Hassan" userId="cb7e957c80ce88a9" providerId="LiveId" clId="{A89F3A2A-C864-4D85-A54C-516F825A1794}" dt="2025-10-23T20:17:59.403" v="144" actId="1076"/>
          <ac:picMkLst>
            <pc:docMk/>
            <pc:sldMk cId="507059157" sldId="262"/>
            <ac:picMk id="8" creationId="{14180F29-069B-7CD6-EF7D-C6949D606572}"/>
          </ac:picMkLst>
        </pc:picChg>
        <pc:picChg chg="add mod">
          <ac:chgData name="Sunzid Hassan" userId="cb7e957c80ce88a9" providerId="LiveId" clId="{A89F3A2A-C864-4D85-A54C-516F825A1794}" dt="2025-10-23T20:17:59.403" v="144" actId="1076"/>
          <ac:picMkLst>
            <pc:docMk/>
            <pc:sldMk cId="507059157" sldId="262"/>
            <ac:picMk id="10" creationId="{AA80E9D0-8DAC-9FB4-58A3-0ABA9351178B}"/>
          </ac:picMkLst>
        </pc:picChg>
        <pc:picChg chg="add mod">
          <ac:chgData name="Sunzid Hassan" userId="cb7e957c80ce88a9" providerId="LiveId" clId="{A89F3A2A-C864-4D85-A54C-516F825A1794}" dt="2025-10-23T20:17:59.403" v="144" actId="1076"/>
          <ac:picMkLst>
            <pc:docMk/>
            <pc:sldMk cId="507059157" sldId="262"/>
            <ac:picMk id="12" creationId="{68E8D5D2-4339-82CF-0AFA-F4D55DFC79E7}"/>
          </ac:picMkLst>
        </pc:picChg>
        <pc:picChg chg="add mod">
          <ac:chgData name="Sunzid Hassan" userId="cb7e957c80ce88a9" providerId="LiveId" clId="{A89F3A2A-C864-4D85-A54C-516F825A1794}" dt="2025-10-23T20:17:59.403" v="144" actId="1076"/>
          <ac:picMkLst>
            <pc:docMk/>
            <pc:sldMk cId="507059157" sldId="262"/>
            <ac:picMk id="14" creationId="{B41FA307-F0B3-853D-99A0-543E900115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A803-E55E-49C9-86AA-AA6ED88B440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5887C-DEA0-4760-90FD-30296DCF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5887C-DEA0-4760-90FD-30296DCF1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DECD-C876-43FA-625F-F53B775AC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3286F-843C-8E3A-E38A-84871B214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78D1-8B3A-C195-8B31-FCFF5E8D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A7AD-56FA-F8A6-C15E-56726CC1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B568-0D92-E015-C0C0-2E45B39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B291-3CE5-5514-065A-867DE809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A87F1-128B-B891-D180-6A4752196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2F1D-5223-82DE-9B76-B3099574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D20B-BB30-FDA9-260C-0B6AF37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5033-2EBB-F90C-E892-2D52C4D0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2F61F-223D-69A8-BC01-9F3CEE45E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A1232-6DF8-E106-38A4-578ECC68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2D8D-F166-BE91-54AD-9A91CA9C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9D66-EDDF-7692-5E8A-37D3FF2B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B234-7676-26F0-874B-E5494DA9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84EE-8934-9201-24EB-33F76A14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A454-D493-0DD5-D637-34825CF8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7953-91C1-67C6-E7B2-405905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6BCC-2B4B-14C3-823A-5225BFEC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BE97-6C2A-3BD0-A732-DA07EA5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C5F-FC83-7972-634F-3FB4FECB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F8EA-6500-3C44-DDE9-1BA6FD60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93E3-7780-F96B-B07D-78798188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0A1F-5001-6109-CF5C-BBCBF579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1AAE-F157-9240-02B9-8098C75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ECF1-031C-9A46-5279-007AC83F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8E0C-1FCD-090F-BF11-0DFB46A51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6F320-6859-6610-5D9D-11BDA6AD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34C5-655B-F3E6-5411-A2765595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96A0-4EE4-6B4C-E16F-31156F42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E9DF-EF89-3788-356B-DD3D0186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469-3E8D-02DF-2A66-D6C3BC9E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BEC1-E6CA-18CA-89E0-0DB148E8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10803-9DEF-CD17-5E71-7FCB797F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6FFFE-D355-A922-D633-A028D2C3D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9B34-E365-6C45-D1DC-8D16E88BC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1A103-F401-5BBE-7F2F-1A72030A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C1B5F-C1DC-4C8D-4A6E-1D2D3051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064E5-A6C8-0EB1-1E40-2BA9DA87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8C74-81E4-DFC8-F499-59863FD3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3B094-8213-E7AA-CBD7-CEADCA56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84323-0C03-0234-1813-3D6F780D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E97D7-8F2A-6772-190A-4417032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8BA01-0E75-3CC8-F48F-979AB6DA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4DA2-D7F1-65E3-B64B-05079A2F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178EB-14D3-1488-D7A3-B5B508B9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FAB5-3E85-9869-D35A-1ED4CFBB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2EA8-A7C4-BB70-2F1D-04475E12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2BCE-6AE5-B3C9-F62D-EF8DF066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379-A46C-066E-C023-5701EAA1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DBF0E-C503-FD59-072F-46B4BAF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5BCB-585D-AAF8-7ADA-A41B3CC9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6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61A7-9B4B-EDD5-B003-0C28A283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1500F-CAF5-4E70-D629-75627E745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DC384-8DC4-E42A-176B-2B76EA1B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3136-EB3C-EF99-95AB-D11731F7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68265-C7D3-FBCD-8A05-6D82A9E7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504-A98E-6806-A150-5920D7A0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C88BA-0F62-71F8-FD7F-3B47FA9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B35D5-9D09-0BEE-2ABC-E27C6468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2135-1ED7-995B-49AE-A5C985EE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161A-AE2C-E0E1-6922-CFDC26099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3378-9FE5-C242-9274-75E1337CE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B256-585F-C899-F07C-2611CEDA4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Robotic Odor Source Localization Using Vison and Olfaction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A083-6A54-7E5E-49DE-CF6E90F38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Sunzid Hassan</a:t>
            </a:r>
          </a:p>
          <a:p>
            <a:r>
              <a:rPr lang="en-US" dirty="0"/>
              <a:t>Computational Analysis and Modelling (CAM)</a:t>
            </a:r>
          </a:p>
          <a:p>
            <a:r>
              <a:rPr lang="en-US" dirty="0"/>
              <a:t>Louisiana Tech University</a:t>
            </a:r>
          </a:p>
          <a:p>
            <a:r>
              <a:rPr lang="en-US" dirty="0"/>
              <a:t>23 October, 2025.</a:t>
            </a:r>
          </a:p>
        </p:txBody>
      </p:sp>
    </p:spTree>
    <p:extLst>
      <p:ext uri="{BB962C8B-B14F-4D97-AF65-F5344CB8AC3E}">
        <p14:creationId xmlns:p14="http://schemas.microsoft.com/office/powerpoint/2010/main" val="13088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DA7C-8BDD-8090-9C42-CAC4D50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8D55-549F-E1AF-1F71-878A4E00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1: Significance, Current Status, Challenges, and Objectives.</a:t>
            </a:r>
          </a:p>
          <a:p>
            <a:r>
              <a:rPr lang="en-US" dirty="0"/>
              <a:t>Slide 2: Method.</a:t>
            </a:r>
          </a:p>
          <a:p>
            <a:r>
              <a:rPr lang="en-US" dirty="0"/>
              <a:t>Slide 3: Results.</a:t>
            </a:r>
          </a:p>
          <a:p>
            <a:r>
              <a:rPr lang="en-US" dirty="0"/>
              <a:t>Slide 4: Conclusion and Future Work.</a:t>
            </a:r>
          </a:p>
        </p:txBody>
      </p:sp>
    </p:spTree>
    <p:extLst>
      <p:ext uri="{BB962C8B-B14F-4D97-AF65-F5344CB8AC3E}">
        <p14:creationId xmlns:p14="http://schemas.microsoft.com/office/powerpoint/2010/main" val="340965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E7E0-2487-779F-6F2B-9F2DA118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CC35-12AB-6CB8-8476-AF6D1C57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Significance, Current Statue, Challenges,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55D5-CCBC-CA12-712E-40A9E40A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Significance: wildfire monitoring, finding hazardous gas leaks, etc.</a:t>
            </a:r>
          </a:p>
          <a:p>
            <a:r>
              <a:rPr lang="en-US" dirty="0"/>
              <a:t>Traditional Olfactory-based Navigation Algorithms</a:t>
            </a:r>
          </a:p>
          <a:p>
            <a:pPr lvl="1"/>
            <a:r>
              <a:rPr lang="en-US" dirty="0"/>
              <a:t>Chemotaxis</a:t>
            </a:r>
          </a:p>
          <a:p>
            <a:pPr lvl="1"/>
            <a:r>
              <a:rPr lang="en-US" dirty="0"/>
              <a:t>Odor-gated </a:t>
            </a:r>
            <a:r>
              <a:rPr lang="en-US" dirty="0" err="1"/>
              <a:t>Anemotaxis</a:t>
            </a:r>
            <a:endParaRPr lang="en-US" dirty="0"/>
          </a:p>
          <a:p>
            <a:pPr lvl="1"/>
            <a:r>
              <a:rPr lang="en-US" dirty="0"/>
              <a:t>Engineering-based Methods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b="1" dirty="0"/>
              <a:t>Turbulent airflow</a:t>
            </a:r>
          </a:p>
          <a:p>
            <a:pPr lvl="1"/>
            <a:r>
              <a:rPr lang="en-US" dirty="0"/>
              <a:t>Obstacles</a:t>
            </a:r>
          </a:p>
          <a:p>
            <a:r>
              <a:rPr lang="en-US" dirty="0"/>
              <a:t>Objective: Integrating vision and olfaction for OSL</a:t>
            </a:r>
          </a:p>
        </p:txBody>
      </p:sp>
    </p:spTree>
    <p:extLst>
      <p:ext uri="{BB962C8B-B14F-4D97-AF65-F5344CB8AC3E}">
        <p14:creationId xmlns:p14="http://schemas.microsoft.com/office/powerpoint/2010/main" val="21618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F3F9D-8448-1E5A-22D7-923A86F95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FBD2-33E8-E761-0DEF-EFD359ED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A04B6BB-064D-279F-212B-17FD54B2BC22}"/>
              </a:ext>
            </a:extLst>
          </p:cNvPr>
          <p:cNvGrpSpPr/>
          <p:nvPr/>
        </p:nvGrpSpPr>
        <p:grpSpPr>
          <a:xfrm>
            <a:off x="1422657" y="1690688"/>
            <a:ext cx="9346686" cy="4521970"/>
            <a:chOff x="1964578" y="1785905"/>
            <a:chExt cx="8290129" cy="401080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E0F7D88-1459-FEF1-226F-2D9C9A6E2622}"/>
                </a:ext>
              </a:extLst>
            </p:cNvPr>
            <p:cNvGrpSpPr/>
            <p:nvPr/>
          </p:nvGrpSpPr>
          <p:grpSpPr>
            <a:xfrm>
              <a:off x="1964578" y="2151161"/>
              <a:ext cx="2292264" cy="3280290"/>
              <a:chOff x="1128836" y="2097955"/>
              <a:chExt cx="2292264" cy="328029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D1C0D9-D75C-6840-090E-5E2F9D82AE3A}"/>
                  </a:ext>
                </a:extLst>
              </p:cNvPr>
              <p:cNvSpPr/>
              <p:nvPr/>
            </p:nvSpPr>
            <p:spPr>
              <a:xfrm>
                <a:off x="1128836" y="2097955"/>
                <a:ext cx="2292264" cy="2679641"/>
              </a:xfrm>
              <a:prstGeom prst="roundRect">
                <a:avLst>
                  <a:gd name="adj" fmla="val 376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44E66D6-8AA2-954E-C114-CD83BBC9FEF3}"/>
                  </a:ext>
                </a:extLst>
              </p:cNvPr>
              <p:cNvSpPr/>
              <p:nvPr/>
            </p:nvSpPr>
            <p:spPr>
              <a:xfrm>
                <a:off x="1162264" y="2178887"/>
                <a:ext cx="2220761" cy="2084810"/>
              </a:xfrm>
              <a:prstGeom prst="roundRect">
                <a:avLst>
                  <a:gd name="adj" fmla="val 376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A20E817-4831-ACC4-7B39-72442A59F475}"/>
                  </a:ext>
                </a:extLst>
              </p:cNvPr>
              <p:cNvGrpSpPr/>
              <p:nvPr/>
            </p:nvGrpSpPr>
            <p:grpSpPr>
              <a:xfrm rot="5400000">
                <a:off x="1828443" y="4493868"/>
                <a:ext cx="441717" cy="1252863"/>
                <a:chOff x="3490391" y="1713190"/>
                <a:chExt cx="371348" cy="1053262"/>
              </a:xfrm>
            </p:grpSpPr>
            <p:sp>
              <p:nvSpPr>
                <p:cNvPr id="74" name="TextBox 66">
                  <a:extLst>
                    <a:ext uri="{FF2B5EF4-FFF2-40B4-BE49-F238E27FC236}">
                      <a16:creationId xmlns:a16="http://schemas.microsoft.com/office/drawing/2014/main" id="{6F0D607B-B9D0-4214-8C98-0C7AD626FF23}"/>
                    </a:ext>
                  </a:extLst>
                </p:cNvPr>
                <p:cNvSpPr txBox="1"/>
                <p:nvPr/>
              </p:nvSpPr>
              <p:spPr>
                <a:xfrm rot="16200000">
                  <a:off x="3524556" y="2479354"/>
                  <a:ext cx="3433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Act</a:t>
                  </a:r>
                </a:p>
              </p:txBody>
            </p:sp>
            <p:sp>
              <p:nvSpPr>
                <p:cNvPr id="75" name="TextBox 67">
                  <a:extLst>
                    <a:ext uri="{FF2B5EF4-FFF2-40B4-BE49-F238E27FC236}">
                      <a16:creationId xmlns:a16="http://schemas.microsoft.com/office/drawing/2014/main" id="{E61CD4BF-DC2B-8F98-C40A-5403AEC4FB1D}"/>
                    </a:ext>
                  </a:extLst>
                </p:cNvPr>
                <p:cNvSpPr txBox="1"/>
                <p:nvPr/>
              </p:nvSpPr>
              <p:spPr>
                <a:xfrm rot="16200000">
                  <a:off x="3463726" y="1830287"/>
                  <a:ext cx="466453" cy="232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Sense</a:t>
                  </a:r>
                </a:p>
              </p:txBody>
            </p:sp>
            <p:sp>
              <p:nvSpPr>
                <p:cNvPr id="76" name="Arrow: Curved Down 75">
                  <a:extLst>
                    <a:ext uri="{FF2B5EF4-FFF2-40B4-BE49-F238E27FC236}">
                      <a16:creationId xmlns:a16="http://schemas.microsoft.com/office/drawing/2014/main" id="{1862FF24-EF2A-4A66-84A3-366C6D13CA17}"/>
                    </a:ext>
                  </a:extLst>
                </p:cNvPr>
                <p:cNvSpPr/>
                <p:nvPr/>
              </p:nvSpPr>
              <p:spPr>
                <a:xfrm>
                  <a:off x="3502208" y="2142284"/>
                  <a:ext cx="359531" cy="136725"/>
                </a:xfrm>
                <a:prstGeom prst="curvedDownArrow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Arrow: Curved Down 76">
                  <a:extLst>
                    <a:ext uri="{FF2B5EF4-FFF2-40B4-BE49-F238E27FC236}">
                      <a16:creationId xmlns:a16="http://schemas.microsoft.com/office/drawing/2014/main" id="{3D6C9F14-219E-AF9A-2F58-6136C6037DED}"/>
                    </a:ext>
                  </a:extLst>
                </p:cNvPr>
                <p:cNvSpPr/>
                <p:nvPr/>
              </p:nvSpPr>
              <p:spPr>
                <a:xfrm rot="10800000">
                  <a:off x="3490391" y="2359548"/>
                  <a:ext cx="359531" cy="136725"/>
                </a:xfrm>
                <a:prstGeom prst="curvedDownArrow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TextBox 50">
                <a:extLst>
                  <a:ext uri="{FF2B5EF4-FFF2-40B4-BE49-F238E27FC236}">
                    <a16:creationId xmlns:a16="http://schemas.microsoft.com/office/drawing/2014/main" id="{36CF41D5-5592-E848-E1FD-DB742F23B630}"/>
                  </a:ext>
                </a:extLst>
              </p:cNvPr>
              <p:cNvSpPr txBox="1"/>
              <p:nvPr/>
            </p:nvSpPr>
            <p:spPr>
              <a:xfrm>
                <a:off x="1192082" y="2097955"/>
                <a:ext cx="2068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AI2Thor Simulation Environment</a:t>
                </a:r>
              </a:p>
            </p:txBody>
          </p:sp>
          <p:pic>
            <p:nvPicPr>
              <p:cNvPr id="11" name="Graphic 48" descr="Robot with solid fill">
                <a:extLst>
                  <a:ext uri="{FF2B5EF4-FFF2-40B4-BE49-F238E27FC236}">
                    <a16:creationId xmlns:a16="http://schemas.microsoft.com/office/drawing/2014/main" id="{37F022E6-C715-F613-DFED-91A825AE4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79655" y="4851701"/>
                <a:ext cx="526544" cy="526544"/>
              </a:xfrm>
              <a:prstGeom prst="rect">
                <a:avLst/>
              </a:prstGeom>
            </p:spPr>
          </p:pic>
          <p:pic>
            <p:nvPicPr>
              <p:cNvPr id="12" name="Picture 11" descr="Nose - Download free icons">
                <a:extLst>
                  <a:ext uri="{FF2B5EF4-FFF2-40B4-BE49-F238E27FC236}">
                    <a16:creationId xmlns:a16="http://schemas.microsoft.com/office/drawing/2014/main" id="{929F757E-F24F-BA4E-E2C4-8D1E932B9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033" y="4343906"/>
                <a:ext cx="328322" cy="32832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6">
                <a:extLst>
                  <a:ext uri="{FF2B5EF4-FFF2-40B4-BE49-F238E27FC236}">
                    <a16:creationId xmlns:a16="http://schemas.microsoft.com/office/drawing/2014/main" id="{08B2DD2B-2C26-AF4C-52C4-087553E7EE94}"/>
                  </a:ext>
                </a:extLst>
              </p:cNvPr>
              <p:cNvSpPr txBox="1"/>
              <p:nvPr/>
            </p:nvSpPr>
            <p:spPr>
              <a:xfrm>
                <a:off x="1822837" y="4340099"/>
                <a:ext cx="1161743" cy="40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Olfaction Sensing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0.9</a:t>
                </a:r>
              </a:p>
            </p:txBody>
          </p:sp>
          <p:sp>
            <p:nvSpPr>
              <p:cNvPr id="14" name="Background - Sensor">
                <a:extLst>
                  <a:ext uri="{FF2B5EF4-FFF2-40B4-BE49-F238E27FC236}">
                    <a16:creationId xmlns:a16="http://schemas.microsoft.com/office/drawing/2014/main" id="{87A34F18-313B-4444-1943-46C3CE3BF852}"/>
                  </a:ext>
                </a:extLst>
              </p:cNvPr>
              <p:cNvSpPr/>
              <p:nvPr/>
            </p:nvSpPr>
            <p:spPr>
              <a:xfrm>
                <a:off x="1533800" y="4301999"/>
                <a:ext cx="1385424" cy="429229"/>
              </a:xfrm>
              <a:prstGeom prst="roundRect">
                <a:avLst>
                  <a:gd name="adj" fmla="val 844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4AEA555-4BD1-D529-0CCF-2EB21A8F6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59" y="3231026"/>
                <a:ext cx="984967" cy="984967"/>
              </a:xfrm>
              <a:prstGeom prst="rect">
                <a:avLst/>
              </a:prstGeom>
            </p:spPr>
          </p:pic>
          <p:sp>
            <p:nvSpPr>
              <p:cNvPr id="16" name="Background - Sensor">
                <a:extLst>
                  <a:ext uri="{FF2B5EF4-FFF2-40B4-BE49-F238E27FC236}">
                    <a16:creationId xmlns:a16="http://schemas.microsoft.com/office/drawing/2014/main" id="{00DEBB21-F840-05BC-294D-1F442E4C9CB7}"/>
                  </a:ext>
                </a:extLst>
              </p:cNvPr>
              <p:cNvSpPr/>
              <p:nvPr/>
            </p:nvSpPr>
            <p:spPr>
              <a:xfrm>
                <a:off x="2303587" y="2911770"/>
                <a:ext cx="1028709" cy="1309922"/>
              </a:xfrm>
              <a:prstGeom prst="roundRect">
                <a:avLst>
                  <a:gd name="adj" fmla="val 345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015ABD0-7E04-908F-82B4-756A4F773B04}"/>
                  </a:ext>
                </a:extLst>
              </p:cNvPr>
              <p:cNvGrpSpPr/>
              <p:nvPr/>
            </p:nvGrpSpPr>
            <p:grpSpPr>
              <a:xfrm>
                <a:off x="2411915" y="2887269"/>
                <a:ext cx="883723" cy="405201"/>
                <a:chOff x="1798695" y="4376646"/>
                <a:chExt cx="738369" cy="338554"/>
              </a:xfrm>
            </p:grpSpPr>
            <p:sp>
              <p:nvSpPr>
                <p:cNvPr id="72" name="TextBox 43">
                  <a:extLst>
                    <a:ext uri="{FF2B5EF4-FFF2-40B4-BE49-F238E27FC236}">
                      <a16:creationId xmlns:a16="http://schemas.microsoft.com/office/drawing/2014/main" id="{6F51CA79-86FB-1905-A43A-C156D6BEDC7F}"/>
                    </a:ext>
                  </a:extLst>
                </p:cNvPr>
                <p:cNvSpPr txBox="1"/>
                <p:nvPr/>
              </p:nvSpPr>
              <p:spPr>
                <a:xfrm>
                  <a:off x="2033400" y="4376646"/>
                  <a:ext cx="5036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Depth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Sensing</a:t>
                  </a:r>
                </a:p>
              </p:txBody>
            </p:sp>
            <p:pic>
              <p:nvPicPr>
                <p:cNvPr id="73" name="Picture 72" descr="Path icons for free download | Freepik">
                  <a:extLst>
                    <a:ext uri="{FF2B5EF4-FFF2-40B4-BE49-F238E27FC236}">
                      <a16:creationId xmlns:a16="http://schemas.microsoft.com/office/drawing/2014/main" id="{F484EEDB-D10D-022A-CF86-66D528AA98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8695" y="4444186"/>
                  <a:ext cx="208728" cy="20872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8" name="Picture 17" descr="231,200+ Eye Icon Stock Illustrations, Royalty-Free Vector ...">
                <a:extLst>
                  <a:ext uri="{FF2B5EF4-FFF2-40B4-BE49-F238E27FC236}">
                    <a16:creationId xmlns:a16="http://schemas.microsoft.com/office/drawing/2014/main" id="{1A5DA8D4-7C05-C734-C394-6F054954D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104" y="2896810"/>
                <a:ext cx="318512" cy="328322"/>
              </a:xfrm>
              <a:prstGeom prst="rect">
                <a:avLst/>
              </a:prstGeom>
              <a:noFill/>
              <a:ln w="63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5">
                <a:extLst>
                  <a:ext uri="{FF2B5EF4-FFF2-40B4-BE49-F238E27FC236}">
                    <a16:creationId xmlns:a16="http://schemas.microsoft.com/office/drawing/2014/main" id="{D6CC8422-B922-4B44-1096-F5DCEC959F2C}"/>
                  </a:ext>
                </a:extLst>
              </p:cNvPr>
              <p:cNvSpPr txBox="1"/>
              <p:nvPr/>
            </p:nvSpPr>
            <p:spPr>
              <a:xfrm>
                <a:off x="1382691" y="2860466"/>
                <a:ext cx="872676" cy="40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Vision Sensing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AC3D7F3-7412-E40D-1963-A5682C42A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4887" y="3202355"/>
                <a:ext cx="984967" cy="984967"/>
              </a:xfrm>
              <a:prstGeom prst="rect">
                <a:avLst/>
              </a:prstGeom>
            </p:spPr>
          </p:pic>
          <p:sp>
            <p:nvSpPr>
              <p:cNvPr id="21" name="Background - Sensor">
                <a:extLst>
                  <a:ext uri="{FF2B5EF4-FFF2-40B4-BE49-F238E27FC236}">
                    <a16:creationId xmlns:a16="http://schemas.microsoft.com/office/drawing/2014/main" id="{8003CAC3-6CFA-684D-86C6-70C1238D0CF9}"/>
                  </a:ext>
                </a:extLst>
              </p:cNvPr>
              <p:cNvSpPr/>
              <p:nvPr/>
            </p:nvSpPr>
            <p:spPr>
              <a:xfrm>
                <a:off x="1208231" y="2927620"/>
                <a:ext cx="1018281" cy="1294071"/>
              </a:xfrm>
              <a:prstGeom prst="roundRect">
                <a:avLst>
                  <a:gd name="adj" fmla="val 4245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5968624-2E94-EA30-FE88-056659637964}"/>
                </a:ext>
              </a:extLst>
            </p:cNvPr>
            <p:cNvGrpSpPr/>
            <p:nvPr/>
          </p:nvGrpSpPr>
          <p:grpSpPr>
            <a:xfrm>
              <a:off x="4660807" y="1785905"/>
              <a:ext cx="5593900" cy="4010803"/>
              <a:chOff x="3825065" y="1431943"/>
              <a:chExt cx="5593900" cy="4010803"/>
            </a:xfrm>
          </p:grpSpPr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8A5A520B-931F-5302-F987-BFCD0E61B67A}"/>
                  </a:ext>
                </a:extLst>
              </p:cNvPr>
              <p:cNvSpPr/>
              <p:nvPr/>
            </p:nvSpPr>
            <p:spPr>
              <a:xfrm>
                <a:off x="3825066" y="2394649"/>
                <a:ext cx="336023" cy="384032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1C9AB2B8-ADBE-F52D-739D-A645D2694109}"/>
                  </a:ext>
                </a:extLst>
              </p:cNvPr>
              <p:cNvSpPr/>
              <p:nvPr/>
            </p:nvSpPr>
            <p:spPr>
              <a:xfrm rot="10800000">
                <a:off x="3825065" y="4527874"/>
                <a:ext cx="336023" cy="384032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992C088-9B87-76BF-DB72-32307533C32B}"/>
                  </a:ext>
                </a:extLst>
              </p:cNvPr>
              <p:cNvGrpSpPr/>
              <p:nvPr/>
            </p:nvGrpSpPr>
            <p:grpSpPr>
              <a:xfrm>
                <a:off x="7847037" y="1446503"/>
                <a:ext cx="1571928" cy="1828800"/>
                <a:chOff x="7129505" y="1797776"/>
                <a:chExt cx="1394578" cy="1846797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38BE378E-28A8-61E6-4FAC-334A9DEA29BF}"/>
                    </a:ext>
                  </a:extLst>
                </p:cNvPr>
                <p:cNvSpPr/>
                <p:nvPr/>
              </p:nvSpPr>
              <p:spPr>
                <a:xfrm>
                  <a:off x="7129505" y="1797776"/>
                  <a:ext cx="1394578" cy="1846797"/>
                </a:xfrm>
                <a:prstGeom prst="roundRect">
                  <a:avLst>
                    <a:gd name="adj" fmla="val 7009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TextBox 12">
                  <a:extLst>
                    <a:ext uri="{FF2B5EF4-FFF2-40B4-BE49-F238E27FC236}">
                      <a16:creationId xmlns:a16="http://schemas.microsoft.com/office/drawing/2014/main" id="{908D04AF-29A6-CDBF-4A2D-D5CEE4D36B76}"/>
                    </a:ext>
                  </a:extLst>
                </p:cNvPr>
                <p:cNvSpPr txBox="1"/>
                <p:nvPr/>
              </p:nvSpPr>
              <p:spPr>
                <a:xfrm>
                  <a:off x="7371624" y="1808859"/>
                  <a:ext cx="910341" cy="31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Visual Branch</a:t>
                  </a:r>
                </a:p>
              </p:txBody>
            </p: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C43CF406-57BD-0A5E-4BDE-7D23A9585CF1}"/>
                  </a:ext>
                </a:extLst>
              </p:cNvPr>
              <p:cNvCxnSpPr>
                <a:cxnSpLocks/>
                <a:stCxn id="116" idx="1"/>
                <a:endCxn id="105" idx="3"/>
              </p:cNvCxnSpPr>
              <p:nvPr/>
            </p:nvCxnSpPr>
            <p:spPr>
              <a:xfrm flipH="1">
                <a:off x="6621645" y="4528346"/>
                <a:ext cx="370848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A97B28C5-6A33-D472-E7BA-E880AFD9DABA}"/>
                  </a:ext>
                </a:extLst>
              </p:cNvPr>
              <p:cNvCxnSpPr>
                <a:cxnSpLocks/>
                <a:stCxn id="129" idx="2"/>
                <a:endCxn id="117" idx="0"/>
              </p:cNvCxnSpPr>
              <p:nvPr/>
            </p:nvCxnSpPr>
            <p:spPr>
              <a:xfrm rot="16200000" flipH="1">
                <a:off x="7169387" y="3015849"/>
                <a:ext cx="358493" cy="85964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53FE6D66-E756-348B-9DFF-5599D2D21FA0}"/>
                  </a:ext>
                </a:extLst>
              </p:cNvPr>
              <p:cNvCxnSpPr>
                <a:cxnSpLocks/>
                <a:stCxn id="136" idx="2"/>
                <a:endCxn id="116" idx="0"/>
              </p:cNvCxnSpPr>
              <p:nvPr/>
            </p:nvCxnSpPr>
            <p:spPr>
              <a:xfrm rot="5400000">
                <a:off x="8036408" y="3017352"/>
                <a:ext cx="338643" cy="854544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502607D-11C8-00FF-ECA1-DA8DCFD054AA}"/>
                  </a:ext>
                </a:extLst>
              </p:cNvPr>
              <p:cNvGrpSpPr/>
              <p:nvPr/>
            </p:nvGrpSpPr>
            <p:grpSpPr>
              <a:xfrm>
                <a:off x="7901481" y="1776635"/>
                <a:ext cx="1463040" cy="1463040"/>
                <a:chOff x="7285202" y="2099331"/>
                <a:chExt cx="877824" cy="877824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10160C98-6BB5-5768-ED86-A5F2063DD32A}"/>
                    </a:ext>
                  </a:extLst>
                </p:cNvPr>
                <p:cNvSpPr/>
                <p:nvPr/>
              </p:nvSpPr>
              <p:spPr>
                <a:xfrm>
                  <a:off x="7285202" y="2099331"/>
                  <a:ext cx="877824" cy="87782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FF82CC78-5B6E-7604-1587-0DB03AAE874F}"/>
                    </a:ext>
                  </a:extLst>
                </p:cNvPr>
                <p:cNvSpPr/>
                <p:nvPr/>
              </p:nvSpPr>
              <p:spPr>
                <a:xfrm>
                  <a:off x="7637121" y="2762828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3957F7E-7062-97C1-A41D-4E61DC5217FD}"/>
                    </a:ext>
                  </a:extLst>
                </p:cNvPr>
                <p:cNvSpPr/>
                <p:nvPr/>
              </p:nvSpPr>
              <p:spPr>
                <a:xfrm>
                  <a:off x="7355465" y="2456271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AF0741DA-6356-E13C-974C-82CB6DB2BB86}"/>
                    </a:ext>
                  </a:extLst>
                </p:cNvPr>
                <p:cNvSpPr/>
                <p:nvPr/>
              </p:nvSpPr>
              <p:spPr>
                <a:xfrm>
                  <a:off x="7717074" y="2162149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35" name="Graphic 83" descr="Robot with solid fill">
                  <a:extLst>
                    <a:ext uri="{FF2B5EF4-FFF2-40B4-BE49-F238E27FC236}">
                      <a16:creationId xmlns:a16="http://schemas.microsoft.com/office/drawing/2014/main" id="{DD8D6E4A-74DE-97BD-F0E3-6F6EDD203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80746" y="2246101"/>
                  <a:ext cx="224038" cy="224038"/>
                </a:xfrm>
                <a:prstGeom prst="rect">
                  <a:avLst/>
                </a:prstGeom>
              </p:spPr>
            </p:pic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3324012-EA23-0B49-1B75-73648890873F}"/>
                  </a:ext>
                </a:extLst>
              </p:cNvPr>
              <p:cNvGrpSpPr/>
              <p:nvPr/>
            </p:nvGrpSpPr>
            <p:grpSpPr>
              <a:xfrm>
                <a:off x="6132845" y="1437628"/>
                <a:ext cx="1571928" cy="1828800"/>
                <a:chOff x="6691464" y="2852852"/>
                <a:chExt cx="1571928" cy="182880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25F0C8ED-4969-B6B3-A0E2-EB0C6F7EF927}"/>
                    </a:ext>
                  </a:extLst>
                </p:cNvPr>
                <p:cNvGrpSpPr/>
                <p:nvPr/>
              </p:nvGrpSpPr>
              <p:grpSpPr>
                <a:xfrm>
                  <a:off x="6691464" y="285285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29" name="Rectangle: Rounded Corners 128">
                    <a:extLst>
                      <a:ext uri="{FF2B5EF4-FFF2-40B4-BE49-F238E27FC236}">
                        <a16:creationId xmlns:a16="http://schemas.microsoft.com/office/drawing/2014/main" id="{805767BD-25A9-3C07-9F7C-7C2F5FA6656B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TextBox 14">
                    <a:extLst>
                      <a:ext uri="{FF2B5EF4-FFF2-40B4-BE49-F238E27FC236}">
                        <a16:creationId xmlns:a16="http://schemas.microsoft.com/office/drawing/2014/main" id="{C6C47F88-6F67-1FC5-EA96-8DD8C226BD28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579" y="1808859"/>
                    <a:ext cx="1270433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rgbClr val="ED7D31"/>
                        </a:solidFill>
                      </a:rPr>
                      <a:t>Olfactory Branch</a:t>
                    </a: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CCEAB1D-B4AF-0AEA-24C1-AB856DB2455F}"/>
                    </a:ext>
                  </a:extLst>
                </p:cNvPr>
                <p:cNvGrpSpPr/>
                <p:nvPr/>
              </p:nvGrpSpPr>
              <p:grpSpPr>
                <a:xfrm>
                  <a:off x="6745908" y="3182984"/>
                  <a:ext cx="1463040" cy="1463040"/>
                  <a:chOff x="7285202" y="2099331"/>
                  <a:chExt cx="877824" cy="877824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0ECD3E25-34B4-D9B0-A62A-4A00B25159F5}"/>
                      </a:ext>
                    </a:extLst>
                  </p:cNvPr>
                  <p:cNvSpPr/>
                  <p:nvPr/>
                </p:nvSpPr>
                <p:spPr>
                  <a:xfrm>
                    <a:off x="7285202" y="2099331"/>
                    <a:ext cx="877824" cy="87782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28" name="Graphic 24" descr="Robot with solid fill">
                    <a:extLst>
                      <a:ext uri="{FF2B5EF4-FFF2-40B4-BE49-F238E27FC236}">
                        <a16:creationId xmlns:a16="http://schemas.microsoft.com/office/drawing/2014/main" id="{DCD7DC4B-FAD6-F831-AA38-E29412E8E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80746" y="2246101"/>
                    <a:ext cx="224038" cy="22403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6" name="Block Arc 125">
                  <a:extLst>
                    <a:ext uri="{FF2B5EF4-FFF2-40B4-BE49-F238E27FC236}">
                      <a16:creationId xmlns:a16="http://schemas.microsoft.com/office/drawing/2014/main" id="{AA01BD88-52BD-77AA-C09C-AEFA5AD6F077}"/>
                    </a:ext>
                  </a:extLst>
                </p:cNvPr>
                <p:cNvSpPr/>
                <p:nvPr/>
              </p:nvSpPr>
              <p:spPr>
                <a:xfrm rot="13500000">
                  <a:off x="6841996" y="3423231"/>
                  <a:ext cx="1161974" cy="1161974"/>
                </a:xfrm>
                <a:prstGeom prst="blockArc">
                  <a:avLst>
                    <a:gd name="adj1" fmla="val 10800000"/>
                    <a:gd name="adj2" fmla="val 21249496"/>
                    <a:gd name="adj3" fmla="val 26401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32A571-C1C8-5573-842A-BC3BD0E0D037}"/>
                  </a:ext>
                </a:extLst>
              </p:cNvPr>
              <p:cNvGrpSpPr/>
              <p:nvPr/>
            </p:nvGrpSpPr>
            <p:grpSpPr>
              <a:xfrm>
                <a:off x="4421637" y="1431943"/>
                <a:ext cx="1598516" cy="1828800"/>
                <a:chOff x="6678181" y="2852852"/>
                <a:chExt cx="1598516" cy="1828800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3235F7D4-DDAD-34CD-E8AA-464E6BE75BE3}"/>
                    </a:ext>
                  </a:extLst>
                </p:cNvPr>
                <p:cNvGrpSpPr/>
                <p:nvPr/>
              </p:nvGrpSpPr>
              <p:grpSpPr>
                <a:xfrm>
                  <a:off x="6678181" y="2852852"/>
                  <a:ext cx="1598516" cy="1828800"/>
                  <a:chOff x="7117719" y="1797776"/>
                  <a:chExt cx="1418166" cy="1846797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DE2BF990-D78B-C638-EBEB-8B538E6AE754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TextBox 38">
                    <a:extLst>
                      <a:ext uri="{FF2B5EF4-FFF2-40B4-BE49-F238E27FC236}">
                        <a16:creationId xmlns:a16="http://schemas.microsoft.com/office/drawing/2014/main" id="{F9AB0A30-8D70-63CD-25A9-1548FE2FE2C7}"/>
                      </a:ext>
                    </a:extLst>
                  </p:cNvPr>
                  <p:cNvSpPr txBox="1"/>
                  <p:nvPr/>
                </p:nvSpPr>
                <p:spPr>
                  <a:xfrm>
                    <a:off x="7117719" y="1808859"/>
                    <a:ext cx="1418166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Obstacle Detection</a:t>
                    </a: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B706CE92-012B-EF27-F45A-4C667DB2143C}"/>
                    </a:ext>
                  </a:extLst>
                </p:cNvPr>
                <p:cNvGrpSpPr/>
                <p:nvPr/>
              </p:nvGrpSpPr>
              <p:grpSpPr>
                <a:xfrm>
                  <a:off x="6745908" y="3182984"/>
                  <a:ext cx="1463040" cy="1463040"/>
                  <a:chOff x="7285202" y="2099331"/>
                  <a:chExt cx="877824" cy="877824"/>
                </a:xfrm>
              </p:grpSpPr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92BCA774-B385-7567-3F83-9F9D069C9357}"/>
                      </a:ext>
                    </a:extLst>
                  </p:cNvPr>
                  <p:cNvSpPr/>
                  <p:nvPr/>
                </p:nvSpPr>
                <p:spPr>
                  <a:xfrm>
                    <a:off x="7285202" y="2099331"/>
                    <a:ext cx="877824" cy="877824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21" name="Graphic 36" descr="Robot with solid fill">
                    <a:extLst>
                      <a:ext uri="{FF2B5EF4-FFF2-40B4-BE49-F238E27FC236}">
                        <a16:creationId xmlns:a16="http://schemas.microsoft.com/office/drawing/2014/main" id="{C6553BD3-9AF4-F80C-6300-3BFC544369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80746" y="2246101"/>
                    <a:ext cx="224038" cy="2240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D2D1F38-02DB-7831-59D5-2FC7A9A028F0}"/>
                  </a:ext>
                </a:extLst>
              </p:cNvPr>
              <p:cNvSpPr/>
              <p:nvPr/>
            </p:nvSpPr>
            <p:spPr>
              <a:xfrm>
                <a:off x="4616601" y="1915546"/>
                <a:ext cx="177248" cy="11079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TextBox 62">
                <a:extLst>
                  <a:ext uri="{FF2B5EF4-FFF2-40B4-BE49-F238E27FC236}">
                    <a16:creationId xmlns:a16="http://schemas.microsoft.com/office/drawing/2014/main" id="{5C7D750D-B38E-5508-1F1A-477DBF923344}"/>
                  </a:ext>
                </a:extLst>
              </p:cNvPr>
              <p:cNvSpPr txBox="1"/>
              <p:nvPr/>
            </p:nvSpPr>
            <p:spPr>
              <a:xfrm>
                <a:off x="8550286" y="2706928"/>
                <a:ext cx="5304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Stove</a:t>
                </a:r>
              </a:p>
            </p:txBody>
          </p:sp>
          <p:sp>
            <p:nvSpPr>
              <p:cNvPr id="92" name="TextBox 63">
                <a:extLst>
                  <a:ext uri="{FF2B5EF4-FFF2-40B4-BE49-F238E27FC236}">
                    <a16:creationId xmlns:a16="http://schemas.microsoft.com/office/drawing/2014/main" id="{285E8262-49FA-C3A7-CFF4-08BCE092C727}"/>
                  </a:ext>
                </a:extLst>
              </p:cNvPr>
              <p:cNvSpPr txBox="1"/>
              <p:nvPr/>
            </p:nvSpPr>
            <p:spPr>
              <a:xfrm>
                <a:off x="7872788" y="2162271"/>
                <a:ext cx="899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Houseplant</a:t>
                </a:r>
              </a:p>
            </p:txBody>
          </p:sp>
          <p:sp>
            <p:nvSpPr>
              <p:cNvPr id="93" name="TextBox 65">
                <a:extLst>
                  <a:ext uri="{FF2B5EF4-FFF2-40B4-BE49-F238E27FC236}">
                    <a16:creationId xmlns:a16="http://schemas.microsoft.com/office/drawing/2014/main" id="{BB7F5670-D739-76B5-9131-8CA8DCCB6CC1}"/>
                  </a:ext>
                </a:extLst>
              </p:cNvPr>
              <p:cNvSpPr txBox="1"/>
              <p:nvPr/>
            </p:nvSpPr>
            <p:spPr>
              <a:xfrm>
                <a:off x="8077520" y="1754728"/>
                <a:ext cx="6404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Toaster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AFBE8E0-FAEE-97D8-0B1E-D1D3911EFA11}"/>
                  </a:ext>
                </a:extLst>
              </p:cNvPr>
              <p:cNvGrpSpPr/>
              <p:nvPr/>
            </p:nvGrpSpPr>
            <p:grpSpPr>
              <a:xfrm>
                <a:off x="6992493" y="3613946"/>
                <a:ext cx="1571928" cy="1828800"/>
                <a:chOff x="6545597" y="4021932"/>
                <a:chExt cx="1571928" cy="1828800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C4EBE81A-D6D5-ECE3-2B47-72A0A8D834FC}"/>
                    </a:ext>
                  </a:extLst>
                </p:cNvPr>
                <p:cNvGrpSpPr/>
                <p:nvPr/>
              </p:nvGrpSpPr>
              <p:grpSpPr>
                <a:xfrm>
                  <a:off x="6545597" y="402193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4C274879-A070-9A78-A06F-4187612C2D8B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TextBox 52">
                    <a:extLst>
                      <a:ext uri="{FF2B5EF4-FFF2-40B4-BE49-F238E27FC236}">
                        <a16:creationId xmlns:a16="http://schemas.microsoft.com/office/drawing/2014/main" id="{A47BE35A-AB0F-B7D7-E372-0A4405E118EC}"/>
                      </a:ext>
                    </a:extLst>
                  </p:cNvPr>
                  <p:cNvSpPr txBox="1"/>
                  <p:nvPr/>
                </p:nvSpPr>
                <p:spPr>
                  <a:xfrm>
                    <a:off x="7281601" y="1808859"/>
                    <a:ext cx="1090388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rgbClr val="ED7D31"/>
                        </a:solidFill>
                      </a:rPr>
                      <a:t>Fusion </a:t>
                    </a:r>
                    <a:r>
                      <a:rPr lang="en-US" sz="1400" b="1" dirty="0">
                        <a:solidFill>
                          <a:srgbClr val="4472C4">
                            <a:lumMod val="75000"/>
                          </a:srgbClr>
                        </a:solidFill>
                      </a:rPr>
                      <a:t>Branch</a:t>
                    </a:r>
                  </a:p>
                </p:txBody>
              </p:sp>
            </p:grp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29675392-F8A5-13DB-87B9-A0388BEB0ACD}"/>
                    </a:ext>
                  </a:extLst>
                </p:cNvPr>
                <p:cNvSpPr/>
                <p:nvPr/>
              </p:nvSpPr>
              <p:spPr>
                <a:xfrm>
                  <a:off x="6600041" y="4352064"/>
                  <a:ext cx="1463040" cy="14630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9" name="Graphic 59" descr="Robot with solid fill">
                  <a:extLst>
                    <a:ext uri="{FF2B5EF4-FFF2-40B4-BE49-F238E27FC236}">
                      <a16:creationId xmlns:a16="http://schemas.microsoft.com/office/drawing/2014/main" id="{DB7C74D3-3F35-290F-41B9-51849C831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2614" y="4596681"/>
                  <a:ext cx="373397" cy="373397"/>
                </a:xfrm>
                <a:prstGeom prst="rect">
                  <a:avLst/>
                </a:prstGeom>
              </p:spPr>
            </p:pic>
            <p:sp>
              <p:nvSpPr>
                <p:cNvPr id="110" name="Block Arc 109">
                  <a:extLst>
                    <a:ext uri="{FF2B5EF4-FFF2-40B4-BE49-F238E27FC236}">
                      <a16:creationId xmlns:a16="http://schemas.microsoft.com/office/drawing/2014/main" id="{3C588BFD-BB99-9105-A31A-92BCE2D213B3}"/>
                    </a:ext>
                  </a:extLst>
                </p:cNvPr>
                <p:cNvSpPr/>
                <p:nvPr/>
              </p:nvSpPr>
              <p:spPr>
                <a:xfrm rot="13500000">
                  <a:off x="6714898" y="4552316"/>
                  <a:ext cx="1161974" cy="1161974"/>
                </a:xfrm>
                <a:prstGeom prst="blockArc">
                  <a:avLst>
                    <a:gd name="adj1" fmla="val 10800000"/>
                    <a:gd name="adj2" fmla="val 21249496"/>
                    <a:gd name="adj3" fmla="val 26401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9B3BFF6E-DFE8-9463-EE73-50047BB838A6}"/>
                    </a:ext>
                  </a:extLst>
                </p:cNvPr>
                <p:cNvSpPr/>
                <p:nvPr/>
              </p:nvSpPr>
              <p:spPr>
                <a:xfrm>
                  <a:off x="6717146" y="4946964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CD7712A6-D5FF-8CB9-8CFC-23D517EBF6AC}"/>
                    </a:ext>
                  </a:extLst>
                </p:cNvPr>
                <p:cNvSpPr/>
                <p:nvPr/>
              </p:nvSpPr>
              <p:spPr>
                <a:xfrm>
                  <a:off x="7319828" y="4456761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TextBox 61">
                  <a:extLst>
                    <a:ext uri="{FF2B5EF4-FFF2-40B4-BE49-F238E27FC236}">
                      <a16:creationId xmlns:a16="http://schemas.microsoft.com/office/drawing/2014/main" id="{602A942E-B7C5-4A5B-7AF0-0092EEED032F}"/>
                    </a:ext>
                  </a:extLst>
                </p:cNvPr>
                <p:cNvSpPr txBox="1"/>
                <p:nvPr/>
              </p:nvSpPr>
              <p:spPr>
                <a:xfrm>
                  <a:off x="7303505" y="5290194"/>
                  <a:ext cx="5304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dirty="0"/>
                    <a:t>Stove</a:t>
                  </a: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B3A306F-D9BE-7FDF-E846-5655C0EAE5C6}"/>
                    </a:ext>
                  </a:extLst>
                </p:cNvPr>
                <p:cNvSpPr/>
                <p:nvPr/>
              </p:nvSpPr>
              <p:spPr>
                <a:xfrm>
                  <a:off x="7165056" y="543637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03206478-C88E-BF6A-DF82-AB8F75A9BB0D}"/>
                    </a:ext>
                  </a:extLst>
                </p:cNvPr>
                <p:cNvSpPr/>
                <p:nvPr/>
              </p:nvSpPr>
              <p:spPr>
                <a:xfrm>
                  <a:off x="7185146" y="5456463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16556D9-C743-7FD5-E894-33C77CAFEB4D}"/>
                  </a:ext>
                </a:extLst>
              </p:cNvPr>
              <p:cNvGrpSpPr/>
              <p:nvPr/>
            </p:nvGrpSpPr>
            <p:grpSpPr>
              <a:xfrm>
                <a:off x="5049717" y="3613946"/>
                <a:ext cx="1571928" cy="1828800"/>
                <a:chOff x="1475292" y="3791742"/>
                <a:chExt cx="1571928" cy="182880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51554E0-BAC5-0C3D-78E4-9986586C3B47}"/>
                    </a:ext>
                  </a:extLst>
                </p:cNvPr>
                <p:cNvGrpSpPr/>
                <p:nvPr/>
              </p:nvGrpSpPr>
              <p:grpSpPr>
                <a:xfrm>
                  <a:off x="1475292" y="379174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19EA3474-DEF7-B80D-FEBC-B780E2BA7C1A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TextBox 104">
                    <a:extLst>
                      <a:ext uri="{FF2B5EF4-FFF2-40B4-BE49-F238E27FC236}">
                        <a16:creationId xmlns:a16="http://schemas.microsoft.com/office/drawing/2014/main" id="{0153431E-A0FE-A474-2AF5-E27FCF1491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89032" y="1808859"/>
                    <a:ext cx="875531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Navigation</a:t>
                    </a:r>
                  </a:p>
                </p:txBody>
              </p:sp>
            </p:grp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B38DC763-4ED7-7063-8238-1C81AE61604E}"/>
                    </a:ext>
                  </a:extLst>
                </p:cNvPr>
                <p:cNvSpPr/>
                <p:nvPr/>
              </p:nvSpPr>
              <p:spPr>
                <a:xfrm>
                  <a:off x="1529736" y="4121874"/>
                  <a:ext cx="1463040" cy="14630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0" name="Graphic 88" descr="Robot with solid fill">
                  <a:extLst>
                    <a:ext uri="{FF2B5EF4-FFF2-40B4-BE49-F238E27FC236}">
                      <a16:creationId xmlns:a16="http://schemas.microsoft.com/office/drawing/2014/main" id="{832DF183-238D-888B-0AC8-8F25623F6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2309" y="4366491"/>
                  <a:ext cx="373397" cy="373397"/>
                </a:xfrm>
                <a:prstGeom prst="rect">
                  <a:avLst/>
                </a:prstGeom>
              </p:spPr>
            </p:pic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3F9C0CA-E32A-6429-8FF6-D87FFC3B784C}"/>
                    </a:ext>
                  </a:extLst>
                </p:cNvPr>
                <p:cNvSpPr/>
                <p:nvPr/>
              </p:nvSpPr>
              <p:spPr>
                <a:xfrm>
                  <a:off x="1630210" y="4309465"/>
                  <a:ext cx="177248" cy="11079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97A268B-6575-8A04-FDBD-4F7592136005}"/>
                    </a:ext>
                  </a:extLst>
                </p:cNvPr>
                <p:cNvSpPr/>
                <p:nvPr/>
              </p:nvSpPr>
              <p:spPr>
                <a:xfrm rot="5400000">
                  <a:off x="2315147" y="4911012"/>
                  <a:ext cx="276997" cy="8305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69C9D30-959A-DFE9-BEA7-6AC4A1B53157}"/>
                    </a:ext>
                  </a:extLst>
                </p:cNvPr>
                <p:cNvSpPr/>
                <p:nvPr/>
              </p:nvSpPr>
              <p:spPr>
                <a:xfrm>
                  <a:off x="2094751" y="520618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4BD9691-29E0-E451-8E5A-DF6D98693FA5}"/>
                    </a:ext>
                  </a:extLst>
                </p:cNvPr>
                <p:cNvSpPr/>
                <p:nvPr/>
              </p:nvSpPr>
              <p:spPr>
                <a:xfrm>
                  <a:off x="2114841" y="5226273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F727CB1-E02F-19FC-C072-FE6DF89AAE24}"/>
                  </a:ext>
                </a:extLst>
              </p:cNvPr>
              <p:cNvSpPr/>
              <p:nvPr/>
            </p:nvSpPr>
            <p:spPr>
              <a:xfrm rot="5400000">
                <a:off x="5255967" y="2545258"/>
                <a:ext cx="276997" cy="8305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744DC012-1E39-6E94-2F38-2CC474474179}"/>
                  </a:ext>
                </a:extLst>
              </p:cNvPr>
              <p:cNvCxnSpPr>
                <a:cxnSpLocks/>
                <a:stCxn id="120" idx="2"/>
                <a:endCxn id="106" idx="0"/>
              </p:cNvCxnSpPr>
              <p:nvPr/>
            </p:nvCxnSpPr>
            <p:spPr>
              <a:xfrm rot="16200000" flipH="1">
                <a:off x="5328381" y="3117617"/>
                <a:ext cx="399806" cy="61480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698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2073B-9C3D-ADFD-04F3-1A68C5B7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F4D1-A054-B059-44CF-2852498F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D9A51-9EC3-3E45-AB2C-7A605A5A1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92" y="1357271"/>
            <a:ext cx="8907016" cy="55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1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87F43-27BB-6C10-5806-E77F2603D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05B3-601C-A462-F91D-0E251E77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1A96-2C89-8B4A-F460-0FF759AD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Real world implementation on mobile robot and drone platforms.</a:t>
            </a:r>
          </a:p>
          <a:p>
            <a:pPr lvl="1"/>
            <a:r>
              <a:rPr lang="en-US" dirty="0"/>
              <a:t>On device (efficient) algorithms.</a:t>
            </a:r>
          </a:p>
        </p:txBody>
      </p:sp>
    </p:spTree>
    <p:extLst>
      <p:ext uri="{BB962C8B-B14F-4D97-AF65-F5344CB8AC3E}">
        <p14:creationId xmlns:p14="http://schemas.microsoft.com/office/powerpoint/2010/main" val="1137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A07-E3F4-5EF9-DAE7-FF1D5866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E8D5D2-4339-82CF-0AFA-F4D55DFC7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298" y="2847272"/>
            <a:ext cx="6170592" cy="1181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80F29-069B-7CD6-EF7D-C6949D60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3709"/>
            <a:ext cx="6871681" cy="1260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0E9D0-8DAC-9FB4-58A3-0ABA9351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7"/>
          <a:stretch>
            <a:fillRect/>
          </a:stretch>
        </p:blipFill>
        <p:spPr>
          <a:xfrm>
            <a:off x="913298" y="1600835"/>
            <a:ext cx="7143260" cy="1246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1FA307-F0B3-853D-99A0-543E90011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20791"/>
            <a:ext cx="7442835" cy="12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154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Robotic Odor Source Localization Using Vison and Olfaction</vt:lpstr>
      <vt:lpstr>Outline</vt:lpstr>
      <vt:lpstr>Significance, Current Statue, Challenges, and Objective</vt:lpstr>
      <vt:lpstr>Method</vt:lpstr>
      <vt:lpstr>Results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Sunzid Hassan</dc:creator>
  <cp:lastModifiedBy>Sunzid Hassan</cp:lastModifiedBy>
  <cp:revision>1</cp:revision>
  <dcterms:created xsi:type="dcterms:W3CDTF">2025-10-16T22:11:38Z</dcterms:created>
  <dcterms:modified xsi:type="dcterms:W3CDTF">2025-10-23T20:18:46Z</dcterms:modified>
</cp:coreProperties>
</file>