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257" r:id="rId3"/>
    <p:sldId id="258" r:id="rId4"/>
    <p:sldId id="281" r:id="rId5"/>
    <p:sldId id="282" r:id="rId6"/>
    <p:sldId id="261" r:id="rId7"/>
    <p:sldId id="262" r:id="rId8"/>
    <p:sldId id="263" r:id="rId9"/>
    <p:sldId id="264" r:id="rId10"/>
    <p:sldId id="265" r:id="rId11"/>
    <p:sldId id="283" r:id="rId12"/>
    <p:sldId id="284" r:id="rId13"/>
    <p:sldId id="277" r:id="rId14"/>
    <p:sldId id="279" r:id="rId15"/>
    <p:sldId id="285"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2460"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06B00-4582-493B-9CCD-51E334A6414F}" type="datetimeFigureOut">
              <a:rPr lang="en-US" smtClean="0"/>
              <a:t>4/22/2022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FD3BEF-D995-4C43-B3D6-5C1257FABF8B}" type="slidenum">
              <a:rPr lang="en-US" smtClean="0"/>
              <a:t>‹#›</a:t>
            </a:fld>
            <a:endParaRPr lang="en-US"/>
          </a:p>
        </p:txBody>
      </p:sp>
    </p:spTree>
    <p:extLst>
      <p:ext uri="{BB962C8B-B14F-4D97-AF65-F5344CB8AC3E}">
        <p14:creationId xmlns:p14="http://schemas.microsoft.com/office/powerpoint/2010/main" val="1659496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2AC558B-7B08-42C1-AD77-40D0F9E67A06}" type="datetime1">
              <a:rPr lang="en-US" smtClean="0"/>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598592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BB8F4A-3CA0-4A2A-820F-8F52CDFBFDA9}" type="datetime1">
              <a:rPr lang="en-US" smtClean="0"/>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179262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17E531-1027-4072-80EB-BF6A561BE222}" type="datetime1">
              <a:rPr lang="en-US" smtClean="0"/>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79266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A2BBB1-C61F-4D37-882F-F157B36D9364}" type="datetime1">
              <a:rPr lang="en-US" smtClean="0"/>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90599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DE3851-E941-4DD8-AB44-75371B29AA1F}" type="datetime1">
              <a:rPr lang="en-US" smtClean="0"/>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73078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D2C36C-3530-4C5A-87BB-482B57872E6C}" type="datetime1">
              <a:rPr lang="en-US" smtClean="0"/>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739747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0004A4-3B6E-43E9-9856-E01D6264971E}" type="datetime1">
              <a:rPr lang="en-US" smtClean="0"/>
              <a:t>4/22/2022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272046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05291B-E9AA-45C3-9D09-63FD9206EA93}" type="datetime1">
              <a:rPr lang="en-US" smtClean="0"/>
              <a:t>4/22/2022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1928517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927A3A-8CA2-49FF-A884-B9E8DCC0520A}" type="datetime1">
              <a:rPr lang="en-US" smtClean="0"/>
              <a:t>4/22/2022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290067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82B4B3-F77E-41BA-A6A0-34ADBCE7DB58}" type="datetime1">
              <a:rPr lang="en-US" smtClean="0"/>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1741272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639617-9034-4AB9-BA52-B73552CB02F6}" type="datetime1">
              <a:rPr lang="en-US" smtClean="0"/>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51225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1BA9B-9802-43F1-A07C-BD21D0CECA04}" type="datetime1">
              <a:rPr lang="en-US" smtClean="0"/>
              <a:t>4/22/2022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15DFD-6C1C-4A9D-8D7E-1865959FB6F5}" type="slidenum">
              <a:rPr lang="en-US" smtClean="0"/>
              <a:t>‹#›</a:t>
            </a:fld>
            <a:endParaRPr lang="en-US"/>
          </a:p>
        </p:txBody>
      </p:sp>
    </p:spTree>
    <p:extLst>
      <p:ext uri="{BB962C8B-B14F-4D97-AF65-F5344CB8AC3E}">
        <p14:creationId xmlns:p14="http://schemas.microsoft.com/office/powerpoint/2010/main" val="3094539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43474"/>
            <a:ext cx="9144000" cy="2387600"/>
          </a:xfrm>
        </p:spPr>
        <p:txBody>
          <a:bodyPr>
            <a:normAutofit fontScale="90000"/>
          </a:bodyPr>
          <a:lstStyle/>
          <a:p>
            <a:r>
              <a:rPr lang="en-US" sz="3600" dirty="0"/>
              <a:t>BIEN 401 </a:t>
            </a:r>
            <a:br>
              <a:rPr lang="en-US" sz="3600" dirty="0"/>
            </a:br>
            <a:r>
              <a:rPr lang="en-US" sz="3600" dirty="0"/>
              <a:t>Biomedical Mass Transport</a:t>
            </a:r>
            <a:br>
              <a:rPr lang="en-US" sz="3600" dirty="0"/>
            </a:br>
            <a:br>
              <a:rPr lang="en-US" dirty="0"/>
            </a:br>
            <a:r>
              <a:rPr lang="en-US" dirty="0"/>
              <a:t>Class 17</a:t>
            </a:r>
            <a:br>
              <a:rPr lang="en-US" dirty="0"/>
            </a:br>
            <a:r>
              <a:rPr lang="en-US" dirty="0"/>
              <a:t>Exam 2 Review</a:t>
            </a:r>
          </a:p>
        </p:txBody>
      </p:sp>
      <p:sp>
        <p:nvSpPr>
          <p:cNvPr id="3" name="Subtitle 2"/>
          <p:cNvSpPr>
            <a:spLocks noGrp="1"/>
          </p:cNvSpPr>
          <p:nvPr>
            <p:ph type="subTitle" idx="1"/>
          </p:nvPr>
        </p:nvSpPr>
        <p:spPr>
          <a:xfrm>
            <a:off x="188259" y="5383161"/>
            <a:ext cx="11887200" cy="1367262"/>
          </a:xfrm>
        </p:spPr>
        <p:txBody>
          <a:bodyPr>
            <a:normAutofit/>
          </a:bodyPr>
          <a:lstStyle/>
          <a:p>
            <a:r>
              <a:rPr lang="en-US" dirty="0"/>
              <a:t>notes prepared by</a:t>
            </a:r>
          </a:p>
          <a:p>
            <a:r>
              <a:rPr lang="en-US" dirty="0"/>
              <a:t>Dr. Louis Reis</a:t>
            </a:r>
          </a:p>
          <a:p>
            <a:pPr algn="l"/>
            <a:r>
              <a:rPr lang="en-US" sz="1900" dirty="0"/>
              <a:t>Created on 4/20/2022</a:t>
            </a:r>
          </a:p>
        </p:txBody>
      </p:sp>
    </p:spTree>
    <p:extLst>
      <p:ext uri="{BB962C8B-B14F-4D97-AF65-F5344CB8AC3E}">
        <p14:creationId xmlns:p14="http://schemas.microsoft.com/office/powerpoint/2010/main" val="3381493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3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lnSpcReduction="10000"/>
              </a:bodyPr>
              <a:lstStyle/>
              <a:p>
                <a:pPr marL="0" indent="0">
                  <a:buNone/>
                </a:pPr>
                <a:r>
                  <a:rPr lang="en-US" dirty="0"/>
                  <a:t>Before we can find the membrane permeability, we must know the effective diffusivity through the pore, which will include the steric exclusion and hindered diffusion effects. </a:t>
                </a:r>
              </a:p>
              <a:p>
                <a:pPr marL="0" indent="0">
                  <a:buNone/>
                </a:pPr>
                <a:r>
                  <a:rPr lang="en-US" dirty="0"/>
                  <a:t>But first, we need to know the solute radius and its bulk diffusivity.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3</m:t>
                                  </m:r>
                                  <m:r>
                                    <a:rPr lang="en-US" b="0" i="1" smtClean="0">
                                      <a:latin typeface="Cambria Math" panose="02040503050406030204" pitchFamily="18" charset="0"/>
                                    </a:rPr>
                                    <m:t>𝑀𝑊</m:t>
                                  </m:r>
                                </m:num>
                                <m:den>
                                  <m:r>
                                    <a:rPr lang="en-US" b="0" i="1" smtClean="0">
                                      <a:latin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𝑔</m:t>
                                          </m:r>
                                        </m:num>
                                        <m:den>
                                          <m:r>
                                            <a:rPr lang="en-US" b="0" i="1" smtClean="0">
                                              <a:latin typeface="Cambria Math" panose="02040503050406030204" pitchFamily="18" charset="0"/>
                                              <a:ea typeface="Cambria Math" panose="02040503050406030204" pitchFamily="18" charset="0"/>
                                            </a:rPr>
                                            <m:t>𝑐</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3</m:t>
                                              </m:r>
                                            </m:sup>
                                          </m:sSup>
                                        </m:den>
                                      </m:f>
                                    </m:e>
                                  </m:d>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𝐴</m:t>
                                      </m:r>
                                    </m:sub>
                                  </m:sSub>
                                </m:den>
                              </m:f>
                            </m:e>
                          </m:d>
                        </m:e>
                        <m:sup>
                          <m:r>
                            <a:rPr lang="en-US" b="0" i="1" smtClean="0">
                              <a:latin typeface="Cambria Math" panose="02040503050406030204" pitchFamily="18" charset="0"/>
                            </a:rPr>
                            <m:t>1/3</m:t>
                          </m:r>
                        </m:sup>
                      </m:sSup>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3</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35000</m:t>
                                      </m:r>
                                      <m:f>
                                        <m:fPr>
                                          <m:ctrlPr>
                                            <a:rPr lang="en-US" b="0" i="1" smtClean="0">
                                              <a:latin typeface="Cambria Math" panose="02040503050406030204" pitchFamily="18" charset="0"/>
                                            </a:rPr>
                                          </m:ctrlPr>
                                        </m:fPr>
                                        <m:num>
                                          <m:r>
                                            <a:rPr lang="en-US" b="0" i="1" smtClean="0">
                                              <a:latin typeface="Cambria Math" panose="02040503050406030204" pitchFamily="18" charset="0"/>
                                            </a:rPr>
                                            <m:t>𝑔</m:t>
                                          </m:r>
                                        </m:num>
                                        <m:den>
                                          <m:r>
                                            <a:rPr lang="en-US" b="0" i="1" smtClean="0">
                                              <a:latin typeface="Cambria Math" panose="02040503050406030204" pitchFamily="18" charset="0"/>
                                            </a:rPr>
                                            <m:t>𝑚𝑜𝑙</m:t>
                                          </m:r>
                                        </m:den>
                                      </m:f>
                                    </m:e>
                                  </m:d>
                                </m:num>
                                <m:den>
                                  <m:r>
                                    <a:rPr lang="en-US" i="1">
                                      <a:latin typeface="Cambria Math" panose="02040503050406030204" pitchFamily="18" charset="0"/>
                                    </a:rPr>
                                    <m:t>4</m:t>
                                  </m:r>
                                  <m:r>
                                    <a:rPr lang="en-US" i="1">
                                      <a:latin typeface="Cambria Math" panose="02040503050406030204" pitchFamily="18" charset="0"/>
                                      <a:ea typeface="Cambria Math" panose="02040503050406030204" pitchFamily="18" charset="0"/>
                                    </a:rPr>
                                    <m:t>𝜋</m:t>
                                  </m:r>
                                  <m:r>
                                    <a:rPr lang="en-US" i="1">
                                      <a:latin typeface="Cambria Math" panose="02040503050406030204" pitchFamily="18" charset="0"/>
                                      <a:ea typeface="Cambria Math" panose="02040503050406030204" pitchFamily="18" charset="0"/>
                                    </a:rPr>
                                    <m:t> </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𝑔</m:t>
                                          </m:r>
                                        </m:num>
                                        <m:den>
                                          <m:r>
                                            <a:rPr lang="en-US" i="1">
                                              <a:latin typeface="Cambria Math" panose="02040503050406030204" pitchFamily="18" charset="0"/>
                                              <a:ea typeface="Cambria Math" panose="02040503050406030204" pitchFamily="18" charset="0"/>
                                            </a:rPr>
                                            <m:t>𝑐</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𝑚</m:t>
                                              </m:r>
                                            </m:e>
                                            <m:sup>
                                              <m:r>
                                                <a:rPr lang="en-US" i="1">
                                                  <a:latin typeface="Cambria Math" panose="02040503050406030204" pitchFamily="18" charset="0"/>
                                                  <a:ea typeface="Cambria Math" panose="02040503050406030204" pitchFamily="18" charset="0"/>
                                                </a:rPr>
                                                <m:t>3</m:t>
                                              </m:r>
                                            </m:sup>
                                          </m:sSup>
                                        </m:den>
                                      </m:f>
                                    </m:e>
                                  </m:d>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6.023×</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23</m:t>
                                          </m:r>
                                        </m:sup>
                                      </m:sSup>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𝑚𝑜𝑙</m:t>
                                          </m:r>
                                        </m:den>
                                      </m:f>
                                    </m:e>
                                  </m:d>
                                </m:den>
                              </m:f>
                            </m:e>
                          </m:d>
                        </m:e>
                        <m:sup>
                          <m:r>
                            <a:rPr lang="en-US" b="0" i="1" smtClean="0">
                              <a:latin typeface="Cambria Math" panose="02040503050406030204" pitchFamily="18" charset="0"/>
                              <a:ea typeface="Cambria Math" panose="02040503050406030204" pitchFamily="18" charset="0"/>
                            </a:rPr>
                            <m:t>1/3</m:t>
                          </m:r>
                        </m:sup>
                      </m:sSup>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=2.403 </m:t>
                      </m:r>
                      <m:r>
                        <a:rPr lang="en-US" b="0" i="1" smtClean="0">
                          <a:latin typeface="Cambria Math" panose="02040503050406030204" pitchFamily="18" charset="0"/>
                        </a:rPr>
                        <m:t>𝑛𝑚</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1103" t="-2423" r="-176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10</a:t>
            </a:fld>
            <a:endParaRPr lang="en-US"/>
          </a:p>
        </p:txBody>
      </p:sp>
    </p:spTree>
    <p:extLst>
      <p:ext uri="{BB962C8B-B14F-4D97-AF65-F5344CB8AC3E}">
        <p14:creationId xmlns:p14="http://schemas.microsoft.com/office/powerpoint/2010/main" val="411020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3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r>
                  <a:rPr lang="en-US" dirty="0"/>
                  <a:t>The </a:t>
                </a:r>
                <a:r>
                  <a:rPr lang="en-US" dirty="0" err="1"/>
                  <a:t>Renkin</a:t>
                </a:r>
                <a:r>
                  <a:rPr lang="en-US" dirty="0"/>
                  <a:t>-Curry equation can be used to find the diffusivity: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=1.013×</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−4</m:t>
                          </m:r>
                        </m:sup>
                      </m:sSup>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𝑀𝑊</m:t>
                              </m:r>
                            </m:e>
                          </m:d>
                        </m:e>
                        <m:sup>
                          <m:r>
                            <a:rPr lang="en-US" b="0" i="1" smtClean="0">
                              <a:latin typeface="Cambria Math" panose="02040503050406030204" pitchFamily="18" charset="0"/>
                              <a:ea typeface="Cambria Math" panose="02040503050406030204" pitchFamily="18" charset="0"/>
                            </a:rPr>
                            <m:t>−0.46</m:t>
                          </m:r>
                        </m:sup>
                      </m:sSup>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=8.229×</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−7</m:t>
                          </m:r>
                        </m:sup>
                      </m:sSup>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𝑐</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2</m:t>
                              </m:r>
                            </m:sup>
                          </m:sSup>
                        </m:num>
                        <m:den>
                          <m:r>
                            <a:rPr lang="en-US" b="0" i="1" smtClean="0">
                              <a:latin typeface="Cambria Math" panose="02040503050406030204" pitchFamily="18" charset="0"/>
                              <a:ea typeface="Cambria Math" panose="02040503050406030204" pitchFamily="18" charset="0"/>
                            </a:rPr>
                            <m:t>𝑠</m:t>
                          </m:r>
                        </m:den>
                      </m:f>
                    </m:oMath>
                  </m:oMathPara>
                </a14:m>
                <a:endParaRPr lang="en-US" dirty="0"/>
              </a:p>
              <a:p>
                <a:pPr marL="0" indent="0">
                  <a:buNone/>
                </a:pPr>
                <a:r>
                  <a:rPr lang="en-US" dirty="0"/>
                  <a:t>We can now find the steric exclusion and hindered diffusion factors: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𝑎</m:t>
                                  </m:r>
                                </m:num>
                                <m:den>
                                  <m:r>
                                    <a:rPr lang="en-US" b="0" i="1" smtClean="0">
                                      <a:latin typeface="Cambria Math" panose="02040503050406030204" pitchFamily="18" charset="0"/>
                                    </a:rPr>
                                    <m:t>𝑟</m:t>
                                  </m:r>
                                </m:den>
                              </m:f>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2.403</m:t>
                                  </m:r>
                                </m:num>
                                <m:den>
                                  <m:r>
                                    <a:rPr lang="en-US" b="0" i="1" smtClean="0">
                                      <a:latin typeface="Cambria Math" panose="02040503050406030204" pitchFamily="18" charset="0"/>
                                    </a:rPr>
                                    <m:t>4</m:t>
                                  </m:r>
                                </m:den>
                              </m:f>
                            </m:e>
                          </m:d>
                        </m:e>
                        <m:sup>
                          <m:r>
                            <a:rPr lang="en-US" b="0" i="1" smtClean="0">
                              <a:latin typeface="Cambria Math" panose="02040503050406030204" pitchFamily="18" charset="0"/>
                            </a:rPr>
                            <m:t>2</m:t>
                          </m:r>
                        </m:sup>
                      </m:sSup>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=0.159</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𝑟</m:t>
                          </m:r>
                        </m:sub>
                      </m:sSub>
                      <m:r>
                        <a:rPr lang="en-US" i="1">
                          <a:latin typeface="Cambria Math" panose="02040503050406030204" pitchFamily="18" charset="0"/>
                        </a:rPr>
                        <m:t>= 1−2.1 </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𝑎</m:t>
                              </m:r>
                            </m:num>
                            <m:den>
                              <m:r>
                                <a:rPr lang="en-US" i="1">
                                  <a:latin typeface="Cambria Math" panose="02040503050406030204" pitchFamily="18" charset="0"/>
                                </a:rPr>
                                <m:t>𝑟</m:t>
                              </m:r>
                            </m:den>
                          </m:f>
                        </m:e>
                      </m:d>
                      <m:r>
                        <a:rPr lang="en-US" i="1">
                          <a:latin typeface="Cambria Math" panose="02040503050406030204" pitchFamily="18" charset="0"/>
                        </a:rPr>
                        <m:t>+2.09</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𝑎</m:t>
                                  </m:r>
                                </m:num>
                                <m:den>
                                  <m:r>
                                    <a:rPr lang="en-US" i="1">
                                      <a:latin typeface="Cambria Math" panose="02040503050406030204" pitchFamily="18" charset="0"/>
                                    </a:rPr>
                                    <m:t>𝑟</m:t>
                                  </m:r>
                                </m:den>
                              </m:f>
                            </m:e>
                          </m:d>
                        </m:e>
                        <m:sup>
                          <m:r>
                            <a:rPr lang="en-US" i="1">
                              <a:latin typeface="Cambria Math" panose="02040503050406030204" pitchFamily="18" charset="0"/>
                            </a:rPr>
                            <m:t>3</m:t>
                          </m:r>
                        </m:sup>
                      </m:sSup>
                      <m:r>
                        <a:rPr lang="en-US" i="1">
                          <a:latin typeface="Cambria Math" panose="02040503050406030204" pitchFamily="18" charset="0"/>
                        </a:rPr>
                        <m:t>−0.95</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𝑎</m:t>
                                  </m:r>
                                </m:num>
                                <m:den>
                                  <m:r>
                                    <a:rPr lang="en-US" i="1">
                                      <a:latin typeface="Cambria Math" panose="02040503050406030204" pitchFamily="18" charset="0"/>
                                    </a:rPr>
                                    <m:t>𝑟</m:t>
                                  </m:r>
                                </m:den>
                              </m:f>
                            </m:e>
                          </m:d>
                        </m:e>
                        <m:sup>
                          <m:r>
                            <a:rPr lang="en-US" i="1">
                              <a:latin typeface="Cambria Math" panose="02040503050406030204" pitchFamily="18" charset="0"/>
                            </a:rPr>
                            <m:t>5</m:t>
                          </m:r>
                        </m:sup>
                      </m:sSup>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ea typeface="Cambria Math" panose="02040503050406030204" pitchFamily="18" charset="0"/>
                            </a:rPr>
                            <m:t>𝑟</m:t>
                          </m:r>
                        </m:sub>
                      </m:sSub>
                      <m:r>
                        <a:rPr lang="en-US" b="0" i="1" smtClean="0">
                          <a:latin typeface="Cambria Math" panose="02040503050406030204" pitchFamily="18" charset="0"/>
                          <a:ea typeface="Cambria Math" panose="02040503050406030204" pitchFamily="18" charset="0"/>
                        </a:rPr>
                        <m:t>=0.117</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1103" t="-17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11</a:t>
            </a:fld>
            <a:endParaRPr lang="en-US"/>
          </a:p>
        </p:txBody>
      </p:sp>
    </p:spTree>
    <p:extLst>
      <p:ext uri="{BB962C8B-B14F-4D97-AF65-F5344CB8AC3E}">
        <p14:creationId xmlns:p14="http://schemas.microsoft.com/office/powerpoint/2010/main" val="2636835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3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r>
                  <a:rPr lang="en-US" dirty="0"/>
                  <a:t>The membrane permeability can be calculated as: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𝑚</m:t>
                          </m:r>
                        </m:sub>
                      </m:sSub>
                      <m:r>
                        <a:rPr lang="en-US" b="0" i="1" smtClean="0">
                          <a:latin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𝐾</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ea typeface="Cambria Math" panose="02040503050406030204" pitchFamily="18" charset="0"/>
                                </a:rPr>
                                <m:t>𝑟</m:t>
                              </m:r>
                            </m:sub>
                          </m:sSub>
                        </m:num>
                        <m:den>
                          <m:r>
                            <a:rPr lang="en-US" b="0" i="1" smtClean="0">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𝑚</m:t>
                              </m:r>
                            </m:sub>
                          </m:sSub>
                        </m:den>
                      </m:f>
                    </m:oMath>
                  </m:oMathPara>
                </a14:m>
                <a:endParaRPr lang="en-US" dirty="0"/>
              </a:p>
              <a:p>
                <a:pPr marL="0" indent="0">
                  <a:buNone/>
                </a:pPr>
                <a:r>
                  <a:rPr lang="en-US" dirty="0"/>
                  <a:t>The pores are straight so the tortuosity is 1.</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sub>
                      </m:sSub>
                      <m:r>
                        <a:rPr lang="en-US" i="1">
                          <a:latin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d>
                            <m:dPr>
                              <m:ctrlPr>
                                <a:rPr lang="en-US" b="0" i="1" smtClean="0">
                                  <a:latin typeface="Cambria Math" panose="02040503050406030204" pitchFamily="18" charset="0"/>
                                </a:rPr>
                              </m:ctrlPr>
                            </m:dPr>
                            <m:e>
                              <m:r>
                                <a:rPr lang="en-US" i="1">
                                  <a:latin typeface="Cambria Math" panose="02040503050406030204" pitchFamily="18" charset="0"/>
                                </a:rPr>
                                <m:t>8.229</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−7</m:t>
                                  </m:r>
                                </m:sup>
                              </m:sSup>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𝑐</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𝑚</m:t>
                                      </m:r>
                                    </m:e>
                                    <m:sup>
                                      <m:r>
                                        <a:rPr lang="en-US" i="1">
                                          <a:latin typeface="Cambria Math" panose="02040503050406030204" pitchFamily="18" charset="0"/>
                                          <a:ea typeface="Cambria Math" panose="02040503050406030204" pitchFamily="18" charset="0"/>
                                        </a:rPr>
                                        <m:t>2</m:t>
                                      </m:r>
                                    </m:sup>
                                  </m:sSup>
                                </m:num>
                                <m:den>
                                  <m:r>
                                    <a:rPr lang="en-US" i="1">
                                      <a:latin typeface="Cambria Math" panose="02040503050406030204" pitchFamily="18" charset="0"/>
                                      <a:ea typeface="Cambria Math" panose="02040503050406030204" pitchFamily="18" charset="0"/>
                                    </a:rPr>
                                    <m:t>𝑠</m:t>
                                  </m:r>
                                </m:den>
                              </m:f>
                            </m:e>
                          </m:d>
                          <m:d>
                            <m:dPr>
                              <m:ctrlPr>
                                <a:rPr lang="en-US" b="0" i="1" smtClean="0">
                                  <a:latin typeface="Cambria Math" panose="02040503050406030204" pitchFamily="18" charset="0"/>
                                </a:rPr>
                              </m:ctrlPr>
                            </m:dPr>
                            <m:e>
                              <m:r>
                                <a:rPr lang="en-US" b="0" i="1" smtClean="0">
                                  <a:latin typeface="Cambria Math" panose="02040503050406030204" pitchFamily="18" charset="0"/>
                                </a:rPr>
                                <m:t>0.4</m:t>
                              </m:r>
                            </m:e>
                          </m:d>
                          <m:d>
                            <m:dPr>
                              <m:ctrlPr>
                                <a:rPr lang="en-US" b="0" i="1" smtClean="0">
                                  <a:latin typeface="Cambria Math" panose="02040503050406030204" pitchFamily="18" charset="0"/>
                                </a:rPr>
                              </m:ctrlPr>
                            </m:dPr>
                            <m:e>
                              <m:r>
                                <a:rPr lang="en-US" i="1">
                                  <a:latin typeface="Cambria Math" panose="02040503050406030204" pitchFamily="18" charset="0"/>
                                </a:rPr>
                                <m:t>0.159</m:t>
                              </m:r>
                            </m:e>
                          </m:d>
                          <m:d>
                            <m:dPr>
                              <m:ctrlPr>
                                <a:rPr lang="en-US" b="0" i="1" smtClean="0">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0.117</m:t>
                              </m:r>
                            </m:e>
                          </m:d>
                        </m:num>
                        <m:den>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r>
                            <a:rPr lang="en-US" i="1">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40 </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𝑚</m:t>
                              </m:r>
                            </m:e>
                          </m:d>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1 </m:t>
                                  </m:r>
                                  <m:r>
                                    <a:rPr lang="en-US" b="0" i="1" smtClean="0">
                                      <a:latin typeface="Cambria Math" panose="02040503050406030204" pitchFamily="18" charset="0"/>
                                      <a:ea typeface="Cambria Math" panose="02040503050406030204" pitchFamily="18" charset="0"/>
                                    </a:rPr>
                                    <m:t>𝑐𝑚</m:t>
                                  </m:r>
                                </m:num>
                                <m:den>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4 </m:t>
                                      </m:r>
                                    </m:sup>
                                  </m:sSup>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𝑚</m:t>
                                  </m:r>
                                </m:den>
                              </m:f>
                            </m:e>
                          </m:d>
                        </m:den>
                      </m:f>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𝑚</m:t>
                          </m:r>
                        </m:sub>
                      </m:sSub>
                      <m:r>
                        <a:rPr lang="en-US" b="0" i="1" smtClean="0">
                          <a:latin typeface="Cambria Math" panose="02040503050406030204" pitchFamily="18" charset="0"/>
                        </a:rPr>
                        <m:t>=1.538</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−6</m:t>
                          </m:r>
                        </m:sup>
                      </m:sSup>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𝑐𝑚</m:t>
                          </m:r>
                        </m:num>
                        <m:den>
                          <m:r>
                            <a:rPr lang="en-US" b="0" i="1" smtClean="0">
                              <a:latin typeface="Cambria Math" panose="02040503050406030204" pitchFamily="18" charset="0"/>
                              <a:ea typeface="Cambria Math" panose="02040503050406030204" pitchFamily="18" charset="0"/>
                            </a:rPr>
                            <m:t>𝑠</m:t>
                          </m:r>
                        </m:den>
                      </m:f>
                      <m:r>
                        <a:rPr lang="en-US" b="0" i="1" smtClean="0">
                          <a:latin typeface="Cambria Math" panose="02040503050406030204" pitchFamily="18" charset="0"/>
                          <a:ea typeface="Cambria Math" panose="02040503050406030204" pitchFamily="18" charset="0"/>
                        </a:rPr>
                        <m:t> </m:t>
                      </m:r>
                    </m:oMath>
                  </m:oMathPara>
                </a14:m>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1103" t="-17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12</a:t>
            </a:fld>
            <a:endParaRPr lang="en-US"/>
          </a:p>
        </p:txBody>
      </p:sp>
    </p:spTree>
    <p:extLst>
      <p:ext uri="{BB962C8B-B14F-4D97-AF65-F5344CB8AC3E}">
        <p14:creationId xmlns:p14="http://schemas.microsoft.com/office/powerpoint/2010/main" val="38077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4</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r>
              <a:rPr lang="en-US" dirty="0"/>
              <a:t>Consider the oxygen transport within a flat disk-shaped tumor of total thickness 250 </a:t>
            </a:r>
            <a:r>
              <a:rPr lang="en-US" dirty="0">
                <a:latin typeface="Symbol" panose="05050102010706020507" pitchFamily="18" charset="2"/>
              </a:rPr>
              <a:t>m</a:t>
            </a:r>
            <a:r>
              <a:rPr lang="en-US" dirty="0"/>
              <a:t>m. The surfaces of the tumor are covered with capillaries such that the oxygen concentration at the surface of the tumor is equal to 120 </a:t>
            </a:r>
            <a:r>
              <a:rPr lang="en-US" dirty="0" err="1">
                <a:latin typeface="Symbol" panose="05050102010706020507" pitchFamily="18" charset="2"/>
              </a:rPr>
              <a:t>m</a:t>
            </a:r>
            <a:r>
              <a:rPr lang="en-US" dirty="0" err="1"/>
              <a:t>M.</a:t>
            </a:r>
            <a:r>
              <a:rPr lang="en-US" dirty="0"/>
              <a:t> A microelectrode placed at the center of the tumor is 15 mmHg, and a tissue sample indicated that the volume fraction of the tumor cells was equal to 0.45. Assume the Henry constant is 0.74 mmHg/</a:t>
            </a:r>
            <a:r>
              <a:rPr lang="en-US" dirty="0" err="1">
                <a:latin typeface="Symbol" panose="05050102010706020507" pitchFamily="18" charset="2"/>
              </a:rPr>
              <a:t>m</a:t>
            </a:r>
            <a:r>
              <a:rPr lang="en-US" dirty="0" err="1"/>
              <a:t>M.</a:t>
            </a:r>
            <a:r>
              <a:rPr lang="en-US" dirty="0"/>
              <a:t> The diffusivity of oxygen in the tumor can be assumed to be 1.67 x 10</a:t>
            </a:r>
            <a:r>
              <a:rPr lang="en-US" baseline="30000" dirty="0"/>
              <a:t>-5</a:t>
            </a:r>
            <a:r>
              <a:rPr lang="en-US" dirty="0"/>
              <a:t> cm</a:t>
            </a:r>
            <a:r>
              <a:rPr lang="en-US" baseline="30000" dirty="0"/>
              <a:t>2</a:t>
            </a:r>
            <a:r>
              <a:rPr lang="en-US" dirty="0"/>
              <a:t>/s. Determine the oxygen consumption rate of the tumor cells.  </a:t>
            </a:r>
          </a:p>
          <a:p>
            <a:pPr marL="0" indent="0">
              <a:buNone/>
            </a:pPr>
            <a:endParaRPr lang="en-US" dirty="0"/>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13</a:t>
            </a:fld>
            <a:endParaRPr lang="en-US"/>
          </a:p>
        </p:txBody>
      </p:sp>
    </p:spTree>
    <p:extLst>
      <p:ext uri="{BB962C8B-B14F-4D97-AF65-F5344CB8AC3E}">
        <p14:creationId xmlns:p14="http://schemas.microsoft.com/office/powerpoint/2010/main" val="2405331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4 Solution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r>
                  <a:rPr lang="en-US" dirty="0"/>
                  <a:t>We can model the tumor as a planar bioartificial organ:</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𝑝</m:t>
                      </m:r>
                      <m:sSubSup>
                        <m:sSubSupPr>
                          <m:ctrlPr>
                            <a:rPr lang="en-US" i="1">
                              <a:latin typeface="Cambria Math" panose="02040503050406030204" pitchFamily="18" charset="0"/>
                            </a:rPr>
                          </m:ctrlPr>
                        </m:sSubSupPr>
                        <m:e>
                          <m:r>
                            <a:rPr lang="en-US" i="1">
                              <a:latin typeface="Cambria Math" panose="02040503050406030204" pitchFamily="18" charset="0"/>
                            </a:rPr>
                            <m:t>𝑂</m:t>
                          </m:r>
                        </m:e>
                        <m:sub>
                          <m:r>
                            <a:rPr lang="en-US" i="1">
                              <a:latin typeface="Cambria Math" panose="02040503050406030204" pitchFamily="18" charset="0"/>
                            </a:rPr>
                            <m:t>2</m:t>
                          </m:r>
                        </m:sub>
                        <m:sup>
                          <m:r>
                            <m:rPr>
                              <m:sty m:val="p"/>
                            </m:rPr>
                            <a:rPr lang="en-US">
                              <a:latin typeface="Cambria Math" panose="02040503050406030204" pitchFamily="18" charset="0"/>
                            </a:rPr>
                            <m:t>avg</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𝐻</m:t>
                          </m:r>
                          <m:r>
                            <a:rPr lang="en-US" i="1">
                              <a:latin typeface="Cambria Math" panose="02040503050406030204" pitchFamily="18" charset="0"/>
                            </a:rPr>
                            <m:t>𝛿𝜙</m:t>
                          </m:r>
                          <m:r>
                            <m:rPr>
                              <m:sty m:val="p"/>
                            </m:rPr>
                            <a:rPr lang="en-US">
                              <a:latin typeface="Cambria Math" panose="02040503050406030204" pitchFamily="18" charset="0"/>
                            </a:rPr>
                            <m:t>Γ</m:t>
                          </m:r>
                        </m:num>
                        <m:den>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sub>
                          </m:sSub>
                        </m:den>
                      </m:f>
                      <m:r>
                        <a:rPr lang="en-US">
                          <a:latin typeface="Cambria Math" panose="02040503050406030204" pitchFamily="18" charset="0"/>
                        </a:rPr>
                        <m:t>+</m:t>
                      </m:r>
                      <m:f>
                        <m:fPr>
                          <m:ctrlPr>
                            <a:rPr lang="en-US" i="1">
                              <a:latin typeface="Cambria Math" panose="02040503050406030204" pitchFamily="18" charset="0"/>
                            </a:rPr>
                          </m:ctrlPr>
                        </m:fPr>
                        <m:num>
                          <m:r>
                            <m:rPr>
                              <m:sty m:val="p"/>
                            </m:rPr>
                            <a:rPr lang="en-US">
                              <a:latin typeface="Cambria Math" panose="02040503050406030204" pitchFamily="18" charset="0"/>
                            </a:rPr>
                            <m:t>ΓH</m:t>
                          </m:r>
                          <m:r>
                            <a:rPr lang="en-US" i="1">
                              <a:latin typeface="Cambria Math" panose="02040503050406030204" pitchFamily="18" charset="0"/>
                            </a:rPr>
                            <m:t>𝜙</m:t>
                          </m:r>
                          <m:sSup>
                            <m:sSupPr>
                              <m:ctrlPr>
                                <a:rPr lang="en-US" i="1">
                                  <a:latin typeface="Cambria Math" panose="02040503050406030204" pitchFamily="18" charset="0"/>
                                </a:rPr>
                              </m:ctrlPr>
                            </m:sSupPr>
                            <m:e>
                              <m:r>
                                <a:rPr lang="en-US" i="1">
                                  <a:latin typeface="Cambria Math" panose="02040503050406030204" pitchFamily="18" charset="0"/>
                                </a:rPr>
                                <m:t>𝛿</m:t>
                              </m:r>
                            </m:e>
                            <m:sup>
                              <m:r>
                                <a:rPr lang="en-US" i="1">
                                  <a:latin typeface="Cambria Math" panose="02040503050406030204" pitchFamily="18" charset="0"/>
                                </a:rPr>
                                <m:t>2</m:t>
                              </m:r>
                            </m:sup>
                          </m:sSup>
                        </m:num>
                        <m:den>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𝑇</m:t>
                              </m:r>
                            </m:sub>
                          </m:sSub>
                        </m:den>
                      </m:f>
                      <m:d>
                        <m:dPr>
                          <m:ctrlPr>
                            <a:rPr lang="en-US" i="1">
                              <a:latin typeface="Cambria Math" panose="02040503050406030204" pitchFamily="18" charset="0"/>
                            </a:rPr>
                          </m:ctrlPr>
                        </m:dPr>
                        <m:e>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𝑥</m:t>
                                      </m:r>
                                    </m:num>
                                    <m:den>
                                      <m:r>
                                        <a:rPr lang="en-US" i="1">
                                          <a:latin typeface="Cambria Math" panose="02040503050406030204" pitchFamily="18" charset="0"/>
                                        </a:rPr>
                                        <m:t>𝛿</m:t>
                                      </m:r>
                                    </m:den>
                                  </m:f>
                                </m:e>
                              </m:d>
                            </m:e>
                            <m:sup>
                              <m:r>
                                <a:rPr lang="en-US" i="1">
                                  <a:latin typeface="Cambria Math" panose="02040503050406030204" pitchFamily="18" charset="0"/>
                                </a:rPr>
                                <m:t>2</m:t>
                              </m:r>
                            </m:sup>
                          </m:sSup>
                          <m:r>
                            <a:rPr lang="en-US" i="1">
                              <a:latin typeface="Cambria Math" panose="02040503050406030204" pitchFamily="18" charset="0"/>
                            </a:rPr>
                            <m:t>−2</m:t>
                          </m:r>
                          <m:f>
                            <m:fPr>
                              <m:ctrlPr>
                                <a:rPr lang="en-US" i="1">
                                  <a:latin typeface="Cambria Math" panose="02040503050406030204" pitchFamily="18" charset="0"/>
                                </a:rPr>
                              </m:ctrlPr>
                            </m:fPr>
                            <m:num>
                              <m:r>
                                <a:rPr lang="en-US" i="1">
                                  <a:latin typeface="Cambria Math" panose="02040503050406030204" pitchFamily="18" charset="0"/>
                                </a:rPr>
                                <m:t>𝑥</m:t>
                              </m:r>
                            </m:num>
                            <m:den>
                              <m:r>
                                <a:rPr lang="en-US" i="1">
                                  <a:latin typeface="Cambria Math" panose="02040503050406030204" pitchFamily="18" charset="0"/>
                                </a:rPr>
                                <m:t>𝛿</m:t>
                              </m:r>
                            </m:den>
                          </m:f>
                        </m:e>
                      </m:d>
                    </m:oMath>
                  </m:oMathPara>
                </a14:m>
                <a:endParaRPr lang="en-US" dirty="0"/>
              </a:p>
              <a:p>
                <a:pPr marL="0" indent="0">
                  <a:buNone/>
                </a:pPr>
                <a:r>
                  <a:rPr lang="en-US" dirty="0"/>
                  <a:t>Since we know the concentration of oxygen at the tumor surface, we don’t need to account for the permeability membrane: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𝑝</m:t>
                      </m:r>
                      <m:sSubSup>
                        <m:sSubSupPr>
                          <m:ctrlPr>
                            <a:rPr lang="en-US" i="1">
                              <a:latin typeface="Cambria Math" panose="02040503050406030204" pitchFamily="18" charset="0"/>
                            </a:rPr>
                          </m:ctrlPr>
                        </m:sSubSupPr>
                        <m:e>
                          <m:r>
                            <a:rPr lang="en-US" i="1">
                              <a:latin typeface="Cambria Math" panose="02040503050406030204" pitchFamily="18" charset="0"/>
                            </a:rPr>
                            <m:t>𝑂</m:t>
                          </m:r>
                        </m:e>
                        <m:sub>
                          <m:r>
                            <a:rPr lang="en-US" i="1">
                              <a:latin typeface="Cambria Math" panose="02040503050406030204" pitchFamily="18" charset="0"/>
                            </a:rPr>
                            <m:t>2</m:t>
                          </m:r>
                        </m:sub>
                        <m:sup>
                          <m:r>
                            <m:rPr>
                              <m:sty m:val="p"/>
                            </m:rPr>
                            <a:rPr lang="en-US">
                              <a:latin typeface="Cambria Math" panose="02040503050406030204" pitchFamily="18" charset="0"/>
                            </a:rPr>
                            <m:t>avg</m:t>
                          </m:r>
                        </m:sup>
                      </m:sSubSup>
                      <m:r>
                        <a:rPr lang="en-US">
                          <a:latin typeface="Cambria Math" panose="02040503050406030204" pitchFamily="18" charset="0"/>
                        </a:rPr>
                        <m:t>+</m:t>
                      </m:r>
                      <m:f>
                        <m:fPr>
                          <m:ctrlPr>
                            <a:rPr lang="en-US" i="1">
                              <a:latin typeface="Cambria Math" panose="02040503050406030204" pitchFamily="18" charset="0"/>
                            </a:rPr>
                          </m:ctrlPr>
                        </m:fPr>
                        <m:num>
                          <m:r>
                            <m:rPr>
                              <m:sty m:val="p"/>
                            </m:rPr>
                            <a:rPr lang="en-US">
                              <a:latin typeface="Cambria Math" panose="02040503050406030204" pitchFamily="18" charset="0"/>
                            </a:rPr>
                            <m:t>ΓH</m:t>
                          </m:r>
                          <m:r>
                            <a:rPr lang="en-US" i="1">
                              <a:latin typeface="Cambria Math" panose="02040503050406030204" pitchFamily="18" charset="0"/>
                            </a:rPr>
                            <m:t>𝜙</m:t>
                          </m:r>
                          <m:sSup>
                            <m:sSupPr>
                              <m:ctrlPr>
                                <a:rPr lang="en-US" i="1">
                                  <a:latin typeface="Cambria Math" panose="02040503050406030204" pitchFamily="18" charset="0"/>
                                </a:rPr>
                              </m:ctrlPr>
                            </m:sSupPr>
                            <m:e>
                              <m:r>
                                <a:rPr lang="en-US" i="1">
                                  <a:latin typeface="Cambria Math" panose="02040503050406030204" pitchFamily="18" charset="0"/>
                                </a:rPr>
                                <m:t>𝛿</m:t>
                              </m:r>
                            </m:e>
                            <m:sup>
                              <m:r>
                                <a:rPr lang="en-US" i="1">
                                  <a:latin typeface="Cambria Math" panose="02040503050406030204" pitchFamily="18" charset="0"/>
                                </a:rPr>
                                <m:t>2</m:t>
                              </m:r>
                            </m:sup>
                          </m:sSup>
                        </m:num>
                        <m:den>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𝑇</m:t>
                              </m:r>
                            </m:sub>
                          </m:sSub>
                        </m:den>
                      </m:f>
                      <m:d>
                        <m:dPr>
                          <m:ctrlPr>
                            <a:rPr lang="en-US" i="1">
                              <a:latin typeface="Cambria Math" panose="02040503050406030204" pitchFamily="18" charset="0"/>
                            </a:rPr>
                          </m:ctrlPr>
                        </m:dPr>
                        <m:e>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𝑥</m:t>
                                      </m:r>
                                    </m:num>
                                    <m:den>
                                      <m:r>
                                        <a:rPr lang="en-US" i="1">
                                          <a:latin typeface="Cambria Math" panose="02040503050406030204" pitchFamily="18" charset="0"/>
                                        </a:rPr>
                                        <m:t>𝛿</m:t>
                                      </m:r>
                                    </m:den>
                                  </m:f>
                                </m:e>
                              </m:d>
                            </m:e>
                            <m:sup>
                              <m:r>
                                <a:rPr lang="en-US" i="1">
                                  <a:latin typeface="Cambria Math" panose="02040503050406030204" pitchFamily="18" charset="0"/>
                                </a:rPr>
                                <m:t>2</m:t>
                              </m:r>
                            </m:sup>
                          </m:sSup>
                          <m:r>
                            <a:rPr lang="en-US" i="1">
                              <a:latin typeface="Cambria Math" panose="02040503050406030204" pitchFamily="18" charset="0"/>
                            </a:rPr>
                            <m:t>−2</m:t>
                          </m:r>
                          <m:f>
                            <m:fPr>
                              <m:ctrlPr>
                                <a:rPr lang="en-US" i="1">
                                  <a:latin typeface="Cambria Math" panose="02040503050406030204" pitchFamily="18" charset="0"/>
                                </a:rPr>
                              </m:ctrlPr>
                            </m:fPr>
                            <m:num>
                              <m:r>
                                <a:rPr lang="en-US" i="1">
                                  <a:latin typeface="Cambria Math" panose="02040503050406030204" pitchFamily="18" charset="0"/>
                                </a:rPr>
                                <m:t>𝑥</m:t>
                              </m:r>
                            </m:num>
                            <m:den>
                              <m:r>
                                <a:rPr lang="en-US" i="1">
                                  <a:latin typeface="Cambria Math" panose="02040503050406030204" pitchFamily="18" charset="0"/>
                                </a:rPr>
                                <m:t>𝛿</m:t>
                              </m:r>
                            </m:den>
                          </m:f>
                        </m:e>
                      </m:d>
                    </m:oMath>
                  </m:oMathPara>
                </a14:m>
                <a:endParaRPr lang="en-US" dirty="0"/>
              </a:p>
              <a:p>
                <a:pPr marL="0" indent="0">
                  <a:buNone/>
                </a:pPr>
                <a:r>
                  <a:rPr lang="en-US" dirty="0"/>
                  <a:t>We can solve for the reaction rate.</a:t>
                </a:r>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1103" t="-1762" r="-88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14</a:t>
            </a:fld>
            <a:endParaRPr lang="en-US"/>
          </a:p>
        </p:txBody>
      </p:sp>
    </p:spTree>
    <p:extLst>
      <p:ext uri="{BB962C8B-B14F-4D97-AF65-F5344CB8AC3E}">
        <p14:creationId xmlns:p14="http://schemas.microsoft.com/office/powerpoint/2010/main" val="3256992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4 Solution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fontScale="70000" lnSpcReduction="20000"/>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r>
                            <a:rPr lang="en-US" i="1" smtClean="0">
                              <a:latin typeface="Cambria Math" panose="02040503050406030204" pitchFamily="18" charset="0"/>
                              <a:ea typeface="Cambria Math" panose="02040503050406030204" pitchFamily="18" charset="0"/>
                            </a:rPr>
                            <m:t>𝛿</m:t>
                          </m:r>
                        </m:sub>
                      </m:sSub>
                      <m:r>
                        <a:rPr lang="en-US" b="0" i="1" smtClean="0">
                          <a:latin typeface="Cambria Math" panose="02040503050406030204" pitchFamily="18" charset="0"/>
                        </a:rPr>
                        <m:t>−</m:t>
                      </m:r>
                      <m:r>
                        <a:rPr lang="en-US" i="1">
                          <a:latin typeface="Cambria Math" panose="02040503050406030204" pitchFamily="18" charset="0"/>
                        </a:rPr>
                        <m:t>𝑝</m:t>
                      </m:r>
                      <m:sSubSup>
                        <m:sSubSupPr>
                          <m:ctrlPr>
                            <a:rPr lang="en-US" i="1">
                              <a:latin typeface="Cambria Math" panose="02040503050406030204" pitchFamily="18" charset="0"/>
                            </a:rPr>
                          </m:ctrlPr>
                        </m:sSubSupPr>
                        <m:e>
                          <m:r>
                            <a:rPr lang="en-US" i="1">
                              <a:latin typeface="Cambria Math" panose="02040503050406030204" pitchFamily="18" charset="0"/>
                            </a:rPr>
                            <m:t>𝑂</m:t>
                          </m:r>
                        </m:e>
                        <m:sub>
                          <m:r>
                            <a:rPr lang="en-US" i="1">
                              <a:latin typeface="Cambria Math" panose="02040503050406030204" pitchFamily="18" charset="0"/>
                            </a:rPr>
                            <m:t>2</m:t>
                          </m:r>
                        </m:sub>
                        <m:sup>
                          <m:r>
                            <m:rPr>
                              <m:sty m:val="p"/>
                            </m:rPr>
                            <a:rPr lang="en-US">
                              <a:latin typeface="Cambria Math" panose="02040503050406030204" pitchFamily="18" charset="0"/>
                            </a:rPr>
                            <m:t>avg</m:t>
                          </m:r>
                        </m:sup>
                      </m:sSubSup>
                      <m:r>
                        <a:rPr lang="en-US" b="0" i="0" smtClean="0">
                          <a:latin typeface="Cambria Math" panose="02040503050406030204" pitchFamily="18" charset="0"/>
                        </a:rPr>
                        <m:t>=</m:t>
                      </m:r>
                      <m:f>
                        <m:fPr>
                          <m:ctrlPr>
                            <a:rPr lang="en-US" i="1">
                              <a:latin typeface="Cambria Math" panose="02040503050406030204" pitchFamily="18" charset="0"/>
                            </a:rPr>
                          </m:ctrlPr>
                        </m:fPr>
                        <m:num>
                          <m:r>
                            <m:rPr>
                              <m:sty m:val="p"/>
                            </m:rPr>
                            <a:rPr lang="en-US">
                              <a:latin typeface="Cambria Math" panose="02040503050406030204" pitchFamily="18" charset="0"/>
                            </a:rPr>
                            <m:t>ΓH</m:t>
                          </m:r>
                          <m:r>
                            <a:rPr lang="en-US" i="1">
                              <a:latin typeface="Cambria Math" panose="02040503050406030204" pitchFamily="18" charset="0"/>
                            </a:rPr>
                            <m:t>𝜙</m:t>
                          </m:r>
                          <m:sSup>
                            <m:sSupPr>
                              <m:ctrlPr>
                                <a:rPr lang="en-US" i="1">
                                  <a:latin typeface="Cambria Math" panose="02040503050406030204" pitchFamily="18" charset="0"/>
                                </a:rPr>
                              </m:ctrlPr>
                            </m:sSupPr>
                            <m:e>
                              <m:r>
                                <a:rPr lang="en-US" i="1">
                                  <a:latin typeface="Cambria Math" panose="02040503050406030204" pitchFamily="18" charset="0"/>
                                </a:rPr>
                                <m:t>𝛿</m:t>
                              </m:r>
                            </m:e>
                            <m:sup>
                              <m:r>
                                <a:rPr lang="en-US" i="1">
                                  <a:latin typeface="Cambria Math" panose="02040503050406030204" pitchFamily="18" charset="0"/>
                                </a:rPr>
                                <m:t>2</m:t>
                              </m:r>
                            </m:sup>
                          </m:sSup>
                        </m:num>
                        <m:den>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𝑇</m:t>
                              </m:r>
                            </m:sub>
                          </m:sSub>
                        </m:den>
                      </m:f>
                      <m:d>
                        <m:dPr>
                          <m:ctrlPr>
                            <a:rPr lang="en-US" i="1">
                              <a:latin typeface="Cambria Math" panose="02040503050406030204" pitchFamily="18" charset="0"/>
                            </a:rPr>
                          </m:ctrlPr>
                        </m:dPr>
                        <m:e>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𝛿</m:t>
                                      </m:r>
                                    </m:num>
                                    <m:den>
                                      <m:r>
                                        <a:rPr lang="en-US" i="1">
                                          <a:latin typeface="Cambria Math" panose="02040503050406030204" pitchFamily="18" charset="0"/>
                                        </a:rPr>
                                        <m:t>𝛿</m:t>
                                      </m:r>
                                    </m:den>
                                  </m:f>
                                </m:e>
                              </m:d>
                            </m:e>
                            <m:sup>
                              <m:r>
                                <a:rPr lang="en-US" i="1">
                                  <a:latin typeface="Cambria Math" panose="02040503050406030204" pitchFamily="18" charset="0"/>
                                </a:rPr>
                                <m:t>2</m:t>
                              </m:r>
                            </m:sup>
                          </m:sSup>
                          <m:r>
                            <a:rPr lang="en-US" i="1">
                              <a:latin typeface="Cambria Math" panose="02040503050406030204" pitchFamily="18" charset="0"/>
                            </a:rPr>
                            <m:t>−2</m:t>
                          </m:r>
                          <m:f>
                            <m:fPr>
                              <m:ctrlPr>
                                <a:rPr lang="en-US" i="1">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𝛿</m:t>
                              </m:r>
                            </m:num>
                            <m:den>
                              <m:r>
                                <a:rPr lang="en-US" i="1">
                                  <a:latin typeface="Cambria Math" panose="02040503050406030204" pitchFamily="18" charset="0"/>
                                </a:rPr>
                                <m:t>𝛿</m:t>
                              </m:r>
                            </m:den>
                          </m:f>
                        </m:e>
                      </m:d>
                      <m:r>
                        <a:rPr lang="en-US" b="0" i="1" smtClean="0">
                          <a:latin typeface="Cambria Math" panose="02040503050406030204" pitchFamily="18" charset="0"/>
                        </a:rPr>
                        <m:t>=−</m:t>
                      </m:r>
                      <m:f>
                        <m:fPr>
                          <m:ctrlPr>
                            <a:rPr lang="en-US" i="1">
                              <a:latin typeface="Cambria Math" panose="02040503050406030204" pitchFamily="18" charset="0"/>
                            </a:rPr>
                          </m:ctrlPr>
                        </m:fPr>
                        <m:num>
                          <m:r>
                            <m:rPr>
                              <m:sty m:val="p"/>
                            </m:rPr>
                            <a:rPr lang="en-US">
                              <a:latin typeface="Cambria Math" panose="02040503050406030204" pitchFamily="18" charset="0"/>
                            </a:rPr>
                            <m:t>ΓH</m:t>
                          </m:r>
                          <m:r>
                            <a:rPr lang="en-US" i="1">
                              <a:latin typeface="Cambria Math" panose="02040503050406030204" pitchFamily="18" charset="0"/>
                            </a:rPr>
                            <m:t>𝜙</m:t>
                          </m:r>
                          <m:sSup>
                            <m:sSupPr>
                              <m:ctrlPr>
                                <a:rPr lang="en-US" i="1">
                                  <a:latin typeface="Cambria Math" panose="02040503050406030204" pitchFamily="18" charset="0"/>
                                </a:rPr>
                              </m:ctrlPr>
                            </m:sSupPr>
                            <m:e>
                              <m:r>
                                <a:rPr lang="en-US" i="1">
                                  <a:latin typeface="Cambria Math" panose="02040503050406030204" pitchFamily="18" charset="0"/>
                                </a:rPr>
                                <m:t>𝛿</m:t>
                              </m:r>
                            </m:e>
                            <m:sup>
                              <m:r>
                                <a:rPr lang="en-US" i="1">
                                  <a:latin typeface="Cambria Math" panose="02040503050406030204" pitchFamily="18" charset="0"/>
                                </a:rPr>
                                <m:t>2</m:t>
                              </m:r>
                            </m:sup>
                          </m:sSup>
                        </m:num>
                        <m:den>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𝑇</m:t>
                              </m:r>
                            </m:sub>
                          </m:sSub>
                        </m:den>
                      </m:f>
                    </m:oMath>
                  </m:oMathPara>
                </a14:m>
                <a:endParaRPr lang="en-US" dirty="0"/>
              </a:p>
              <a:p>
                <a:pPr marL="0" indent="0">
                  <a:buNone/>
                </a:pPr>
                <a:r>
                  <a:rPr lang="en-US" dirty="0"/>
                  <a:t>We can solve for the reaction rate.</a:t>
                </a:r>
              </a:p>
              <a:p>
                <a:pPr marL="0" indent="0">
                  <a:buNone/>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Γ</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𝑇</m:t>
                              </m:r>
                            </m:sub>
                          </m:sSub>
                          <m:d>
                            <m:dPr>
                              <m:ctrlPr>
                                <a:rPr lang="en-US" b="0" i="1" smtClean="0">
                                  <a:latin typeface="Cambria Math" panose="02040503050406030204" pitchFamily="18" charset="0"/>
                                </a:rPr>
                              </m:ctrlPr>
                            </m:dPr>
                            <m:e>
                              <m:r>
                                <a:rPr lang="en-US" i="1">
                                  <a:latin typeface="Cambria Math" panose="02040503050406030204" pitchFamily="18" charset="0"/>
                                </a:rPr>
                                <m:t>𝑝</m:t>
                              </m:r>
                              <m:sSubSup>
                                <m:sSubSupPr>
                                  <m:ctrlPr>
                                    <a:rPr lang="en-US" i="1">
                                      <a:latin typeface="Cambria Math" panose="02040503050406030204" pitchFamily="18" charset="0"/>
                                    </a:rPr>
                                  </m:ctrlPr>
                                </m:sSubSupPr>
                                <m:e>
                                  <m:r>
                                    <a:rPr lang="en-US" i="1">
                                      <a:latin typeface="Cambria Math" panose="02040503050406030204" pitchFamily="18" charset="0"/>
                                    </a:rPr>
                                    <m:t>𝑂</m:t>
                                  </m:r>
                                </m:e>
                                <m:sub>
                                  <m:r>
                                    <a:rPr lang="en-US" i="1">
                                      <a:latin typeface="Cambria Math" panose="02040503050406030204" pitchFamily="18" charset="0"/>
                                    </a:rPr>
                                    <m:t>2</m:t>
                                  </m:r>
                                </m:sub>
                                <m:sup>
                                  <m:r>
                                    <m:rPr>
                                      <m:sty m:val="p"/>
                                    </m:rPr>
                                    <a:rPr lang="en-US">
                                      <a:latin typeface="Cambria Math" panose="02040503050406030204" pitchFamily="18" charset="0"/>
                                    </a:rPr>
                                    <m:t>avg</m:t>
                                  </m:r>
                                </m:sup>
                              </m:sSubSup>
                              <m:r>
                                <a:rPr lang="en-US" b="0" i="1" smtClean="0">
                                  <a:latin typeface="Cambria Math" panose="02040503050406030204" pitchFamily="18" charset="0"/>
                                </a:rPr>
                                <m:t>−</m:t>
                              </m:r>
                              <m:r>
                                <a:rPr lang="en-US" b="0" i="1" smtClean="0">
                                  <a:latin typeface="Cambria Math" panose="02040503050406030204" pitchFamily="18" charset="0"/>
                                </a:rPr>
                                <m:t>𝑝</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𝛿</m:t>
                                  </m:r>
                                </m:sub>
                              </m:sSub>
                            </m:e>
                          </m:d>
                        </m:num>
                        <m:den>
                          <m:r>
                            <a:rPr lang="en-US" b="0" i="1" smtClean="0">
                              <a:latin typeface="Cambria Math" panose="02040503050406030204" pitchFamily="18" charset="0"/>
                            </a:rPr>
                            <m:t>𝐻</m:t>
                          </m:r>
                          <m:r>
                            <m:rPr>
                              <m:sty m:val="p"/>
                            </m:rPr>
                            <a:rPr lang="el-GR" b="0" i="1" smtClean="0">
                              <a:latin typeface="Cambria Math" panose="02040503050406030204" pitchFamily="18" charset="0"/>
                            </a:rPr>
                            <m:t>ϕ</m:t>
                          </m:r>
                          <m:sSup>
                            <m:sSupPr>
                              <m:ctrlPr>
                                <a:rPr lang="en-US" b="0" i="1" smtClean="0">
                                  <a:latin typeface="Cambria Math" panose="02040503050406030204" pitchFamily="18" charset="0"/>
                                  <a:ea typeface="Cambria Math" panose="02040503050406030204" pitchFamily="18" charset="0"/>
                                </a:rPr>
                              </m:ctrlPr>
                            </m:sSupPr>
                            <m:e>
                              <m:r>
                                <a:rPr lang="el-GR" b="0" i="1" smtClean="0">
                                  <a:latin typeface="Cambria Math" panose="02040503050406030204" pitchFamily="18" charset="0"/>
                                  <a:ea typeface="Cambria Math" panose="02040503050406030204" pitchFamily="18" charset="0"/>
                                </a:rPr>
                                <m:t>𝛿</m:t>
                              </m:r>
                            </m:e>
                            <m:sup>
                              <m:r>
                                <a:rPr lang="en-US" b="0" i="1" smtClean="0">
                                  <a:latin typeface="Cambria Math" panose="02040503050406030204" pitchFamily="18" charset="0"/>
                                  <a:ea typeface="Cambria Math" panose="02040503050406030204" pitchFamily="18" charset="0"/>
                                </a:rPr>
                                <m:t>2</m:t>
                              </m:r>
                            </m:sup>
                          </m:sSup>
                        </m:den>
                      </m:f>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m:rPr>
                          <m:sty m:val="p"/>
                        </m:rPr>
                        <a:rPr lang="el-GR" i="1">
                          <a:latin typeface="Cambria Math" panose="02040503050406030204" pitchFamily="18" charset="0"/>
                        </a:rPr>
                        <m:t>Γ</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𝑇</m:t>
                              </m:r>
                            </m:sub>
                          </m:sSub>
                          <m:d>
                            <m:dPr>
                              <m:ctrlPr>
                                <a:rPr lang="en-US" i="1">
                                  <a:latin typeface="Cambria Math" panose="02040503050406030204" pitchFamily="18" charset="0"/>
                                </a:rPr>
                              </m:ctrlPr>
                            </m:dPr>
                            <m:e>
                              <m:r>
                                <a:rPr lang="en-US" i="1">
                                  <a:latin typeface="Cambria Math" panose="02040503050406030204" pitchFamily="18" charset="0"/>
                                </a:rPr>
                                <m:t>𝑝</m:t>
                              </m:r>
                              <m:sSubSup>
                                <m:sSubSupPr>
                                  <m:ctrlPr>
                                    <a:rPr lang="en-US" i="1">
                                      <a:latin typeface="Cambria Math" panose="02040503050406030204" pitchFamily="18" charset="0"/>
                                    </a:rPr>
                                  </m:ctrlPr>
                                </m:sSubSupPr>
                                <m:e>
                                  <m:r>
                                    <a:rPr lang="en-US" i="1">
                                      <a:latin typeface="Cambria Math" panose="02040503050406030204" pitchFamily="18" charset="0"/>
                                    </a:rPr>
                                    <m:t>𝑂</m:t>
                                  </m:r>
                                </m:e>
                                <m:sub>
                                  <m:r>
                                    <a:rPr lang="en-US" i="1">
                                      <a:latin typeface="Cambria Math" panose="02040503050406030204" pitchFamily="18" charset="0"/>
                                    </a:rPr>
                                    <m:t>2</m:t>
                                  </m:r>
                                </m:sub>
                                <m:sup>
                                  <m:r>
                                    <m:rPr>
                                      <m:sty m:val="p"/>
                                    </m:rPr>
                                    <a:rPr lang="en-US">
                                      <a:latin typeface="Cambria Math" panose="02040503050406030204" pitchFamily="18" charset="0"/>
                                    </a:rPr>
                                    <m:t>avg</m:t>
                                  </m:r>
                                </m:sup>
                              </m:sSubSup>
                              <m:r>
                                <a:rPr lang="en-US" i="1">
                                  <a:latin typeface="Cambria Math" panose="02040503050406030204" pitchFamily="18" charset="0"/>
                                </a:rPr>
                                <m:t>−</m:t>
                              </m:r>
                              <m:r>
                                <a:rPr lang="en-US" i="1">
                                  <a:latin typeface="Cambria Math" panose="02040503050406030204" pitchFamily="18" charset="0"/>
                                </a:rPr>
                                <m:t>𝑝</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𝛿</m:t>
                                  </m:r>
                                </m:sub>
                              </m:sSub>
                            </m:e>
                          </m:d>
                        </m:num>
                        <m:den>
                          <m:r>
                            <a:rPr lang="en-US" i="1">
                              <a:latin typeface="Cambria Math" panose="02040503050406030204" pitchFamily="18" charset="0"/>
                            </a:rPr>
                            <m:t>𝐻</m:t>
                          </m:r>
                          <m:r>
                            <m:rPr>
                              <m:sty m:val="p"/>
                            </m:rPr>
                            <a:rPr lang="el-GR" i="1">
                              <a:latin typeface="Cambria Math" panose="02040503050406030204" pitchFamily="18" charset="0"/>
                            </a:rPr>
                            <m:t>ϕ</m:t>
                          </m:r>
                          <m:sSup>
                            <m:sSupPr>
                              <m:ctrlPr>
                                <a:rPr lang="en-US" i="1">
                                  <a:latin typeface="Cambria Math" panose="02040503050406030204" pitchFamily="18" charset="0"/>
                                  <a:ea typeface="Cambria Math" panose="02040503050406030204" pitchFamily="18" charset="0"/>
                                </a:rPr>
                              </m:ctrlPr>
                            </m:sSupPr>
                            <m:e>
                              <m:r>
                                <a:rPr lang="el-GR" i="1">
                                  <a:latin typeface="Cambria Math" panose="02040503050406030204" pitchFamily="18" charset="0"/>
                                  <a:ea typeface="Cambria Math" panose="02040503050406030204" pitchFamily="18" charset="0"/>
                                </a:rPr>
                                <m:t>𝛿</m:t>
                              </m:r>
                            </m:e>
                            <m:sup>
                              <m:r>
                                <a:rPr lang="en-US" i="1">
                                  <a:latin typeface="Cambria Math" panose="02040503050406030204" pitchFamily="18" charset="0"/>
                                  <a:ea typeface="Cambria Math" panose="02040503050406030204" pitchFamily="18" charset="0"/>
                                </a:rPr>
                                <m:t>2</m:t>
                              </m:r>
                            </m:sup>
                          </m:sSup>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𝐷</m:t>
                              </m:r>
                            </m:e>
                            <m:sub>
                              <m:r>
                                <a:rPr lang="en-US" b="0" i="1" smtClean="0">
                                  <a:latin typeface="Cambria Math" panose="02040503050406030204" pitchFamily="18" charset="0"/>
                                  <a:ea typeface="Cambria Math" panose="02040503050406030204" pitchFamily="18" charset="0"/>
                                </a:rPr>
                                <m:t>𝑇</m:t>
                              </m:r>
                            </m:sub>
                          </m:sSub>
                        </m:num>
                        <m:den>
                          <m:r>
                            <m:rPr>
                              <m:sty m:val="p"/>
                            </m:rPr>
                            <a:rPr lang="el-GR" i="1">
                              <a:latin typeface="Cambria Math" panose="02040503050406030204" pitchFamily="18" charset="0"/>
                            </a:rPr>
                            <m:t>ϕ</m:t>
                          </m:r>
                          <m:sSup>
                            <m:sSupPr>
                              <m:ctrlPr>
                                <a:rPr lang="en-US" i="1">
                                  <a:latin typeface="Cambria Math" panose="02040503050406030204" pitchFamily="18" charset="0"/>
                                  <a:ea typeface="Cambria Math" panose="02040503050406030204" pitchFamily="18" charset="0"/>
                                </a:rPr>
                              </m:ctrlPr>
                            </m:sSupPr>
                            <m:e>
                              <m:r>
                                <a:rPr lang="el-GR" i="1">
                                  <a:latin typeface="Cambria Math" panose="02040503050406030204" pitchFamily="18" charset="0"/>
                                  <a:ea typeface="Cambria Math" panose="02040503050406030204" pitchFamily="18" charset="0"/>
                                </a:rPr>
                                <m:t>𝛿</m:t>
                              </m:r>
                            </m:e>
                            <m:sup>
                              <m:r>
                                <a:rPr lang="en-US" i="1">
                                  <a:latin typeface="Cambria Math" panose="02040503050406030204" pitchFamily="18" charset="0"/>
                                  <a:ea typeface="Cambria Math" panose="02040503050406030204" pitchFamily="18" charset="0"/>
                                </a:rPr>
                                <m:t>2</m:t>
                              </m:r>
                            </m:sup>
                          </m:sSup>
                        </m:den>
                      </m:f>
                      <m:d>
                        <m:dPr>
                          <m:begChr m:val="["/>
                          <m:endChr m:val="]"/>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𝐶</m:t>
                              </m:r>
                            </m:e>
                            <m:sup>
                              <m:r>
                                <a:rPr lang="en-US" b="0" i="1" smtClean="0">
                                  <a:latin typeface="Cambria Math" panose="02040503050406030204" pitchFamily="18" charset="0"/>
                                  <a:ea typeface="Cambria Math" panose="02040503050406030204" pitchFamily="18" charset="0"/>
                                </a:rPr>
                                <m:t>𝑎𝑣𝑔</m:t>
                              </m:r>
                            </m:sup>
                          </m:sSup>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𝑝</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𝑂</m:t>
                                  </m:r>
                                </m:e>
                                <m:sub>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𝛿</m:t>
                                  </m:r>
                                </m:sub>
                              </m:sSub>
                            </m:num>
                            <m:den>
                              <m:r>
                                <a:rPr lang="en-US" b="0" i="1" smtClean="0">
                                  <a:latin typeface="Cambria Math" panose="02040503050406030204" pitchFamily="18" charset="0"/>
                                  <a:ea typeface="Cambria Math" panose="02040503050406030204" pitchFamily="18" charset="0"/>
                                </a:rPr>
                                <m:t>𝐻</m:t>
                              </m:r>
                            </m:den>
                          </m:f>
                        </m:e>
                      </m:d>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m:rPr>
                          <m:sty m:val="p"/>
                        </m:rPr>
                        <a:rPr lang="el-GR" i="1">
                          <a:latin typeface="Cambria Math" panose="02040503050406030204" pitchFamily="18" charset="0"/>
                        </a:rPr>
                        <m:t>Γ</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2</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1.67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−5</m:t>
                                  </m:r>
                                </m:sup>
                              </m:sSup>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𝑐</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2</m:t>
                                      </m:r>
                                    </m:sup>
                                  </m:sSup>
                                </m:num>
                                <m:den>
                                  <m:r>
                                    <a:rPr lang="en-US" b="0" i="1" smtClean="0">
                                      <a:latin typeface="Cambria Math" panose="02040503050406030204" pitchFamily="18" charset="0"/>
                                      <a:ea typeface="Cambria Math" panose="02040503050406030204" pitchFamily="18" charset="0"/>
                                    </a:rPr>
                                    <m:t>𝑠</m:t>
                                  </m:r>
                                </m:den>
                              </m:f>
                            </m:e>
                          </m:d>
                        </m:num>
                        <m:den>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0.45</m:t>
                              </m:r>
                            </m:e>
                          </m:d>
                          <m:sSup>
                            <m:sSupPr>
                              <m:ctrlPr>
                                <a:rPr lang="en-US" i="1">
                                  <a:latin typeface="Cambria Math" panose="02040503050406030204" pitchFamily="18" charset="0"/>
                                  <a:ea typeface="Cambria Math" panose="02040503050406030204" pitchFamily="18" charset="0"/>
                                </a:rPr>
                              </m:ctrlPr>
                            </m:sSupPr>
                            <m:e>
                              <m:d>
                                <m:dPr>
                                  <m:begChr m:val="["/>
                                  <m:endChr m:val="]"/>
                                  <m:ctrlPr>
                                    <a:rPr lang="en-US" b="0" i="1" smtClean="0">
                                      <a:latin typeface="Cambria Math" panose="02040503050406030204" pitchFamily="18" charset="0"/>
                                      <a:ea typeface="Cambria Math" panose="02040503050406030204" pitchFamily="18" charset="0"/>
                                    </a:rPr>
                                  </m:ctrlPr>
                                </m:d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125 </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𝑚</m:t>
                                      </m:r>
                                    </m:e>
                                  </m:d>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1 </m:t>
                                          </m:r>
                                          <m:r>
                                            <a:rPr lang="en-US" b="0" i="1" smtClean="0">
                                              <a:latin typeface="Cambria Math" panose="02040503050406030204" pitchFamily="18" charset="0"/>
                                              <a:ea typeface="Cambria Math" panose="02040503050406030204" pitchFamily="18" charset="0"/>
                                            </a:rPr>
                                            <m:t>𝑐𝑚</m:t>
                                          </m:r>
                                        </m:num>
                                        <m:den>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4</m:t>
                                              </m:r>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𝑚</m:t>
                                          </m:r>
                                        </m:den>
                                      </m:f>
                                    </m:e>
                                  </m:d>
                                </m:e>
                              </m:d>
                            </m:e>
                            <m:sup>
                              <m:r>
                                <a:rPr lang="en-US" i="1">
                                  <a:latin typeface="Cambria Math" panose="02040503050406030204" pitchFamily="18" charset="0"/>
                                  <a:ea typeface="Cambria Math" panose="02040503050406030204" pitchFamily="18" charset="0"/>
                                </a:rPr>
                                <m:t>2</m:t>
                              </m:r>
                            </m:sup>
                          </m:sSup>
                        </m:den>
                      </m:f>
                      <m:d>
                        <m:dPr>
                          <m:begChr m:val="["/>
                          <m:endChr m:val="]"/>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120 </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𝑀</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15 </m:t>
                              </m:r>
                              <m:r>
                                <a:rPr lang="en-US" b="0" i="1" smtClean="0">
                                  <a:latin typeface="Cambria Math" panose="02040503050406030204" pitchFamily="18" charset="0"/>
                                  <a:ea typeface="Cambria Math" panose="02040503050406030204" pitchFamily="18" charset="0"/>
                                </a:rPr>
                                <m:t>𝑚𝑚𝐻𝑔</m:t>
                              </m:r>
                            </m:num>
                            <m:den>
                              <m:r>
                                <a:rPr lang="en-US" b="0" i="1" smtClean="0">
                                  <a:latin typeface="Cambria Math" panose="02040503050406030204" pitchFamily="18" charset="0"/>
                                  <a:ea typeface="Cambria Math" panose="02040503050406030204" pitchFamily="18" charset="0"/>
                                </a:rPr>
                                <m:t>0.74</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𝑚𝑚𝐻𝑔</m:t>
                                  </m:r>
                                </m:num>
                                <m:den>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𝑀</m:t>
                                  </m:r>
                                </m:den>
                              </m:f>
                            </m:den>
                          </m:f>
                        </m:e>
                      </m:d>
                    </m:oMath>
                  </m:oMathPara>
                </a14:m>
                <a:endParaRPr lang="en-US" dirty="0">
                  <a:ea typeface="Cambria Math" panose="02040503050406030204" pitchFamily="18" charset="0"/>
                </a:endParaRPr>
              </a:p>
              <a:p>
                <a:pPr marL="0" indent="0">
                  <a:buNone/>
                </a:pPr>
                <a:endParaRPr lang="en-US"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l-GR" i="1">
                          <a:latin typeface="Cambria Math" panose="02040503050406030204" pitchFamily="18" charset="0"/>
                        </a:rPr>
                        <m:t>Γ</m:t>
                      </m:r>
                      <m:r>
                        <a:rPr lang="en-US" b="0" i="1" smtClean="0">
                          <a:latin typeface="Cambria Math" panose="02040503050406030204" pitchFamily="18" charset="0"/>
                        </a:rPr>
                        <m:t>=47.374</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𝑀</m:t>
                          </m:r>
                        </m:num>
                        <m:den>
                          <m:r>
                            <a:rPr lang="en-US" b="0" i="1" smtClean="0">
                              <a:latin typeface="Cambria Math" panose="02040503050406030204" pitchFamily="18" charset="0"/>
                              <a:ea typeface="Cambria Math" panose="02040503050406030204" pitchFamily="18" charset="0"/>
                            </a:rPr>
                            <m:t>𝑠</m:t>
                          </m:r>
                        </m:den>
                      </m:f>
                    </m:oMath>
                  </m:oMathPara>
                </a14:m>
                <a:endParaRPr lang="en-US" dirty="0">
                  <a:ea typeface="Cambria Math" panose="02040503050406030204" pitchFamily="18"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552" t="-11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15</a:t>
            </a:fld>
            <a:endParaRPr lang="en-US"/>
          </a:p>
        </p:txBody>
      </p:sp>
    </p:spTree>
    <p:extLst>
      <p:ext uri="{BB962C8B-B14F-4D97-AF65-F5344CB8AC3E}">
        <p14:creationId xmlns:p14="http://schemas.microsoft.com/office/powerpoint/2010/main" val="191882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5</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r>
              <a:rPr lang="en-US" dirty="0"/>
              <a:t>Consider the two-compartment model shown below. Write out the material balances for the two compartments assuming the drug is administered as a bolus injection.</a:t>
            </a:r>
          </a:p>
          <a:p>
            <a:pPr marL="0" indent="0">
              <a:buNone/>
            </a:pPr>
            <a:r>
              <a:rPr lang="en-US" dirty="0"/>
              <a:t> </a:t>
            </a:r>
          </a:p>
          <a:p>
            <a:pPr marL="0" indent="0">
              <a:buNone/>
            </a:pPr>
            <a:endParaRPr lang="en-US" dirty="0"/>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16</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AB0DA93-B7FE-48F6-B236-35108A9ED017}"/>
                  </a:ext>
                </a:extLst>
              </p:cNvPr>
              <p:cNvSpPr txBox="1"/>
              <p:nvPr/>
            </p:nvSpPr>
            <p:spPr>
              <a:xfrm>
                <a:off x="2801923" y="3288484"/>
                <a:ext cx="1812022" cy="1200329"/>
              </a:xfrm>
              <a:prstGeom prst="rect">
                <a:avLst/>
              </a:prstGeom>
              <a:noFill/>
              <a:ln w="25400">
                <a:solidFill>
                  <a:schemeClr val="tx1"/>
                </a:solidFill>
              </a:ln>
            </p:spPr>
            <p:txBody>
              <a:bodyPr wrap="square" rtlCol="0">
                <a:spAutoFit/>
              </a:bodyPr>
              <a:lstStyle/>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oMath>
                  </m:oMathPara>
                </a14:m>
                <a:endParaRPr lang="en-US" b="0"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oMath>
                  </m:oMathPara>
                </a14:m>
                <a:endParaRPr lang="en-US" dirty="0"/>
              </a:p>
              <a:p>
                <a:pPr algn="ctr"/>
                <a:endParaRPr lang="en-US" dirty="0"/>
              </a:p>
            </p:txBody>
          </p:sp>
        </mc:Choice>
        <mc:Fallback xmlns="">
          <p:sp>
            <p:nvSpPr>
              <p:cNvPr id="5" name="TextBox 4">
                <a:extLst>
                  <a:ext uri="{FF2B5EF4-FFF2-40B4-BE49-F238E27FC236}">
                    <a16:creationId xmlns:a16="http://schemas.microsoft.com/office/drawing/2014/main" id="{3AB0DA93-B7FE-48F6-B236-35108A9ED017}"/>
                  </a:ext>
                </a:extLst>
              </p:cNvPr>
              <p:cNvSpPr txBox="1">
                <a:spLocks noRot="1" noChangeAspect="1" noMove="1" noResize="1" noEditPoints="1" noAdjustHandles="1" noChangeArrowheads="1" noChangeShapeType="1" noTextEdit="1"/>
              </p:cNvSpPr>
              <p:nvPr/>
            </p:nvSpPr>
            <p:spPr>
              <a:xfrm>
                <a:off x="2801923" y="3288484"/>
                <a:ext cx="1812022" cy="1200329"/>
              </a:xfrm>
              <a:prstGeom prst="rect">
                <a:avLst/>
              </a:prstGeom>
              <a:blipFill>
                <a:blip r:embed="rId2"/>
                <a:stretch>
                  <a:fillRect/>
                </a:stretch>
              </a:blipFill>
              <a:ln w="254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91FFE90-0643-4040-BBF3-873F3386D028}"/>
                  </a:ext>
                </a:extLst>
              </p:cNvPr>
              <p:cNvSpPr txBox="1"/>
              <p:nvPr/>
            </p:nvSpPr>
            <p:spPr>
              <a:xfrm>
                <a:off x="6435754" y="3288484"/>
                <a:ext cx="1812022" cy="1200329"/>
              </a:xfrm>
              <a:prstGeom prst="rect">
                <a:avLst/>
              </a:prstGeom>
              <a:noFill/>
              <a:ln w="25400">
                <a:solidFill>
                  <a:schemeClr val="tx1"/>
                </a:solidFill>
              </a:ln>
            </p:spPr>
            <p:txBody>
              <a:bodyPr wrap="square" rtlCol="0">
                <a:spAutoFit/>
              </a:bodyPr>
              <a:lstStyle/>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oMath>
                  </m:oMathPara>
                </a14:m>
                <a:endParaRPr lang="en-US" b="0"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oMath>
                  </m:oMathPara>
                </a14:m>
                <a:endParaRPr lang="en-US" dirty="0"/>
              </a:p>
              <a:p>
                <a:pPr algn="ctr"/>
                <a:endParaRPr lang="en-US" dirty="0"/>
              </a:p>
            </p:txBody>
          </p:sp>
        </mc:Choice>
        <mc:Fallback xmlns="">
          <p:sp>
            <p:nvSpPr>
              <p:cNvPr id="6" name="TextBox 5">
                <a:extLst>
                  <a:ext uri="{FF2B5EF4-FFF2-40B4-BE49-F238E27FC236}">
                    <a16:creationId xmlns:a16="http://schemas.microsoft.com/office/drawing/2014/main" id="{A91FFE90-0643-4040-BBF3-873F3386D028}"/>
                  </a:ext>
                </a:extLst>
              </p:cNvPr>
              <p:cNvSpPr txBox="1">
                <a:spLocks noRot="1" noChangeAspect="1" noMove="1" noResize="1" noEditPoints="1" noAdjustHandles="1" noChangeArrowheads="1" noChangeShapeType="1" noTextEdit="1"/>
              </p:cNvSpPr>
              <p:nvPr/>
            </p:nvSpPr>
            <p:spPr>
              <a:xfrm>
                <a:off x="6435754" y="3288484"/>
                <a:ext cx="1812022" cy="1200329"/>
              </a:xfrm>
              <a:prstGeom prst="rect">
                <a:avLst/>
              </a:prstGeom>
              <a:blipFill>
                <a:blip r:embed="rId3"/>
                <a:stretch>
                  <a:fillRect/>
                </a:stretch>
              </a:blipFill>
              <a:ln w="25400">
                <a:solidFill>
                  <a:schemeClr val="tx1"/>
                </a:solidFill>
              </a:ln>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945EC4F6-A632-4F3C-BE19-92E5507EF8C3}"/>
              </a:ext>
            </a:extLst>
          </p:cNvPr>
          <p:cNvCxnSpPr>
            <a:endCxn id="5" idx="1"/>
          </p:cNvCxnSpPr>
          <p:nvPr/>
        </p:nvCxnSpPr>
        <p:spPr>
          <a:xfrm>
            <a:off x="2021747" y="3888648"/>
            <a:ext cx="780176"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8D11097-F31C-451B-92DB-F10C5B11FEFD}"/>
              </a:ext>
            </a:extLst>
          </p:cNvPr>
          <p:cNvCxnSpPr>
            <a:cxnSpLocks/>
          </p:cNvCxnSpPr>
          <p:nvPr/>
        </p:nvCxnSpPr>
        <p:spPr>
          <a:xfrm>
            <a:off x="4613945" y="4153016"/>
            <a:ext cx="18218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583B3E6-54A5-4D75-AD21-2BDBCCAA89ED}"/>
              </a:ext>
            </a:extLst>
          </p:cNvPr>
          <p:cNvCxnSpPr>
            <a:cxnSpLocks/>
          </p:cNvCxnSpPr>
          <p:nvPr/>
        </p:nvCxnSpPr>
        <p:spPr>
          <a:xfrm flipH="1">
            <a:off x="4613944" y="3530975"/>
            <a:ext cx="18218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C168B56-FBDC-4A7F-9A00-4E6DEA216F71}"/>
              </a:ext>
            </a:extLst>
          </p:cNvPr>
          <p:cNvCxnSpPr>
            <a:cxnSpLocks/>
          </p:cNvCxnSpPr>
          <p:nvPr/>
        </p:nvCxnSpPr>
        <p:spPr>
          <a:xfrm rot="5400000">
            <a:off x="3317846" y="4878901"/>
            <a:ext cx="780176"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F941A76-BABB-4E59-BEBE-243ADA824FE3}"/>
              </a:ext>
            </a:extLst>
          </p:cNvPr>
          <p:cNvCxnSpPr>
            <a:cxnSpLocks/>
          </p:cNvCxnSpPr>
          <p:nvPr/>
        </p:nvCxnSpPr>
        <p:spPr>
          <a:xfrm rot="5400000">
            <a:off x="6951679" y="4878901"/>
            <a:ext cx="780176"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38188B9-3D5F-45A1-A827-365EAED0222D}"/>
              </a:ext>
            </a:extLst>
          </p:cNvPr>
          <p:cNvSpPr txBox="1"/>
          <p:nvPr/>
        </p:nvSpPr>
        <p:spPr>
          <a:xfrm>
            <a:off x="1846977" y="3507562"/>
            <a:ext cx="803945" cy="369332"/>
          </a:xfrm>
          <a:prstGeom prst="rect">
            <a:avLst/>
          </a:prstGeom>
          <a:noFill/>
        </p:spPr>
        <p:txBody>
          <a:bodyPr wrap="square" rtlCol="0">
            <a:spAutoFit/>
          </a:bodyPr>
          <a:lstStyle/>
          <a:p>
            <a:r>
              <a:rPr lang="en-US" dirty="0"/>
              <a:t>drug</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6A7C0AB-E84B-498F-8F2A-DB3DD9C202EE}"/>
                  </a:ext>
                </a:extLst>
              </p:cNvPr>
              <p:cNvSpPr txBox="1"/>
              <p:nvPr/>
            </p:nvSpPr>
            <p:spPr>
              <a:xfrm>
                <a:off x="3338817" y="4835795"/>
                <a:ext cx="12751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r>
                            <a:rPr lang="en-US" b="0" i="1" smtClean="0">
                              <a:latin typeface="Cambria Math" panose="02040503050406030204" pitchFamily="18" charset="0"/>
                            </a:rPr>
                            <m:t>1</m:t>
                          </m:r>
                        </m:sub>
                      </m:sSub>
                    </m:oMath>
                  </m:oMathPara>
                </a14:m>
                <a:endParaRPr lang="en-US" dirty="0"/>
              </a:p>
            </p:txBody>
          </p:sp>
        </mc:Choice>
        <mc:Fallback xmlns="">
          <p:sp>
            <p:nvSpPr>
              <p:cNvPr id="15" name="TextBox 14">
                <a:extLst>
                  <a:ext uri="{FF2B5EF4-FFF2-40B4-BE49-F238E27FC236}">
                    <a16:creationId xmlns:a16="http://schemas.microsoft.com/office/drawing/2014/main" id="{C6A7C0AB-E84B-498F-8F2A-DB3DD9C202EE}"/>
                  </a:ext>
                </a:extLst>
              </p:cNvPr>
              <p:cNvSpPr txBox="1">
                <a:spLocks noRot="1" noChangeAspect="1" noMove="1" noResize="1" noEditPoints="1" noAdjustHandles="1" noChangeArrowheads="1" noChangeShapeType="1" noTextEdit="1"/>
              </p:cNvSpPr>
              <p:nvPr/>
            </p:nvSpPr>
            <p:spPr>
              <a:xfrm>
                <a:off x="3338817" y="4835795"/>
                <a:ext cx="1275127"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067CBD5-F90C-4EAD-AA54-413AF0232543}"/>
                  </a:ext>
                </a:extLst>
              </p:cNvPr>
              <p:cNvSpPr txBox="1"/>
              <p:nvPr/>
            </p:nvSpPr>
            <p:spPr>
              <a:xfrm>
                <a:off x="7014593" y="4820802"/>
                <a:ext cx="12751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r>
                            <a:rPr lang="en-US" b="0" i="1" smtClean="0">
                              <a:latin typeface="Cambria Math" panose="02040503050406030204" pitchFamily="18" charset="0"/>
                            </a:rPr>
                            <m:t>2</m:t>
                          </m:r>
                        </m:sub>
                      </m:sSub>
                    </m:oMath>
                  </m:oMathPara>
                </a14:m>
                <a:endParaRPr lang="en-US" dirty="0"/>
              </a:p>
            </p:txBody>
          </p:sp>
        </mc:Choice>
        <mc:Fallback xmlns="">
          <p:sp>
            <p:nvSpPr>
              <p:cNvPr id="16" name="TextBox 15">
                <a:extLst>
                  <a:ext uri="{FF2B5EF4-FFF2-40B4-BE49-F238E27FC236}">
                    <a16:creationId xmlns:a16="http://schemas.microsoft.com/office/drawing/2014/main" id="{D067CBD5-F90C-4EAD-AA54-413AF0232543}"/>
                  </a:ext>
                </a:extLst>
              </p:cNvPr>
              <p:cNvSpPr txBox="1">
                <a:spLocks noRot="1" noChangeAspect="1" noMove="1" noResize="1" noEditPoints="1" noAdjustHandles="1" noChangeArrowheads="1" noChangeShapeType="1" noTextEdit="1"/>
              </p:cNvSpPr>
              <p:nvPr/>
            </p:nvSpPr>
            <p:spPr>
              <a:xfrm>
                <a:off x="7014593" y="4820802"/>
                <a:ext cx="1275127"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E814711-E88A-4CC5-9053-89708E7687E8}"/>
                  </a:ext>
                </a:extLst>
              </p:cNvPr>
              <p:cNvSpPr txBox="1"/>
              <p:nvPr/>
            </p:nvSpPr>
            <p:spPr>
              <a:xfrm>
                <a:off x="4850238" y="4169900"/>
                <a:ext cx="12751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12</m:t>
                          </m:r>
                        </m:sub>
                      </m:sSub>
                    </m:oMath>
                  </m:oMathPara>
                </a14:m>
                <a:endParaRPr lang="en-US" dirty="0"/>
              </a:p>
            </p:txBody>
          </p:sp>
        </mc:Choice>
        <mc:Fallback xmlns="">
          <p:sp>
            <p:nvSpPr>
              <p:cNvPr id="17" name="TextBox 16">
                <a:extLst>
                  <a:ext uri="{FF2B5EF4-FFF2-40B4-BE49-F238E27FC236}">
                    <a16:creationId xmlns:a16="http://schemas.microsoft.com/office/drawing/2014/main" id="{8E814711-E88A-4CC5-9053-89708E7687E8}"/>
                  </a:ext>
                </a:extLst>
              </p:cNvPr>
              <p:cNvSpPr txBox="1">
                <a:spLocks noRot="1" noChangeAspect="1" noMove="1" noResize="1" noEditPoints="1" noAdjustHandles="1" noChangeArrowheads="1" noChangeShapeType="1" noTextEdit="1"/>
              </p:cNvSpPr>
              <p:nvPr/>
            </p:nvSpPr>
            <p:spPr>
              <a:xfrm>
                <a:off x="4850238" y="4169900"/>
                <a:ext cx="1275127"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F804E61-E2E9-4EB3-86F8-C11D230436F1}"/>
                  </a:ext>
                </a:extLst>
              </p:cNvPr>
              <p:cNvSpPr txBox="1"/>
              <p:nvPr/>
            </p:nvSpPr>
            <p:spPr>
              <a:xfrm>
                <a:off x="4867013" y="3144760"/>
                <a:ext cx="12751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21</m:t>
                          </m:r>
                        </m:sub>
                      </m:sSub>
                    </m:oMath>
                  </m:oMathPara>
                </a14:m>
                <a:endParaRPr lang="en-US" dirty="0"/>
              </a:p>
            </p:txBody>
          </p:sp>
        </mc:Choice>
        <mc:Fallback xmlns="">
          <p:sp>
            <p:nvSpPr>
              <p:cNvPr id="18" name="TextBox 17">
                <a:extLst>
                  <a:ext uri="{FF2B5EF4-FFF2-40B4-BE49-F238E27FC236}">
                    <a16:creationId xmlns:a16="http://schemas.microsoft.com/office/drawing/2014/main" id="{1F804E61-E2E9-4EB3-86F8-C11D230436F1}"/>
                  </a:ext>
                </a:extLst>
              </p:cNvPr>
              <p:cNvSpPr txBox="1">
                <a:spLocks noRot="1" noChangeAspect="1" noMove="1" noResize="1" noEditPoints="1" noAdjustHandles="1" noChangeArrowheads="1" noChangeShapeType="1" noTextEdit="1"/>
              </p:cNvSpPr>
              <p:nvPr/>
            </p:nvSpPr>
            <p:spPr>
              <a:xfrm>
                <a:off x="4867013" y="3144760"/>
                <a:ext cx="1275127" cy="369332"/>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65788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5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r>
                  <a:rPr lang="en-US" dirty="0"/>
                  <a:t>A mass balance on compartment 1 shows: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r>
                                <a:rPr lang="en-US" b="0" i="1" smtClean="0">
                                  <a:latin typeface="Cambria Math" panose="02040503050406030204" pitchFamily="18" charset="0"/>
                                </a:rPr>
                                <m:t>1</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𝑑𝑟𝑢𝑔</m:t>
                          </m:r>
                        </m:sub>
                      </m:sSub>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endParaRPr lang="en-US" dirty="0"/>
              </a:p>
              <a:p>
                <a:pPr marL="0" indent="0">
                  <a:buNone/>
                </a:pPr>
                <a:r>
                  <a:rPr lang="en-US" dirty="0"/>
                  <a:t>A mass balance on compartment 2 shows: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b="0" i="1" smtClean="0">
                              <a:latin typeface="Cambria Math" panose="02040503050406030204" pitchFamily="18" charset="0"/>
                            </a:rPr>
                            <m:t>2</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2</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m:t>
                          </m:r>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1</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𝑒</m:t>
                              </m:r>
                              <m:r>
                                <a:rPr lang="en-US" b="0" i="1" smtClean="0">
                                  <a:latin typeface="Cambria Math" panose="02040503050406030204" pitchFamily="18" charset="0"/>
                                </a:rPr>
                                <m:t>2</m:t>
                              </m:r>
                            </m:sub>
                          </m:sSub>
                        </m:e>
                      </m:d>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2</m:t>
                          </m:r>
                        </m:sub>
                      </m:sSub>
                    </m:oMath>
                  </m:oMathPara>
                </a14:m>
                <a:endParaRPr lang="en-US" dirty="0"/>
              </a:p>
              <a:p>
                <a:pPr marL="0" indent="0">
                  <a:buNone/>
                </a:pPr>
                <a:endParaRPr lang="en-US" dirty="0"/>
              </a:p>
              <a:p>
                <a:pPr marL="0" indent="0">
                  <a:buNone/>
                </a:pPr>
                <a:r>
                  <a:rPr lang="en-US" dirty="0"/>
                  <a:t>(Note the solution for the 2 compartment models we have in the provided equation sheet assumes that excretion only occurs in volume 1, but here excretion occurs in </a:t>
                </a:r>
                <a:r>
                  <a:rPr lang="en-US"/>
                  <a:t>both volumes.)</a:t>
                </a:r>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1103" t="-1762" r="-38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17</a:t>
            </a:fld>
            <a:endParaRPr lang="en-US"/>
          </a:p>
        </p:txBody>
      </p:sp>
    </p:spTree>
    <p:extLst>
      <p:ext uri="{BB962C8B-B14F-4D97-AF65-F5344CB8AC3E}">
        <p14:creationId xmlns:p14="http://schemas.microsoft.com/office/powerpoint/2010/main" val="151673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1</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285226" y="977773"/>
            <a:ext cx="11669085" cy="5532083"/>
          </a:xfrm>
        </p:spPr>
        <p:txBody>
          <a:bodyPr>
            <a:normAutofit/>
          </a:bodyPr>
          <a:lstStyle/>
          <a:p>
            <a:pPr marL="0" indent="0">
              <a:buNone/>
            </a:pPr>
            <a:r>
              <a:rPr lang="en-US" sz="2400" dirty="0"/>
              <a:t>A spinning disk is being proposed as a room deodorizer. The deodorizer is basically a small cylindrical disk 5 cm in diameter. One side of the disk is coated with a layer of a volatile substance that smells really good. The disk will rotate at 300 RPM, and the </a:t>
            </a:r>
            <a:r>
              <a:rPr lang="en-US" sz="2400"/>
              <a:t>average room </a:t>
            </a:r>
            <a:r>
              <a:rPr lang="en-US" sz="2400" dirty="0"/>
              <a:t>temperature is 20</a:t>
            </a:r>
            <a:r>
              <a:rPr lang="en-US" sz="2400" baseline="30000" dirty="0"/>
              <a:t>o</a:t>
            </a:r>
            <a:r>
              <a:rPr lang="en-US" sz="2400" dirty="0"/>
              <a:t>C. The saturation concentration of the volatile substance in air at these conditions is 3 x 10</a:t>
            </a:r>
            <a:r>
              <a:rPr lang="en-US" sz="2400" baseline="30000" dirty="0"/>
              <a:t>-8</a:t>
            </a:r>
            <a:r>
              <a:rPr lang="en-US" sz="2400" dirty="0"/>
              <a:t> mol/cm</a:t>
            </a:r>
            <a:r>
              <a:rPr lang="en-US" sz="2400" baseline="30000" dirty="0"/>
              <a:t>3</a:t>
            </a:r>
            <a:r>
              <a:rPr lang="en-US" sz="2400" dirty="0"/>
              <a:t>, and the diffusivity of the volatile substance in air is 0.06 cm</a:t>
            </a:r>
            <a:r>
              <a:rPr lang="en-US" sz="2400" baseline="30000" dirty="0"/>
              <a:t>2</a:t>
            </a:r>
            <a:r>
              <a:rPr lang="en-US" sz="2400" dirty="0"/>
              <a:t>/s. The kinematic viscosity of the air is 0.151 cm</a:t>
            </a:r>
            <a:r>
              <a:rPr lang="en-US" sz="2400" baseline="30000" dirty="0"/>
              <a:t>2</a:t>
            </a:r>
            <a:r>
              <a:rPr lang="en-US" sz="2400" dirty="0"/>
              <a:t>/s. The volatile substance has a density of 1.1 g/cm</a:t>
            </a:r>
            <a:r>
              <a:rPr lang="en-US" sz="2400" baseline="30000" dirty="0"/>
              <a:t>3</a:t>
            </a:r>
            <a:r>
              <a:rPr lang="en-US" sz="2400" dirty="0"/>
              <a:t> and a molecular weight of 173 g/mol.</a:t>
            </a:r>
          </a:p>
          <a:p>
            <a:pPr marL="0" indent="0">
              <a:buNone/>
            </a:pPr>
            <a:r>
              <a:rPr lang="en-US" sz="2400" dirty="0"/>
              <a:t>Estimate how long it will take for the average thickness of the volatile substance layer to decrease by 1 mm. </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a:t>
            </a:fld>
            <a:endParaRPr lang="en-US"/>
          </a:p>
        </p:txBody>
      </p:sp>
    </p:spTree>
    <p:extLst>
      <p:ext uri="{BB962C8B-B14F-4D97-AF65-F5344CB8AC3E}">
        <p14:creationId xmlns:p14="http://schemas.microsoft.com/office/powerpoint/2010/main" val="2097396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1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r>
                  <a:rPr lang="en-US" dirty="0"/>
                  <a:t>In order to find the reduction in layer thickness, we need to know the rate of mass transfer using the equation:</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𝑚</m:t>
                          </m:r>
                        </m:sub>
                      </m:sSub>
                      <m:r>
                        <a:rPr lang="en-US" b="0" i="1" smtClean="0">
                          <a:latin typeface="Cambria Math" panose="02040503050406030204" pitchFamily="18" charset="0"/>
                        </a:rPr>
                        <m:t>𝑆</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oMath>
                  </m:oMathPara>
                </a14:m>
                <a:endParaRPr lang="en-US" dirty="0"/>
              </a:p>
              <a:p>
                <a:pPr marL="0" indent="0">
                  <a:buNone/>
                </a:pPr>
                <a:r>
                  <a:rPr lang="en-US" dirty="0"/>
                  <a:t>To find the mass transfer coefficient we can use the Sherwood number. For a rotating disk, the Sherwood number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𝑆h</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𝑚</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𝑑𝑖𝑠𝑘</m:t>
                              </m:r>
                            </m:sub>
                          </m:sSub>
                        </m:num>
                        <m:den>
                          <m:r>
                            <a:rPr lang="en-US" b="0" i="1" smtClean="0">
                              <a:latin typeface="Cambria Math" panose="02040503050406030204" pitchFamily="18" charset="0"/>
                            </a:rPr>
                            <m:t>𝐷</m:t>
                          </m:r>
                        </m:den>
                      </m:f>
                      <m:r>
                        <a:rPr lang="en-US" b="0" i="1" smtClean="0">
                          <a:latin typeface="Cambria Math" panose="02040503050406030204" pitchFamily="18" charset="0"/>
                        </a:rPr>
                        <m:t>=</m:t>
                      </m:r>
                      <m:r>
                        <a:rPr lang="en-US" i="1">
                          <a:latin typeface="Cambria Math" panose="02040503050406030204" pitchFamily="18" charset="0"/>
                        </a:rPr>
                        <m:t>0.62</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𝑑</m:t>
                                      </m:r>
                                    </m:e>
                                    <m:sub>
                                      <m:r>
                                        <a:rPr lang="en-US" b="0" i="1" smtClean="0">
                                          <a:latin typeface="Cambria Math" panose="02040503050406030204" pitchFamily="18" charset="0"/>
                                        </a:rPr>
                                        <m:t>𝑑𝑖𝑠𝑘</m:t>
                                      </m:r>
                                    </m:sub>
                                    <m:sup>
                                      <m:r>
                                        <a:rPr lang="en-US" b="0" i="1" smtClean="0">
                                          <a:latin typeface="Cambria Math" panose="02040503050406030204" pitchFamily="18" charset="0"/>
                                        </a:rPr>
                                        <m:t>2</m:t>
                                      </m:r>
                                    </m:sup>
                                  </m:sSubSup>
                                  <m:r>
                                    <a:rPr lang="en-US" i="1">
                                      <a:latin typeface="Cambria Math" panose="02040503050406030204" pitchFamily="18" charset="0"/>
                                    </a:rPr>
                                    <m:t>𝜔</m:t>
                                  </m:r>
                                </m:num>
                                <m:den>
                                  <m:r>
                                    <a:rPr lang="en-US" i="1">
                                      <a:latin typeface="Cambria Math" panose="02040503050406030204" pitchFamily="18" charset="0"/>
                                    </a:rPr>
                                    <m:t>𝜈</m:t>
                                  </m:r>
                                </m:den>
                              </m:f>
                            </m:e>
                          </m:d>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sSup>
                        <m:sSupPr>
                          <m:ctrlPr>
                            <a:rPr lang="en-US" i="1">
                              <a:latin typeface="Cambria Math" panose="02040503050406030204" pitchFamily="18" charset="0"/>
                            </a:rPr>
                          </m:ctrlPr>
                        </m:sSupPr>
                        <m:e>
                          <m:r>
                            <m:rPr>
                              <m:nor/>
                            </m:rPr>
                            <a:rPr lang="en-US"/>
                            <m:t>Sc</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m:t>
                              </m:r>
                            </m:den>
                          </m:f>
                        </m:sup>
                      </m:sSup>
                      <m:r>
                        <a:rPr lang="en-US" b="0" i="1" smtClean="0">
                          <a:latin typeface="Cambria Math" panose="02040503050406030204" pitchFamily="18" charset="0"/>
                        </a:rPr>
                        <m:t>=</m:t>
                      </m:r>
                      <m:r>
                        <a:rPr lang="en-US" i="1">
                          <a:latin typeface="Cambria Math" panose="02040503050406030204" pitchFamily="18" charset="0"/>
                        </a:rPr>
                        <m:t>0.62</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𝑑</m:t>
                                      </m:r>
                                    </m:e>
                                    <m:sub>
                                      <m:r>
                                        <a:rPr lang="en-US" i="1">
                                          <a:latin typeface="Cambria Math" panose="02040503050406030204" pitchFamily="18" charset="0"/>
                                        </a:rPr>
                                        <m:t>𝑑𝑖𝑠𝑘</m:t>
                                      </m:r>
                                    </m:sub>
                                    <m:sup>
                                      <m:r>
                                        <a:rPr lang="en-US" i="1">
                                          <a:latin typeface="Cambria Math" panose="02040503050406030204" pitchFamily="18" charset="0"/>
                                        </a:rPr>
                                        <m:t>2</m:t>
                                      </m:r>
                                    </m:sup>
                                  </m:sSubSup>
                                  <m:r>
                                    <a:rPr lang="en-US" i="1">
                                      <a:latin typeface="Cambria Math" panose="02040503050406030204" pitchFamily="18" charset="0"/>
                                    </a:rPr>
                                    <m:t>𝜔</m:t>
                                  </m:r>
                                </m:num>
                                <m:den>
                                  <m:r>
                                    <a:rPr lang="en-US" i="1">
                                      <a:latin typeface="Cambria Math" panose="02040503050406030204" pitchFamily="18" charset="0"/>
                                    </a:rPr>
                                    <m:t>𝜈</m:t>
                                  </m:r>
                                </m:den>
                              </m:f>
                            </m:e>
                          </m:d>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sSup>
                        <m:sSupPr>
                          <m:ctrlPr>
                            <a:rPr lang="en-US" i="1">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m:rPr>
                                      <m:sty m:val="p"/>
                                    </m:rPr>
                                    <a:rPr lang="el-GR" b="0" i="1" smtClean="0">
                                      <a:latin typeface="Cambria Math" panose="02040503050406030204" pitchFamily="18" charset="0"/>
                                    </a:rPr>
                                    <m:t>ν</m:t>
                                  </m:r>
                                </m:num>
                                <m:den>
                                  <m:r>
                                    <a:rPr lang="en-US" b="0" i="1" smtClean="0">
                                      <a:latin typeface="Cambria Math" panose="02040503050406030204" pitchFamily="18" charset="0"/>
                                    </a:rPr>
                                    <m:t>𝐷</m:t>
                                  </m:r>
                                </m:den>
                              </m:f>
                            </m:e>
                          </m:d>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m:t>
                              </m:r>
                            </m:den>
                          </m:f>
                        </m:sup>
                      </m:sSup>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𝑆h</m:t>
                      </m:r>
                      <m:r>
                        <a:rPr lang="en-US" b="0" i="1" smtClean="0">
                          <a:latin typeface="Cambria Math" panose="02040503050406030204" pitchFamily="18" charset="0"/>
                        </a:rPr>
                        <m:t>=0.62</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5 </m:t>
                                          </m:r>
                                          <m:r>
                                            <a:rPr lang="en-US" b="0" i="1" smtClean="0">
                                              <a:latin typeface="Cambria Math" panose="02040503050406030204" pitchFamily="18" charset="0"/>
                                            </a:rPr>
                                            <m:t>𝑐𝑚</m:t>
                                          </m:r>
                                        </m:e>
                                      </m:d>
                                    </m:e>
                                    <m:sup>
                                      <m:r>
                                        <a:rPr lang="en-US" b="0" i="1" smtClean="0">
                                          <a:latin typeface="Cambria Math" panose="02040503050406030204" pitchFamily="18" charset="0"/>
                                        </a:rPr>
                                        <m:t>2</m:t>
                                      </m:r>
                                    </m:sup>
                                  </m:sSup>
                                  <m:d>
                                    <m:dPr>
                                      <m:ctrlPr>
                                        <a:rPr lang="en-US" b="0" i="1" smtClean="0">
                                          <a:latin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num>
                                        <m:den>
                                          <m:r>
                                            <a:rPr lang="en-US" b="0" i="1" smtClean="0">
                                              <a:latin typeface="Cambria Math" panose="02040503050406030204" pitchFamily="18" charset="0"/>
                                              <a:ea typeface="Cambria Math" panose="02040503050406030204" pitchFamily="18" charset="0"/>
                                            </a:rPr>
                                            <m:t>𝑟𝑒𝑣</m:t>
                                          </m:r>
                                        </m:den>
                                      </m:f>
                                    </m:e>
                                  </m:d>
                                  <m:r>
                                    <a:rPr lang="en-US" b="0" i="1"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300 </m:t>
                                          </m:r>
                                          <m:r>
                                            <a:rPr lang="en-US" b="0" i="1" smtClean="0">
                                              <a:latin typeface="Cambria Math" panose="02040503050406030204" pitchFamily="18" charset="0"/>
                                              <a:ea typeface="Cambria Math" panose="02040503050406030204" pitchFamily="18" charset="0"/>
                                            </a:rPr>
                                            <m:t>𝑟𝑒𝑣</m:t>
                                          </m:r>
                                        </m:num>
                                        <m:den>
                                          <m:r>
                                            <a:rPr lang="en-US" b="0" i="1" smtClean="0">
                                              <a:latin typeface="Cambria Math" panose="02040503050406030204" pitchFamily="18" charset="0"/>
                                              <a:ea typeface="Cambria Math" panose="02040503050406030204" pitchFamily="18" charset="0"/>
                                            </a:rPr>
                                            <m:t>60 </m:t>
                                          </m:r>
                                          <m:r>
                                            <a:rPr lang="en-US" b="0" i="1" smtClean="0">
                                              <a:latin typeface="Cambria Math" panose="02040503050406030204" pitchFamily="18" charset="0"/>
                                              <a:ea typeface="Cambria Math" panose="02040503050406030204" pitchFamily="18" charset="0"/>
                                            </a:rPr>
                                            <m:t>𝑠</m:t>
                                          </m:r>
                                        </m:den>
                                      </m:f>
                                    </m:e>
                                  </m:d>
                                  <m:r>
                                    <a:rPr lang="en-US" b="0" i="1" smtClean="0">
                                      <a:latin typeface="Cambria Math" panose="02040503050406030204" pitchFamily="18" charset="0"/>
                                      <a:ea typeface="Cambria Math" panose="02040503050406030204" pitchFamily="18" charset="0"/>
                                    </a:rPr>
                                    <m:t> </m:t>
                                  </m:r>
                                </m:num>
                                <m:den>
                                  <m:r>
                                    <a:rPr lang="en-US" b="0" i="1" smtClean="0">
                                      <a:latin typeface="Cambria Math" panose="02040503050406030204" pitchFamily="18" charset="0"/>
                                    </a:rPr>
                                    <m:t>0.151 </m:t>
                                  </m:r>
                                  <m:r>
                                    <a:rPr lang="en-US" b="0" i="1" smtClean="0">
                                      <a:latin typeface="Cambria Math" panose="02040503050406030204" pitchFamily="18" charset="0"/>
                                    </a:rPr>
                                    <m:t>𝑐</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𝑠</m:t>
                                  </m:r>
                                </m:den>
                              </m:f>
                            </m:e>
                          </m:d>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0.151</m:t>
                                  </m:r>
                                  <m:r>
                                    <a:rPr lang="en-US" i="1">
                                      <a:latin typeface="Cambria Math" panose="02040503050406030204" pitchFamily="18" charset="0"/>
                                    </a:rPr>
                                    <m:t> </m:t>
                                  </m:r>
                                  <m:r>
                                    <a:rPr lang="en-US" i="1">
                                      <a:latin typeface="Cambria Math" panose="02040503050406030204" pitchFamily="18" charset="0"/>
                                    </a:rPr>
                                    <m:t>𝑐</m:t>
                                  </m:r>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2</m:t>
                                      </m:r>
                                    </m:sup>
                                  </m:sSup>
                                  <m:r>
                                    <a:rPr lang="en-US" i="1">
                                      <a:latin typeface="Cambria Math" panose="02040503050406030204" pitchFamily="18" charset="0"/>
                                    </a:rPr>
                                    <m:t>/</m:t>
                                  </m:r>
                                  <m:r>
                                    <a:rPr lang="en-US" b="0" i="1" smtClean="0">
                                      <a:latin typeface="Cambria Math" panose="02040503050406030204" pitchFamily="18" charset="0"/>
                                    </a:rPr>
                                    <m:t>𝑠</m:t>
                                  </m:r>
                                </m:num>
                                <m:den>
                                  <m:r>
                                    <a:rPr lang="en-US" i="1">
                                      <a:latin typeface="Cambria Math" panose="02040503050406030204" pitchFamily="18" charset="0"/>
                                    </a:rPr>
                                    <m:t>0.06 </m:t>
                                  </m:r>
                                  <m:r>
                                    <a:rPr lang="en-US" i="1">
                                      <a:latin typeface="Cambria Math" panose="02040503050406030204" pitchFamily="18" charset="0"/>
                                    </a:rPr>
                                    <m:t>𝑐</m:t>
                                  </m:r>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2</m:t>
                                      </m:r>
                                    </m:sup>
                                  </m:sSup>
                                  <m:r>
                                    <a:rPr lang="en-US" i="1">
                                      <a:latin typeface="Cambria Math" panose="02040503050406030204" pitchFamily="18" charset="0"/>
                                    </a:rPr>
                                    <m:t>/</m:t>
                                  </m:r>
                                  <m:r>
                                    <a:rPr lang="en-US" b="0" i="1" smtClean="0">
                                      <a:latin typeface="Cambria Math" panose="02040503050406030204" pitchFamily="18" charset="0"/>
                                    </a:rPr>
                                    <m:t>𝑠</m:t>
                                  </m:r>
                                </m:den>
                              </m:f>
                            </m:e>
                          </m:d>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m:t>
                              </m:r>
                            </m:den>
                          </m:f>
                        </m:sup>
                      </m:sSup>
                    </m:oMath>
                  </m:oMathPara>
                </a14:m>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1103" t="-1762" r="-10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3</a:t>
            </a:fld>
            <a:endParaRPr lang="en-US"/>
          </a:p>
        </p:txBody>
      </p:sp>
    </p:spTree>
    <p:extLst>
      <p:ext uri="{BB962C8B-B14F-4D97-AF65-F5344CB8AC3E}">
        <p14:creationId xmlns:p14="http://schemas.microsoft.com/office/powerpoint/2010/main" val="304085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1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𝑆h</m:t>
                      </m:r>
                      <m:r>
                        <a:rPr lang="en-US" b="0" i="1" smtClean="0">
                          <a:latin typeface="Cambria Math" panose="02040503050406030204" pitchFamily="18" charset="0"/>
                        </a:rPr>
                        <m:t>=60.821</m:t>
                      </m:r>
                    </m:oMath>
                  </m:oMathPara>
                </a14:m>
                <a:endParaRPr lang="en-US" dirty="0"/>
              </a:p>
              <a:p>
                <a:pPr marL="0" indent="0">
                  <a:buNone/>
                </a:pPr>
                <a:r>
                  <a:rPr lang="en-US" dirty="0"/>
                  <a:t>Now we can find the mass transfer coefficient:</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𝑚</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𝑆h</m:t>
                          </m:r>
                          <m:r>
                            <a:rPr lang="en-US" b="0" i="1" smtClean="0">
                              <a:latin typeface="Cambria Math" panose="02040503050406030204" pitchFamily="18" charset="0"/>
                            </a:rPr>
                            <m:t> </m:t>
                          </m:r>
                          <m:r>
                            <a:rPr lang="en-US" b="0" i="1" smtClean="0">
                              <a:latin typeface="Cambria Math" panose="02040503050406030204" pitchFamily="18" charset="0"/>
                            </a:rPr>
                            <m:t>𝐷</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𝑑𝑖𝑠𝑘</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60.821</m:t>
                              </m:r>
                            </m:e>
                          </m:d>
                          <m:d>
                            <m:dPr>
                              <m:ctrlPr>
                                <a:rPr lang="en-US" b="0" i="1" smtClean="0">
                                  <a:latin typeface="Cambria Math" panose="02040503050406030204" pitchFamily="18" charset="0"/>
                                </a:rPr>
                              </m:ctrlPr>
                            </m:dPr>
                            <m:e>
                              <m:r>
                                <a:rPr lang="en-US" b="0" i="1" smtClean="0">
                                  <a:latin typeface="Cambria Math" panose="02040503050406030204" pitchFamily="18" charset="0"/>
                                </a:rPr>
                                <m:t>0.06</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num>
                                <m:den>
                                  <m:r>
                                    <a:rPr lang="en-US" b="0" i="1" smtClean="0">
                                      <a:latin typeface="Cambria Math" panose="02040503050406030204" pitchFamily="18" charset="0"/>
                                    </a:rPr>
                                    <m:t>𝑠</m:t>
                                  </m:r>
                                </m:den>
                              </m:f>
                            </m:e>
                          </m:d>
                        </m:num>
                        <m:den>
                          <m:r>
                            <a:rPr lang="en-US" b="0" i="1" smtClean="0">
                              <a:latin typeface="Cambria Math" panose="02040503050406030204" pitchFamily="18" charset="0"/>
                            </a:rPr>
                            <m:t>5 </m:t>
                          </m:r>
                          <m:r>
                            <a:rPr lang="en-US" b="0" i="1" smtClean="0">
                              <a:latin typeface="Cambria Math" panose="02040503050406030204" pitchFamily="18" charset="0"/>
                            </a:rPr>
                            <m:t>𝑐𝑚</m:t>
                          </m:r>
                        </m:den>
                      </m:f>
                      <m:r>
                        <a:rPr lang="en-US" b="0" i="1" smtClean="0">
                          <a:latin typeface="Cambria Math" panose="02040503050406030204" pitchFamily="18" charset="0"/>
                        </a:rPr>
                        <m:t>=0.7299</m:t>
                      </m:r>
                      <m:f>
                        <m:fPr>
                          <m:ctrlPr>
                            <a:rPr lang="en-US" b="0" i="1" smtClean="0">
                              <a:latin typeface="Cambria Math" panose="02040503050406030204" pitchFamily="18" charset="0"/>
                            </a:rPr>
                          </m:ctrlPr>
                        </m:fPr>
                        <m:num>
                          <m:r>
                            <a:rPr lang="en-US" b="0" i="1" smtClean="0">
                              <a:latin typeface="Cambria Math" panose="02040503050406030204" pitchFamily="18" charset="0"/>
                            </a:rPr>
                            <m:t>𝑐𝑚</m:t>
                          </m:r>
                        </m:num>
                        <m:den>
                          <m:r>
                            <a:rPr lang="en-US" b="0" i="1" smtClean="0">
                              <a:latin typeface="Cambria Math" panose="02040503050406030204" pitchFamily="18" charset="0"/>
                            </a:rPr>
                            <m:t>𝑠</m:t>
                          </m:r>
                        </m:den>
                      </m:f>
                    </m:oMath>
                  </m:oMathPara>
                </a14:m>
                <a:endParaRPr lang="en-US" dirty="0"/>
              </a:p>
              <a:p>
                <a:pPr marL="0" indent="0">
                  <a:buNone/>
                </a:pPr>
                <a:r>
                  <a:rPr lang="en-US" dirty="0"/>
                  <a:t>We can now find the rate of solute transfer:</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𝑚</m:t>
                          </m:r>
                        </m:sub>
                      </m:sSub>
                      <m:r>
                        <a:rPr lang="en-US" i="1">
                          <a:latin typeface="Cambria Math" panose="02040503050406030204" pitchFamily="18" charset="0"/>
                        </a:rPr>
                        <m:t>𝑆</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oMath>
                  </m:oMathPara>
                </a14:m>
                <a:endParaRPr lang="en-US" dirty="0"/>
              </a:p>
              <a:p>
                <a:pPr marL="0" indent="0">
                  <a:buNone/>
                </a:pPr>
                <a:r>
                  <a:rPr lang="en-US" dirty="0"/>
                  <a:t>We can rewrite the mole transfer rate as a volume rate:</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𝑠</m:t>
                          </m:r>
                        </m:sub>
                      </m:sSub>
                      <m:r>
                        <a:rPr lang="en-US" b="0" i="1" smtClean="0">
                          <a:latin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𝑆</m:t>
                              </m:r>
                            </m:e>
                          </m:d>
                          <m:r>
                            <a:rPr lang="en-US" b="0" i="1" smtClean="0">
                              <a:latin typeface="Cambria Math" panose="02040503050406030204" pitchFamily="18" charset="0"/>
                              <a:ea typeface="Cambria Math" panose="02040503050406030204" pitchFamily="18" charset="0"/>
                            </a:rPr>
                            <m:t>𝜌</m:t>
                          </m:r>
                        </m:num>
                        <m:den>
                          <m:r>
                            <a:rPr lang="en-US" b="0" i="1" smtClean="0">
                              <a:latin typeface="Cambria Math" panose="02040503050406030204" pitchFamily="18" charset="0"/>
                              <a:ea typeface="Cambria Math" panose="02040503050406030204" pitchFamily="18" charset="0"/>
                            </a:rPr>
                            <m:t>𝑀𝑊</m:t>
                          </m:r>
                        </m:den>
                      </m:f>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𝑚</m:t>
                          </m:r>
                        </m:sub>
                      </m:sSub>
                      <m:r>
                        <a:rPr lang="en-US" i="1">
                          <a:latin typeface="Cambria Math" panose="02040503050406030204" pitchFamily="18" charset="0"/>
                        </a:rPr>
                        <m:t>𝑆</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oMath>
                  </m:oMathPara>
                </a14:m>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110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4</a:t>
            </a:fld>
            <a:endParaRPr lang="en-US"/>
          </a:p>
        </p:txBody>
      </p:sp>
    </p:spTree>
    <p:extLst>
      <p:ext uri="{BB962C8B-B14F-4D97-AF65-F5344CB8AC3E}">
        <p14:creationId xmlns:p14="http://schemas.microsoft.com/office/powerpoint/2010/main" val="116750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1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fontScale="92500"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𝑠</m:t>
                          </m:r>
                        </m:sub>
                      </m:sSub>
                      <m:r>
                        <a:rPr lang="en-US" b="0" i="1" smtClean="0">
                          <a:latin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𝑆</m:t>
                              </m:r>
                            </m:e>
                          </m:d>
                          <m:r>
                            <a:rPr lang="en-US" b="0" i="1" smtClean="0">
                              <a:latin typeface="Cambria Math" panose="02040503050406030204" pitchFamily="18" charset="0"/>
                              <a:ea typeface="Cambria Math" panose="02040503050406030204" pitchFamily="18" charset="0"/>
                            </a:rPr>
                            <m:t>𝜌</m:t>
                          </m:r>
                        </m:num>
                        <m:den>
                          <m:r>
                            <a:rPr lang="en-US" b="0" i="1" smtClean="0">
                              <a:latin typeface="Cambria Math" panose="02040503050406030204" pitchFamily="18" charset="0"/>
                              <a:ea typeface="Cambria Math" panose="02040503050406030204" pitchFamily="18" charset="0"/>
                            </a:rPr>
                            <m:t>𝑀𝑊</m:t>
                          </m:r>
                        </m:den>
                      </m:f>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𝑚</m:t>
                          </m:r>
                        </m:sub>
                      </m:sSub>
                      <m:r>
                        <a:rPr lang="en-US" i="1">
                          <a:latin typeface="Cambria Math" panose="02040503050406030204" pitchFamily="18" charset="0"/>
                        </a:rPr>
                        <m:t>𝑆</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𝑚</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𝑠</m:t>
                              </m:r>
                            </m:sub>
                          </m:sSub>
                          <m:r>
                            <a:rPr lang="en-US" b="0" i="1" smtClean="0">
                              <a:latin typeface="Cambria Math" panose="02040503050406030204" pitchFamily="18" charset="0"/>
                            </a:rPr>
                            <m:t>−0</m:t>
                          </m:r>
                        </m:e>
                      </m:d>
                      <m:f>
                        <m:fPr>
                          <m:ctrlPr>
                            <a:rPr lang="en-US" b="0" i="1" smtClean="0">
                              <a:latin typeface="Cambria Math" panose="02040503050406030204" pitchFamily="18" charset="0"/>
                            </a:rPr>
                          </m:ctrlPr>
                        </m:fPr>
                        <m:num>
                          <m:r>
                            <a:rPr lang="en-US" b="0" i="1" smtClean="0">
                              <a:latin typeface="Cambria Math" panose="02040503050406030204" pitchFamily="18" charset="0"/>
                            </a:rPr>
                            <m:t>𝑀𝑊</m:t>
                          </m:r>
                        </m:num>
                        <m:den>
                          <m:r>
                            <a:rPr lang="en-US" b="0" i="1" smtClean="0">
                              <a:latin typeface="Cambria Math" panose="02040503050406030204" pitchFamily="18" charset="0"/>
                              <a:ea typeface="Cambria Math" panose="02040503050406030204" pitchFamily="18" charset="0"/>
                            </a:rPr>
                            <m:t>𝜌</m:t>
                          </m:r>
                        </m:den>
                      </m:f>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m:t>
                          </m:r>
                        </m:sup>
                      </m:sSup>
                      <m:r>
                        <a:rPr lang="en-US" i="1">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0.7299</m:t>
                          </m:r>
                          <m:f>
                            <m:fPr>
                              <m:ctrlPr>
                                <a:rPr lang="en-US" i="1">
                                  <a:latin typeface="Cambria Math" panose="02040503050406030204" pitchFamily="18" charset="0"/>
                                </a:rPr>
                              </m:ctrlPr>
                            </m:fPr>
                            <m:num>
                              <m:r>
                                <a:rPr lang="en-US" i="1">
                                  <a:latin typeface="Cambria Math" panose="02040503050406030204" pitchFamily="18" charset="0"/>
                                </a:rPr>
                                <m:t>𝑐𝑚</m:t>
                              </m:r>
                            </m:num>
                            <m:den>
                              <m:r>
                                <a:rPr lang="en-US" i="1">
                                  <a:latin typeface="Cambria Math" panose="02040503050406030204" pitchFamily="18" charset="0"/>
                                </a:rPr>
                                <m:t>𝑠</m:t>
                              </m:r>
                            </m:den>
                          </m:f>
                        </m:e>
                      </m:d>
                      <m:d>
                        <m:dPr>
                          <m:ctrlPr>
                            <a:rPr lang="en-US" b="0" i="1" smtClean="0">
                              <a:latin typeface="Cambria Math" panose="02040503050406030204" pitchFamily="18" charset="0"/>
                            </a:rPr>
                          </m:ctrlPr>
                        </m:dPr>
                        <m:e>
                          <m:r>
                            <a:rPr lang="en-US" b="0" i="1" smtClean="0">
                              <a:latin typeface="Cambria Math" panose="02040503050406030204" pitchFamily="18" charset="0"/>
                            </a:rPr>
                            <m:t>3</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−8</m:t>
                              </m:r>
                            </m:sup>
                          </m:sSup>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𝑚𝑜𝑙</m:t>
                              </m:r>
                            </m:num>
                            <m:den>
                              <m:r>
                                <a:rPr lang="en-US" b="0" i="1" smtClean="0">
                                  <a:latin typeface="Cambria Math" panose="02040503050406030204" pitchFamily="18" charset="0"/>
                                  <a:ea typeface="Cambria Math" panose="02040503050406030204" pitchFamily="18" charset="0"/>
                                </a:rPr>
                                <m:t>𝑐</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3</m:t>
                                  </m:r>
                                </m:sup>
                              </m:sSup>
                            </m:den>
                          </m:f>
                        </m:e>
                      </m:d>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173</m:t>
                              </m:r>
                              <m:f>
                                <m:fPr>
                                  <m:ctrlPr>
                                    <a:rPr lang="en-US" b="0" i="1" smtClean="0">
                                      <a:latin typeface="Cambria Math" panose="02040503050406030204" pitchFamily="18" charset="0"/>
                                    </a:rPr>
                                  </m:ctrlPr>
                                </m:fPr>
                                <m:num>
                                  <m:r>
                                    <a:rPr lang="en-US" b="0" i="1" smtClean="0">
                                      <a:latin typeface="Cambria Math" panose="02040503050406030204" pitchFamily="18" charset="0"/>
                                    </a:rPr>
                                    <m:t>𝑔</m:t>
                                  </m:r>
                                </m:num>
                                <m:den>
                                  <m:r>
                                    <a:rPr lang="en-US" b="0" i="1" smtClean="0">
                                      <a:latin typeface="Cambria Math" panose="02040503050406030204" pitchFamily="18" charset="0"/>
                                    </a:rPr>
                                    <m:t>𝑚𝑜𝑙</m:t>
                                  </m:r>
                                </m:den>
                              </m:f>
                            </m:e>
                          </m:d>
                        </m:num>
                        <m:den>
                          <m:d>
                            <m:dPr>
                              <m:ctrlPr>
                                <a:rPr lang="en-US" b="0" i="1" smtClean="0">
                                  <a:latin typeface="Cambria Math" panose="02040503050406030204" pitchFamily="18" charset="0"/>
                                </a:rPr>
                              </m:ctrlPr>
                            </m:dPr>
                            <m:e>
                              <m:r>
                                <a:rPr lang="en-US" b="0" i="1" smtClean="0">
                                  <a:latin typeface="Cambria Math" panose="02040503050406030204" pitchFamily="18" charset="0"/>
                                </a:rPr>
                                <m:t>1.1</m:t>
                              </m:r>
                              <m:f>
                                <m:fPr>
                                  <m:ctrlPr>
                                    <a:rPr lang="en-US" b="0" i="1" smtClean="0">
                                      <a:latin typeface="Cambria Math" panose="02040503050406030204" pitchFamily="18" charset="0"/>
                                    </a:rPr>
                                  </m:ctrlPr>
                                </m:fPr>
                                <m:num>
                                  <m:r>
                                    <a:rPr lang="en-US" b="0" i="1" smtClean="0">
                                      <a:latin typeface="Cambria Math" panose="02040503050406030204" pitchFamily="18" charset="0"/>
                                    </a:rPr>
                                    <m:t>𝑔</m:t>
                                  </m:r>
                                </m:num>
                                <m:den>
                                  <m:r>
                                    <a:rPr lang="en-US" b="0" i="1" smtClean="0">
                                      <a:latin typeface="Cambria Math" panose="02040503050406030204" pitchFamily="18" charset="0"/>
                                    </a:rPr>
                                    <m:t>𝑐</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3</m:t>
                                      </m:r>
                                    </m:sup>
                                  </m:sSup>
                                </m:den>
                              </m:f>
                            </m:e>
                          </m:d>
                        </m:den>
                      </m:f>
                    </m:oMath>
                  </m:oMathPara>
                </a14:m>
                <a:endParaRPr lang="en-US" b="0"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r>
                        <a:rPr lang="en-US" b="0" i="1" smtClean="0">
                          <a:latin typeface="Cambria Math" panose="02040503050406030204" pitchFamily="18" charset="0"/>
                        </a:rPr>
                        <m:t>=3.444</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−6</m:t>
                          </m:r>
                        </m:sup>
                      </m:sSup>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𝑐𝑚</m:t>
                          </m:r>
                        </m:num>
                        <m:den>
                          <m:r>
                            <a:rPr lang="en-US" b="0" i="1" smtClean="0">
                              <a:latin typeface="Cambria Math" panose="02040503050406030204" pitchFamily="18" charset="0"/>
                              <a:ea typeface="Cambria Math" panose="02040503050406030204" pitchFamily="18" charset="0"/>
                            </a:rPr>
                            <m:t>𝑠</m:t>
                          </m:r>
                        </m:den>
                      </m:f>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𝑡𝑖𝑚𝑒</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1 </m:t>
                          </m:r>
                          <m:r>
                            <a:rPr lang="en-US" b="0" i="1" smtClean="0">
                              <a:latin typeface="Cambria Math" panose="02040503050406030204" pitchFamily="18" charset="0"/>
                            </a:rPr>
                            <m:t>𝑚𝑚</m:t>
                          </m:r>
                        </m:num>
                        <m:den>
                          <m:r>
                            <a:rPr lang="en-US" b="0" i="1" smtClean="0">
                              <a:latin typeface="Cambria Math" panose="02040503050406030204" pitchFamily="18" charset="0"/>
                            </a:rPr>
                            <m:t>𝑡</m:t>
                          </m:r>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1 </m:t>
                          </m:r>
                          <m:r>
                            <a:rPr lang="en-US" b="0" i="1" smtClean="0">
                              <a:latin typeface="Cambria Math" panose="02040503050406030204" pitchFamily="18" charset="0"/>
                            </a:rPr>
                            <m:t>𝑚𝑚</m:t>
                          </m:r>
                        </m:num>
                        <m:den>
                          <m:r>
                            <a:rPr lang="en-US" i="1">
                              <a:latin typeface="Cambria Math" panose="02040503050406030204" pitchFamily="18" charset="0"/>
                            </a:rPr>
                            <m:t>3.444</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−6</m:t>
                              </m:r>
                            </m:sup>
                          </m:sSup>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𝑐𝑚</m:t>
                              </m:r>
                            </m:num>
                            <m:den>
                              <m:r>
                                <a:rPr lang="en-US" i="1">
                                  <a:latin typeface="Cambria Math" panose="02040503050406030204" pitchFamily="18" charset="0"/>
                                  <a:ea typeface="Cambria Math" panose="02040503050406030204" pitchFamily="18" charset="0"/>
                                </a:rPr>
                                <m:t>𝑠</m:t>
                              </m:r>
                            </m:den>
                          </m:f>
                        </m:den>
                      </m:f>
                      <m:r>
                        <a:rPr lang="en-US" b="0" i="1" smtClean="0">
                          <a:latin typeface="Cambria Math" panose="02040503050406030204" pitchFamily="18" charset="0"/>
                        </a:rPr>
                        <m:t>=29039.4</m:t>
                      </m:r>
                      <m:r>
                        <a:rPr lang="en-US" b="0" i="1" smtClean="0">
                          <a:latin typeface="Cambria Math" panose="02040503050406030204" pitchFamily="18" charset="0"/>
                        </a:rPr>
                        <m:t>𝑠</m:t>
                      </m:r>
                      <m:r>
                        <a:rPr lang="en-US" b="0" i="1" smtClean="0">
                          <a:latin typeface="Cambria Math" panose="02040503050406030204" pitchFamily="18" charset="0"/>
                        </a:rPr>
                        <m:t>=8.07 </m:t>
                      </m:r>
                      <m:r>
                        <a:rPr lang="en-US" b="0" i="1" smtClean="0">
                          <a:latin typeface="Cambria Math" panose="02040503050406030204" pitchFamily="18" charset="0"/>
                        </a:rPr>
                        <m:t>h𝑟</m:t>
                      </m:r>
                    </m:oMath>
                  </m:oMathPara>
                </a14:m>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5</a:t>
            </a:fld>
            <a:endParaRPr lang="en-US"/>
          </a:p>
        </p:txBody>
      </p:sp>
    </p:spTree>
    <p:extLst>
      <p:ext uri="{BB962C8B-B14F-4D97-AF65-F5344CB8AC3E}">
        <p14:creationId xmlns:p14="http://schemas.microsoft.com/office/powerpoint/2010/main" val="226653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2</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r>
              <a:rPr lang="en-US" dirty="0"/>
              <a:t>A well-mixed protein solution is being filtered across a semipermeable membrane. The pores in the membrane have an average radius of 3.6 nm, and the radius of the protein molecule is 2.2 nm. The protein concentration in the bulk solution of 1.5 g/L. The protein’s mass transfer coefficient is 3.5 x 10</a:t>
            </a:r>
            <a:r>
              <a:rPr lang="en-US" baseline="30000" dirty="0"/>
              <a:t>-4</a:t>
            </a:r>
            <a:r>
              <a:rPr lang="en-US" dirty="0"/>
              <a:t> cm/s, and the filtration flux of the protein solution across the membrane is 1.5 x 10</a:t>
            </a:r>
            <a:r>
              <a:rPr lang="en-US" baseline="30000" dirty="0"/>
              <a:t>-4</a:t>
            </a:r>
            <a:r>
              <a:rPr lang="en-US" dirty="0"/>
              <a:t> cm/s. Determine the concentration of the protein in the filtrate solution. </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6</a:t>
            </a:fld>
            <a:endParaRPr lang="en-US"/>
          </a:p>
        </p:txBody>
      </p:sp>
    </p:spTree>
    <p:extLst>
      <p:ext uri="{BB962C8B-B14F-4D97-AF65-F5344CB8AC3E}">
        <p14:creationId xmlns:p14="http://schemas.microsoft.com/office/powerpoint/2010/main" val="1463648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2 Solution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r>
                  <a:rPr lang="en-US" dirty="0"/>
                  <a:t>Recall that the observed sieving coefficient is defined as the ratio of the filtrate and bulk concentrations: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𝑜</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𝑓𝑖𝑙𝑡𝑟𝑎𝑡𝑒</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𝑏𝑢𝑙𝑘</m:t>
                              </m:r>
                            </m:sub>
                          </m:sSub>
                        </m:den>
                      </m:f>
                    </m:oMath>
                  </m:oMathPara>
                </a14:m>
                <a:endParaRPr lang="en-US" dirty="0"/>
              </a:p>
              <a:p>
                <a:pPr marL="0" indent="0">
                  <a:buNone/>
                </a:pPr>
                <a:r>
                  <a:rPr lang="en-US" dirty="0"/>
                  <a:t>Which can also be expressed as: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𝑜</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𝑎</m:t>
                              </m:r>
                            </m:sub>
                          </m:sSub>
                        </m:num>
                        <m:den>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𝑎</m:t>
                                  </m:r>
                                </m:sub>
                              </m:sSub>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𝑞</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𝑚</m:t>
                                      </m:r>
                                    </m:sub>
                                  </m:sSub>
                                </m:den>
                              </m:f>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𝑎</m:t>
                              </m:r>
                            </m:sub>
                          </m:sSub>
                        </m:den>
                      </m:f>
                    </m:oMath>
                  </m:oMathPara>
                </a14:m>
                <a:endParaRPr lang="en-US" dirty="0"/>
              </a:p>
              <a:p>
                <a:pPr marL="0" indent="0">
                  <a:buNone/>
                </a:pPr>
                <a:r>
                  <a:rPr lang="en-US" dirty="0"/>
                  <a:t>The actual sieving coefficient is calculated as: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𝑎</m:t>
                          </m:r>
                        </m:sub>
                      </m:sSub>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𝑎</m:t>
                                  </m:r>
                                </m:num>
                                <m:den>
                                  <m:r>
                                    <a:rPr lang="en-US" i="1">
                                      <a:latin typeface="Cambria Math" panose="02040503050406030204" pitchFamily="18" charset="0"/>
                                    </a:rPr>
                                    <m:t>𝑟</m:t>
                                  </m:r>
                                </m:den>
                              </m:f>
                            </m:e>
                          </m:d>
                        </m:e>
                        <m:sup>
                          <m:r>
                            <a:rPr lang="en-US" i="1">
                              <a:latin typeface="Cambria Math" panose="02040503050406030204" pitchFamily="18" charset="0"/>
                            </a:rPr>
                            <m:t>2</m:t>
                          </m:r>
                        </m:sup>
                      </m:sSup>
                      <m:d>
                        <m:dPr>
                          <m:begChr m:val="["/>
                          <m:endChr m:val="]"/>
                          <m:ctrlPr>
                            <a:rPr lang="en-US" i="1">
                              <a:latin typeface="Cambria Math" panose="02040503050406030204" pitchFamily="18" charset="0"/>
                            </a:rPr>
                          </m:ctrlPr>
                        </m:dPr>
                        <m:e>
                          <m:r>
                            <a:rPr lang="en-US" i="1">
                              <a:latin typeface="Cambria Math" panose="02040503050406030204" pitchFamily="18" charset="0"/>
                            </a:rPr>
                            <m:t>2−</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𝑎</m:t>
                                      </m:r>
                                    </m:num>
                                    <m:den>
                                      <m:r>
                                        <a:rPr lang="en-US" i="1">
                                          <a:latin typeface="Cambria Math" panose="02040503050406030204" pitchFamily="18" charset="0"/>
                                        </a:rPr>
                                        <m:t>𝑟</m:t>
                                      </m:r>
                                    </m:den>
                                  </m:f>
                                </m:e>
                              </m:d>
                            </m:e>
                            <m:sup>
                              <m:r>
                                <a:rPr lang="en-US" i="1">
                                  <a:latin typeface="Cambria Math" panose="02040503050406030204" pitchFamily="18" charset="0"/>
                                </a:rPr>
                                <m:t>2</m:t>
                              </m:r>
                            </m:sup>
                          </m:sSup>
                        </m:e>
                      </m:d>
                      <m:d>
                        <m:dPr>
                          <m:begChr m:val="["/>
                          <m:endChr m:val="]"/>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3</m:t>
                              </m:r>
                            </m:den>
                          </m:f>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𝑎</m:t>
                                      </m:r>
                                    </m:num>
                                    <m:den>
                                      <m:r>
                                        <a:rPr lang="en-US" i="1">
                                          <a:latin typeface="Cambria Math" panose="02040503050406030204" pitchFamily="18" charset="0"/>
                                        </a:rPr>
                                        <m:t>𝑟</m:t>
                                      </m:r>
                                    </m:den>
                                  </m:f>
                                </m:e>
                              </m:d>
                            </m:e>
                            <m:sup>
                              <m:r>
                                <a:rPr lang="en-US" i="1">
                                  <a:latin typeface="Cambria Math" panose="02040503050406030204" pitchFamily="18" charset="0"/>
                                </a:rPr>
                                <m:t>2</m:t>
                              </m:r>
                            </m:sup>
                          </m:sSup>
                          <m:r>
                            <a:rPr lang="en-US" i="1">
                              <a:latin typeface="Cambria Math" panose="02040503050406030204" pitchFamily="18" charset="0"/>
                            </a:rPr>
                            <m:t>−0.163</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𝑎</m:t>
                                      </m:r>
                                    </m:num>
                                    <m:den>
                                      <m:r>
                                        <a:rPr lang="en-US" i="1">
                                          <a:latin typeface="Cambria Math" panose="02040503050406030204" pitchFamily="18" charset="0"/>
                                        </a:rPr>
                                        <m:t>𝑟</m:t>
                                      </m:r>
                                    </m:den>
                                  </m:f>
                                </m:e>
                              </m:d>
                            </m:e>
                            <m:sup>
                              <m:r>
                                <a:rPr lang="en-US" i="1">
                                  <a:latin typeface="Cambria Math" panose="02040503050406030204" pitchFamily="18" charset="0"/>
                                </a:rPr>
                                <m:t>3</m:t>
                              </m:r>
                            </m:sup>
                          </m:sSup>
                        </m:e>
                      </m:d>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1103" t="-17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7</a:t>
            </a:fld>
            <a:endParaRPr lang="en-US"/>
          </a:p>
        </p:txBody>
      </p:sp>
    </p:spTree>
    <p:extLst>
      <p:ext uri="{BB962C8B-B14F-4D97-AF65-F5344CB8AC3E}">
        <p14:creationId xmlns:p14="http://schemas.microsoft.com/office/powerpoint/2010/main" val="320481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2 Solution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fontScale="92500"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𝑎</m:t>
                          </m:r>
                        </m:sub>
                      </m:sSub>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b="0" i="1" smtClean="0">
                                      <a:latin typeface="Cambria Math" panose="02040503050406030204" pitchFamily="18" charset="0"/>
                                    </a:rPr>
                                    <m:t>2.2</m:t>
                                  </m:r>
                                </m:num>
                                <m:den>
                                  <m:r>
                                    <a:rPr lang="en-US" b="0" i="1" smtClean="0">
                                      <a:latin typeface="Cambria Math" panose="02040503050406030204" pitchFamily="18" charset="0"/>
                                    </a:rPr>
                                    <m:t>3.6</m:t>
                                  </m:r>
                                </m:den>
                              </m:f>
                            </m:e>
                          </m:d>
                        </m:e>
                        <m:sup>
                          <m:r>
                            <a:rPr lang="en-US" i="1">
                              <a:latin typeface="Cambria Math" panose="02040503050406030204" pitchFamily="18" charset="0"/>
                            </a:rPr>
                            <m:t>2</m:t>
                          </m:r>
                        </m:sup>
                      </m:sSup>
                      <m:d>
                        <m:dPr>
                          <m:begChr m:val="["/>
                          <m:endChr m:val="]"/>
                          <m:ctrlPr>
                            <a:rPr lang="en-US" i="1">
                              <a:latin typeface="Cambria Math" panose="02040503050406030204" pitchFamily="18" charset="0"/>
                            </a:rPr>
                          </m:ctrlPr>
                        </m:dPr>
                        <m:e>
                          <m:r>
                            <a:rPr lang="en-US" i="1">
                              <a:latin typeface="Cambria Math" panose="02040503050406030204" pitchFamily="18" charset="0"/>
                            </a:rPr>
                            <m:t>2−</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2.2</m:t>
                                      </m:r>
                                    </m:num>
                                    <m:den>
                                      <m:r>
                                        <a:rPr lang="en-US" i="1">
                                          <a:latin typeface="Cambria Math" panose="02040503050406030204" pitchFamily="18" charset="0"/>
                                        </a:rPr>
                                        <m:t>3.6</m:t>
                                      </m:r>
                                    </m:den>
                                  </m:f>
                                </m:e>
                              </m:d>
                            </m:e>
                            <m:sup>
                              <m:r>
                                <a:rPr lang="en-US" i="1">
                                  <a:latin typeface="Cambria Math" panose="02040503050406030204" pitchFamily="18" charset="0"/>
                                </a:rPr>
                                <m:t>2</m:t>
                              </m:r>
                            </m:sup>
                          </m:sSup>
                        </m:e>
                      </m:d>
                      <m:d>
                        <m:dPr>
                          <m:begChr m:val="["/>
                          <m:endChr m:val="]"/>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3</m:t>
                              </m:r>
                            </m:den>
                          </m:f>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2.2</m:t>
                                      </m:r>
                                    </m:num>
                                    <m:den>
                                      <m:r>
                                        <a:rPr lang="en-US" i="1">
                                          <a:latin typeface="Cambria Math" panose="02040503050406030204" pitchFamily="18" charset="0"/>
                                        </a:rPr>
                                        <m:t>3.6</m:t>
                                      </m:r>
                                    </m:den>
                                  </m:f>
                                </m:e>
                              </m:d>
                            </m:e>
                            <m:sup>
                              <m:r>
                                <a:rPr lang="en-US" i="1">
                                  <a:latin typeface="Cambria Math" panose="02040503050406030204" pitchFamily="18" charset="0"/>
                                </a:rPr>
                                <m:t>2</m:t>
                              </m:r>
                            </m:sup>
                          </m:sSup>
                          <m:r>
                            <a:rPr lang="en-US" i="1">
                              <a:latin typeface="Cambria Math" panose="02040503050406030204" pitchFamily="18" charset="0"/>
                            </a:rPr>
                            <m:t>−0.163</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2.2</m:t>
                                      </m:r>
                                    </m:num>
                                    <m:den>
                                      <m:r>
                                        <a:rPr lang="en-US" i="1">
                                          <a:latin typeface="Cambria Math" panose="02040503050406030204" pitchFamily="18" charset="0"/>
                                        </a:rPr>
                                        <m:t>3.6</m:t>
                                      </m:r>
                                    </m:den>
                                  </m:f>
                                </m:e>
                              </m:d>
                            </m:e>
                            <m:sup>
                              <m:r>
                                <a:rPr lang="en-US" i="1">
                                  <a:latin typeface="Cambria Math" panose="02040503050406030204" pitchFamily="18" charset="0"/>
                                </a:rPr>
                                <m:t>3</m:t>
                              </m:r>
                            </m:sup>
                          </m:sSup>
                        </m:e>
                      </m:d>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𝑎</m:t>
                          </m:r>
                        </m:sub>
                      </m:sSub>
                      <m:r>
                        <a:rPr lang="en-US" b="0" i="1" smtClean="0">
                          <a:latin typeface="Cambria Math" panose="02040503050406030204" pitchFamily="18" charset="0"/>
                        </a:rPr>
                        <m:t>=0.1996</m:t>
                      </m:r>
                    </m:oMath>
                  </m:oMathPara>
                </a14:m>
                <a:endParaRPr lang="en-US" b="0"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𝑜</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0.1996</m:t>
                          </m:r>
                        </m:num>
                        <m:den>
                          <m:d>
                            <m:dPr>
                              <m:ctrlPr>
                                <a:rPr lang="en-US" i="1">
                                  <a:latin typeface="Cambria Math" panose="02040503050406030204" pitchFamily="18" charset="0"/>
                                </a:rPr>
                              </m:ctrlPr>
                            </m:dPr>
                            <m:e>
                              <m:r>
                                <a:rPr lang="en-US" i="1">
                                  <a:latin typeface="Cambria Math" panose="02040503050406030204" pitchFamily="18" charset="0"/>
                                </a:rPr>
                                <m:t>1−0.1996</m:t>
                              </m:r>
                            </m:e>
                          </m:d>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1.5</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−4</m:t>
                                      </m:r>
                                    </m:sup>
                                  </m:sSup>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𝑐𝑚</m:t>
                                      </m:r>
                                    </m:num>
                                    <m:den>
                                      <m:r>
                                        <a:rPr lang="en-US" b="0" i="1" smtClean="0">
                                          <a:latin typeface="Cambria Math" panose="02040503050406030204" pitchFamily="18" charset="0"/>
                                          <a:ea typeface="Cambria Math" panose="02040503050406030204" pitchFamily="18" charset="0"/>
                                        </a:rPr>
                                        <m:t>𝑠</m:t>
                                      </m:r>
                                    </m:den>
                                  </m:f>
                                </m:num>
                                <m:den>
                                  <m:r>
                                    <a:rPr lang="en-US" b="0" i="1" smtClean="0">
                                      <a:latin typeface="Cambria Math" panose="02040503050406030204" pitchFamily="18" charset="0"/>
                                    </a:rPr>
                                    <m:t>3.5</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−4</m:t>
                                      </m:r>
                                    </m:sup>
                                  </m:sSup>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𝑐𝑚</m:t>
                                      </m:r>
                                    </m:num>
                                    <m:den>
                                      <m:r>
                                        <a:rPr lang="en-US" b="0" i="1" smtClean="0">
                                          <a:latin typeface="Cambria Math" panose="02040503050406030204" pitchFamily="18" charset="0"/>
                                          <a:ea typeface="Cambria Math" panose="02040503050406030204" pitchFamily="18" charset="0"/>
                                        </a:rPr>
                                        <m:t>𝑠</m:t>
                                      </m:r>
                                    </m:den>
                                  </m:f>
                                </m:den>
                              </m:f>
                            </m:sup>
                          </m:sSup>
                          <m:r>
                            <a:rPr lang="en-US" i="1">
                              <a:latin typeface="Cambria Math" panose="02040503050406030204" pitchFamily="18" charset="0"/>
                            </a:rPr>
                            <m:t>+0.1996</m:t>
                          </m:r>
                        </m:den>
                      </m:f>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𝑜</m:t>
                          </m:r>
                        </m:sub>
                      </m:sSub>
                      <m:r>
                        <a:rPr lang="en-US" b="0" i="1" smtClean="0">
                          <a:latin typeface="Cambria Math" panose="02040503050406030204" pitchFamily="18" charset="0"/>
                        </a:rPr>
                        <m:t>=0.277</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𝑓𝑖𝑙𝑡𝑟𝑎𝑡𝑒</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𝑜</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𝑏𝑢𝑙𝑘</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0.277</m:t>
                          </m:r>
                        </m:e>
                      </m:d>
                      <m:d>
                        <m:dPr>
                          <m:ctrlPr>
                            <a:rPr lang="en-US" b="0" i="1" smtClean="0">
                              <a:latin typeface="Cambria Math" panose="02040503050406030204" pitchFamily="18" charset="0"/>
                            </a:rPr>
                          </m:ctrlPr>
                        </m:dPr>
                        <m:e>
                          <m:r>
                            <a:rPr lang="en-US" b="0" i="1" smtClean="0">
                              <a:latin typeface="Cambria Math" panose="02040503050406030204" pitchFamily="18" charset="0"/>
                            </a:rPr>
                            <m:t>1.5</m:t>
                          </m:r>
                          <m:f>
                            <m:fPr>
                              <m:ctrlPr>
                                <a:rPr lang="en-US" b="0" i="1" smtClean="0">
                                  <a:latin typeface="Cambria Math" panose="02040503050406030204" pitchFamily="18" charset="0"/>
                                </a:rPr>
                              </m:ctrlPr>
                            </m:fPr>
                            <m:num>
                              <m:r>
                                <a:rPr lang="en-US" b="0" i="1" smtClean="0">
                                  <a:latin typeface="Cambria Math" panose="02040503050406030204" pitchFamily="18" charset="0"/>
                                </a:rPr>
                                <m:t>𝑔</m:t>
                              </m:r>
                            </m:num>
                            <m:den>
                              <m:r>
                                <a:rPr lang="en-US" b="0" i="1" smtClean="0">
                                  <a:latin typeface="Cambria Math" panose="02040503050406030204" pitchFamily="18" charset="0"/>
                                </a:rPr>
                                <m:t>𝐿</m:t>
                              </m:r>
                            </m:den>
                          </m:f>
                        </m:e>
                      </m:d>
                      <m:r>
                        <a:rPr lang="en-US" b="0" i="1" smtClean="0">
                          <a:latin typeface="Cambria Math" panose="02040503050406030204" pitchFamily="18" charset="0"/>
                        </a:rPr>
                        <m:t>=0.415</m:t>
                      </m:r>
                      <m:f>
                        <m:fPr>
                          <m:ctrlPr>
                            <a:rPr lang="en-US" b="0" i="1" smtClean="0">
                              <a:latin typeface="Cambria Math" panose="02040503050406030204" pitchFamily="18" charset="0"/>
                            </a:rPr>
                          </m:ctrlPr>
                        </m:fPr>
                        <m:num>
                          <m:r>
                            <a:rPr lang="en-US" b="0" i="1" smtClean="0">
                              <a:latin typeface="Cambria Math" panose="02040503050406030204" pitchFamily="18" charset="0"/>
                            </a:rPr>
                            <m:t>𝑔</m:t>
                          </m:r>
                        </m:num>
                        <m:den>
                          <m:r>
                            <a:rPr lang="en-US" b="0" i="1" smtClean="0">
                              <a:latin typeface="Cambria Math" panose="02040503050406030204" pitchFamily="18" charset="0"/>
                            </a:rPr>
                            <m:t>𝐿</m:t>
                          </m:r>
                        </m:den>
                      </m:f>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8</a:t>
            </a:fld>
            <a:endParaRPr lang="en-US"/>
          </a:p>
        </p:txBody>
      </p:sp>
    </p:spTree>
    <p:extLst>
      <p:ext uri="{BB962C8B-B14F-4D97-AF65-F5344CB8AC3E}">
        <p14:creationId xmlns:p14="http://schemas.microsoft.com/office/powerpoint/2010/main" val="330218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3</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r>
              <a:rPr lang="en-US" dirty="0"/>
              <a:t>Determine the membrane permeability for a spherically shaped molecule with a molecular weight of 35 </a:t>
            </a:r>
            <a:r>
              <a:rPr lang="en-US" dirty="0" err="1"/>
              <a:t>kDa</a:t>
            </a:r>
            <a:r>
              <a:rPr lang="en-US" dirty="0"/>
              <a:t> through a membrane with straight cylindrical pores that are 8 nm in diameter. The porosity of the membrane is 0.4 and the thickness of the membrane is 40 </a:t>
            </a:r>
            <a:r>
              <a:rPr lang="en-US" dirty="0">
                <a:latin typeface="Symbol" panose="05050102010706020507" pitchFamily="18" charset="2"/>
              </a:rPr>
              <a:t>m</a:t>
            </a:r>
            <a:r>
              <a:rPr lang="en-US" dirty="0"/>
              <a:t>m. Assume the fluid is water at 37</a:t>
            </a:r>
            <a:r>
              <a:rPr lang="en-US" baseline="30000" dirty="0"/>
              <a:t>o</a:t>
            </a:r>
            <a:r>
              <a:rPr lang="en-US" dirty="0"/>
              <a:t>C. </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9</a:t>
            </a:fld>
            <a:endParaRPr lang="en-US"/>
          </a:p>
        </p:txBody>
      </p:sp>
    </p:spTree>
    <p:extLst>
      <p:ext uri="{BB962C8B-B14F-4D97-AF65-F5344CB8AC3E}">
        <p14:creationId xmlns:p14="http://schemas.microsoft.com/office/powerpoint/2010/main" val="581531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69467</TotalTime>
  <Words>1068</Words>
  <Application>Microsoft Office PowerPoint</Application>
  <PresentationFormat>Widescreen</PresentationFormat>
  <Paragraphs>136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Symbol</vt:lpstr>
      <vt:lpstr>Office Theme</vt:lpstr>
      <vt:lpstr>BIEN 401  Biomedical Mass Transport  Class 17 Exam 2 Review</vt:lpstr>
      <vt:lpstr>Problem 1</vt:lpstr>
      <vt:lpstr>Problem 1 Solution</vt:lpstr>
      <vt:lpstr>Problem 1 Solution</vt:lpstr>
      <vt:lpstr>Problem 1 Solution</vt:lpstr>
      <vt:lpstr>Problem 2</vt:lpstr>
      <vt:lpstr>Problem 2 Solution </vt:lpstr>
      <vt:lpstr>Problem 2 Solution </vt:lpstr>
      <vt:lpstr>Problem 3</vt:lpstr>
      <vt:lpstr>Problem 3 Solution</vt:lpstr>
      <vt:lpstr>Problem 3 Solution</vt:lpstr>
      <vt:lpstr>Problem 3 Solution</vt:lpstr>
      <vt:lpstr>Problem 4</vt:lpstr>
      <vt:lpstr>Problem 4 Solution </vt:lpstr>
      <vt:lpstr>Problem 4 Solution </vt:lpstr>
      <vt:lpstr>Problem 5</vt:lpstr>
      <vt:lpstr>Problem 5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1 2D Concurrent Forces</dc:title>
  <dc:creator>Louis Reis</dc:creator>
  <cp:lastModifiedBy>Louis Reis</cp:lastModifiedBy>
  <cp:revision>146</cp:revision>
  <dcterms:created xsi:type="dcterms:W3CDTF">2017-09-06T04:03:01Z</dcterms:created>
  <dcterms:modified xsi:type="dcterms:W3CDTF">2022-04-22T14:29:31Z</dcterms:modified>
</cp:coreProperties>
</file>