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2" r:id="rId3"/>
    <p:sldId id="260" r:id="rId5"/>
    <p:sldId id="264" r:id="rId6"/>
    <p:sldId id="305" r:id="rId7"/>
    <p:sldId id="307" r:id="rId8"/>
    <p:sldId id="265" r:id="rId9"/>
    <p:sldId id="308" r:id="rId10"/>
    <p:sldId id="309" r:id="rId11"/>
    <p:sldId id="310" r:id="rId12"/>
    <p:sldId id="266" r:id="rId13"/>
    <p:sldId id="311" r:id="rId14"/>
    <p:sldId id="267" r:id="rId15"/>
    <p:sldId id="312" r:id="rId16"/>
    <p:sldId id="26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2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不会插入动图</a:t>
            </a:r>
            <a:r>
              <a:rPr lang="en-US" altLang="zh-CN"/>
              <a:t>……</a:t>
            </a:r>
            <a:r>
              <a:rPr lang="zh-CN" altLang="en-US"/>
              <a:t>直接退出</a:t>
            </a:r>
            <a:r>
              <a:rPr lang="zh-CN" altLang="en-US"/>
              <a:t>展示。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这一页展示鬼畜的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image" Target="../media/image3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4.png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61.xml"/><Relationship Id="rId25" Type="http://schemas.openxmlformats.org/officeDocument/2006/relationships/tags" Target="../tags/tag60.xml"/><Relationship Id="rId24" Type="http://schemas.openxmlformats.org/officeDocument/2006/relationships/tags" Target="../tags/tag59.xml"/><Relationship Id="rId23" Type="http://schemas.openxmlformats.org/officeDocument/2006/relationships/tags" Target="../tags/tag58.xml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tags" Target="../tags/tag37.xml"/><Relationship Id="rId19" Type="http://schemas.openxmlformats.org/officeDocument/2006/relationships/tags" Target="../tags/tag54.xml"/><Relationship Id="rId18" Type="http://schemas.openxmlformats.org/officeDocument/2006/relationships/tags" Target="../tags/tag53.xml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5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3.xml"/><Relationship Id="rId7" Type="http://schemas.openxmlformats.org/officeDocument/2006/relationships/image" Target="../media/image6.png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121208" y="1988929"/>
            <a:ext cx="7950894" cy="2225973"/>
            <a:chOff x="2177087" y="1695662"/>
            <a:chExt cx="7950894" cy="2225973"/>
          </a:xfrm>
        </p:grpSpPr>
        <p:sp>
          <p:nvSpPr>
            <p:cNvPr id="52" name="文本框 51"/>
            <p:cNvSpPr txBox="1"/>
            <p:nvPr/>
          </p:nvSpPr>
          <p:spPr>
            <a:xfrm>
              <a:off x="2177087" y="1695662"/>
              <a:ext cx="7950894" cy="110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ctr" fontAlgn="auto">
                <a:lnSpc>
                  <a:spcPct val="150000"/>
                </a:lnSpc>
              </a:pPr>
              <a:r>
                <a:rPr lang="zh-CN" altLang="en-US" sz="4400" b="1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智能车运送货物</a:t>
              </a:r>
              <a:endParaRPr lang="zh-CN" altLang="en-US" sz="44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902886" y="3614930"/>
              <a:ext cx="3098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spc="600" dirty="0">
                <a:solidFill>
                  <a:srgbClr val="122E66"/>
                </a:solidFill>
                <a:latin typeface="Arial" panose="020B0604020202020204" pitchFamily="34" charset="0"/>
                <a:cs typeface="+mn-ea"/>
              </a:endParaRPr>
            </a:p>
          </p:txBody>
        </p:sp>
      </p:grp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6" name="graduate-man-hand-drawn-person_57251"/>
          <p:cNvSpPr/>
          <p:nvPr/>
        </p:nvSpPr>
        <p:spPr>
          <a:xfrm>
            <a:off x="5877134" y="209548"/>
            <a:ext cx="437729" cy="609685"/>
          </a:xfrm>
          <a:custGeom>
            <a:avLst/>
            <a:gdLst>
              <a:gd name="connsiteX0" fmla="*/ 83809 w 434872"/>
              <a:gd name="connsiteY0" fmla="*/ 581569 h 605705"/>
              <a:gd name="connsiteX1" fmla="*/ 82167 w 434872"/>
              <a:gd name="connsiteY1" fmla="*/ 583678 h 605705"/>
              <a:gd name="connsiteX2" fmla="*/ 88503 w 434872"/>
              <a:gd name="connsiteY2" fmla="*/ 584146 h 605705"/>
              <a:gd name="connsiteX3" fmla="*/ 86156 w 434872"/>
              <a:gd name="connsiteY3" fmla="*/ 581569 h 605705"/>
              <a:gd name="connsiteX4" fmla="*/ 83809 w 434872"/>
              <a:gd name="connsiteY4" fmla="*/ 581569 h 605705"/>
              <a:gd name="connsiteX5" fmla="*/ 337748 w 434872"/>
              <a:gd name="connsiteY5" fmla="*/ 504504 h 605705"/>
              <a:gd name="connsiteX6" fmla="*/ 314252 w 434872"/>
              <a:gd name="connsiteY6" fmla="*/ 509630 h 605705"/>
              <a:gd name="connsiteX7" fmla="*/ 290786 w 434872"/>
              <a:gd name="connsiteY7" fmla="*/ 521112 h 605705"/>
              <a:gd name="connsiteX8" fmla="*/ 283746 w 434872"/>
              <a:gd name="connsiteY8" fmla="*/ 528611 h 605705"/>
              <a:gd name="connsiteX9" fmla="*/ 314487 w 434872"/>
              <a:gd name="connsiteY9" fmla="*/ 529783 h 605705"/>
              <a:gd name="connsiteX10" fmla="*/ 359308 w 434872"/>
              <a:gd name="connsiteY10" fmla="*/ 510802 h 605705"/>
              <a:gd name="connsiteX11" fmla="*/ 337748 w 434872"/>
              <a:gd name="connsiteY11" fmla="*/ 504504 h 605705"/>
              <a:gd name="connsiteX12" fmla="*/ 88737 w 434872"/>
              <a:gd name="connsiteY12" fmla="*/ 451049 h 605705"/>
              <a:gd name="connsiteX13" fmla="*/ 70668 w 434872"/>
              <a:gd name="connsiteY13" fmla="*/ 462999 h 605705"/>
              <a:gd name="connsiteX14" fmla="*/ 72076 w 434872"/>
              <a:gd name="connsiteY14" fmla="*/ 462296 h 605705"/>
              <a:gd name="connsiteX15" fmla="*/ 88972 w 434872"/>
              <a:gd name="connsiteY15" fmla="*/ 451517 h 605705"/>
              <a:gd name="connsiteX16" fmla="*/ 88737 w 434872"/>
              <a:gd name="connsiteY16" fmla="*/ 451049 h 605705"/>
              <a:gd name="connsiteX17" fmla="*/ 109153 w 434872"/>
              <a:gd name="connsiteY17" fmla="*/ 408635 h 605705"/>
              <a:gd name="connsiteX18" fmla="*/ 117367 w 434872"/>
              <a:gd name="connsiteY18" fmla="*/ 409104 h 605705"/>
              <a:gd name="connsiteX19" fmla="*/ 195511 w 434872"/>
              <a:gd name="connsiteY19" fmla="*/ 466280 h 605705"/>
              <a:gd name="connsiteX20" fmla="*/ 180023 w 434872"/>
              <a:gd name="connsiteY20" fmla="*/ 430428 h 605705"/>
              <a:gd name="connsiteX21" fmla="*/ 187532 w 434872"/>
              <a:gd name="connsiteY21" fmla="*/ 413556 h 605705"/>
              <a:gd name="connsiteX22" fmla="*/ 191052 w 434872"/>
              <a:gd name="connsiteY22" fmla="*/ 413322 h 605705"/>
              <a:gd name="connsiteX23" fmla="*/ 191521 w 434872"/>
              <a:gd name="connsiteY23" fmla="*/ 412619 h 605705"/>
              <a:gd name="connsiteX24" fmla="*/ 219212 w 434872"/>
              <a:gd name="connsiteY24" fmla="*/ 410510 h 605705"/>
              <a:gd name="connsiteX25" fmla="*/ 244087 w 434872"/>
              <a:gd name="connsiteY25" fmla="*/ 410744 h 605705"/>
              <a:gd name="connsiteX26" fmla="*/ 252535 w 434872"/>
              <a:gd name="connsiteY26" fmla="*/ 421523 h 605705"/>
              <a:gd name="connsiteX27" fmla="*/ 233527 w 434872"/>
              <a:gd name="connsiteY27" fmla="*/ 464405 h 605705"/>
              <a:gd name="connsiteX28" fmla="*/ 295948 w 434872"/>
              <a:gd name="connsiteY28" fmla="*/ 417305 h 605705"/>
              <a:gd name="connsiteX29" fmla="*/ 306508 w 434872"/>
              <a:gd name="connsiteY29" fmla="*/ 412150 h 605705"/>
              <a:gd name="connsiteX30" fmla="*/ 344524 w 434872"/>
              <a:gd name="connsiteY30" fmla="*/ 416837 h 605705"/>
              <a:gd name="connsiteX31" fmla="*/ 412578 w 434872"/>
              <a:gd name="connsiteY31" fmla="*/ 445190 h 605705"/>
              <a:gd name="connsiteX32" fmla="*/ 420556 w 434872"/>
              <a:gd name="connsiteY32" fmla="*/ 591411 h 605705"/>
              <a:gd name="connsiteX33" fmla="*/ 411404 w 434872"/>
              <a:gd name="connsiteY33" fmla="*/ 600549 h 605705"/>
              <a:gd name="connsiteX34" fmla="*/ 7543 w 434872"/>
              <a:gd name="connsiteY34" fmla="*/ 592582 h 605705"/>
              <a:gd name="connsiteX35" fmla="*/ 737 w 434872"/>
              <a:gd name="connsiteY35" fmla="*/ 583678 h 605705"/>
              <a:gd name="connsiteX36" fmla="*/ 10359 w 434872"/>
              <a:gd name="connsiteY36" fmla="*/ 466514 h 605705"/>
              <a:gd name="connsiteX37" fmla="*/ 104929 w 434872"/>
              <a:gd name="connsiteY37" fmla="*/ 409104 h 605705"/>
              <a:gd name="connsiteX38" fmla="*/ 109153 w 434872"/>
              <a:gd name="connsiteY38" fmla="*/ 408635 h 605705"/>
              <a:gd name="connsiteX39" fmla="*/ 303187 w 434872"/>
              <a:gd name="connsiteY39" fmla="*/ 227980 h 605705"/>
              <a:gd name="connsiteX40" fmla="*/ 205113 w 434872"/>
              <a:gd name="connsiteY40" fmla="*/ 235947 h 605705"/>
              <a:gd name="connsiteX41" fmla="*/ 119005 w 434872"/>
              <a:gd name="connsiteY41" fmla="*/ 235244 h 605705"/>
              <a:gd name="connsiteX42" fmla="*/ 125340 w 434872"/>
              <a:gd name="connsiteY42" fmla="*/ 264531 h 605705"/>
              <a:gd name="connsiteX43" fmla="*/ 175785 w 434872"/>
              <a:gd name="connsiteY43" fmla="*/ 353097 h 605705"/>
              <a:gd name="connsiteX44" fmla="*/ 286764 w 434872"/>
              <a:gd name="connsiteY44" fmla="*/ 322872 h 605705"/>
              <a:gd name="connsiteX45" fmla="*/ 301780 w 434872"/>
              <a:gd name="connsiteY45" fmla="*/ 239461 h 605705"/>
              <a:gd name="connsiteX46" fmla="*/ 303187 w 434872"/>
              <a:gd name="connsiteY46" fmla="*/ 227980 h 605705"/>
              <a:gd name="connsiteX47" fmla="*/ 216581 w 434872"/>
              <a:gd name="connsiteY47" fmla="*/ 118943 h 605705"/>
              <a:gd name="connsiteX48" fmla="*/ 347063 w 434872"/>
              <a:gd name="connsiteY48" fmla="*/ 119968 h 605705"/>
              <a:gd name="connsiteX49" fmla="*/ 354336 w 434872"/>
              <a:gd name="connsiteY49" fmla="*/ 134729 h 605705"/>
              <a:gd name="connsiteX50" fmla="*/ 347063 w 434872"/>
              <a:gd name="connsiteY50" fmla="*/ 144335 h 605705"/>
              <a:gd name="connsiteX51" fmla="*/ 346828 w 434872"/>
              <a:gd name="connsiteY51" fmla="*/ 178074 h 605705"/>
              <a:gd name="connsiteX52" fmla="*/ 345420 w 434872"/>
              <a:gd name="connsiteY52" fmla="*/ 197287 h 605705"/>
              <a:gd name="connsiteX53" fmla="*/ 322662 w 434872"/>
              <a:gd name="connsiteY53" fmla="*/ 220014 h 605705"/>
              <a:gd name="connsiteX54" fmla="*/ 320081 w 434872"/>
              <a:gd name="connsiteY54" fmla="*/ 239461 h 605705"/>
              <a:gd name="connsiteX55" fmla="*/ 306003 w 434872"/>
              <a:gd name="connsiteY55" fmla="*/ 326152 h 605705"/>
              <a:gd name="connsiteX56" fmla="*/ 191036 w 434872"/>
              <a:gd name="connsiteY56" fmla="*/ 385196 h 605705"/>
              <a:gd name="connsiteX57" fmla="*/ 118067 w 434872"/>
              <a:gd name="connsiteY57" fmla="*/ 296162 h 605705"/>
              <a:gd name="connsiteX58" fmla="*/ 102816 w 434872"/>
              <a:gd name="connsiteY58" fmla="*/ 230323 h 605705"/>
              <a:gd name="connsiteX59" fmla="*/ 94604 w 434872"/>
              <a:gd name="connsiteY59" fmla="*/ 226106 h 605705"/>
              <a:gd name="connsiteX60" fmla="*/ 76538 w 434872"/>
              <a:gd name="connsiteY60" fmla="*/ 143867 h 605705"/>
              <a:gd name="connsiteX61" fmla="*/ 77241 w 434872"/>
              <a:gd name="connsiteY61" fmla="*/ 134026 h 605705"/>
              <a:gd name="connsiteX62" fmla="*/ 86392 w 434872"/>
              <a:gd name="connsiteY62" fmla="*/ 131683 h 605705"/>
              <a:gd name="connsiteX63" fmla="*/ 86627 w 434872"/>
              <a:gd name="connsiteY63" fmla="*/ 132152 h 605705"/>
              <a:gd name="connsiteX64" fmla="*/ 216581 w 434872"/>
              <a:gd name="connsiteY64" fmla="*/ 118943 h 605705"/>
              <a:gd name="connsiteX65" fmla="*/ 210722 w 434872"/>
              <a:gd name="connsiteY65" fmla="*/ 19876 h 605705"/>
              <a:gd name="connsiteX66" fmla="*/ 201804 w 434872"/>
              <a:gd name="connsiteY66" fmla="*/ 21048 h 605705"/>
              <a:gd name="connsiteX67" fmla="*/ 209783 w 434872"/>
              <a:gd name="connsiteY67" fmla="*/ 22454 h 605705"/>
              <a:gd name="connsiteX68" fmla="*/ 210722 w 434872"/>
              <a:gd name="connsiteY68" fmla="*/ 19876 h 605705"/>
              <a:gd name="connsiteX69" fmla="*/ 197815 w 434872"/>
              <a:gd name="connsiteY69" fmla="*/ 2064 h 605705"/>
              <a:gd name="connsiteX70" fmla="*/ 374759 w 434872"/>
              <a:gd name="connsiteY70" fmla="*/ 90186 h 605705"/>
              <a:gd name="connsiteX71" fmla="*/ 378983 w 434872"/>
              <a:gd name="connsiteY71" fmla="*/ 99795 h 605705"/>
              <a:gd name="connsiteX72" fmla="*/ 394237 w 434872"/>
              <a:gd name="connsiteY72" fmla="*/ 175260 h 605705"/>
              <a:gd name="connsiteX73" fmla="*/ 396819 w 434872"/>
              <a:gd name="connsiteY73" fmla="*/ 213696 h 605705"/>
              <a:gd name="connsiteX74" fmla="*/ 395645 w 434872"/>
              <a:gd name="connsiteY74" fmla="*/ 240648 h 605705"/>
              <a:gd name="connsiteX75" fmla="*/ 400339 w 434872"/>
              <a:gd name="connsiteY75" fmla="*/ 247210 h 605705"/>
              <a:gd name="connsiteX76" fmla="*/ 398696 w 434872"/>
              <a:gd name="connsiteY76" fmla="*/ 256351 h 605705"/>
              <a:gd name="connsiteX77" fmla="*/ 385554 w 434872"/>
              <a:gd name="connsiteY77" fmla="*/ 261741 h 605705"/>
              <a:gd name="connsiteX78" fmla="*/ 378983 w 434872"/>
              <a:gd name="connsiteY78" fmla="*/ 242757 h 605705"/>
              <a:gd name="connsiteX79" fmla="*/ 377575 w 434872"/>
              <a:gd name="connsiteY79" fmla="*/ 194478 h 605705"/>
              <a:gd name="connsiteX80" fmla="*/ 368658 w 434872"/>
              <a:gd name="connsiteY80" fmla="*/ 109638 h 605705"/>
              <a:gd name="connsiteX81" fmla="*/ 359740 w 434872"/>
              <a:gd name="connsiteY81" fmla="*/ 107763 h 605705"/>
              <a:gd name="connsiteX82" fmla="*/ 355751 w 434872"/>
              <a:gd name="connsiteY82" fmla="*/ 106826 h 605705"/>
              <a:gd name="connsiteX83" fmla="*/ 340027 w 434872"/>
              <a:gd name="connsiteY83" fmla="*/ 104482 h 605705"/>
              <a:gd name="connsiteX84" fmla="*/ 312570 w 434872"/>
              <a:gd name="connsiteY84" fmla="*/ 102607 h 605705"/>
              <a:gd name="connsiteX85" fmla="*/ 235128 w 434872"/>
              <a:gd name="connsiteY85" fmla="*/ 99795 h 605705"/>
              <a:gd name="connsiteX86" fmla="*/ 40583 w 434872"/>
              <a:gd name="connsiteY86" fmla="*/ 109404 h 605705"/>
              <a:gd name="connsiteX87" fmla="*/ 33543 w 434872"/>
              <a:gd name="connsiteY87" fmla="*/ 92998 h 605705"/>
              <a:gd name="connsiteX88" fmla="*/ 34012 w 434872"/>
              <a:gd name="connsiteY88" fmla="*/ 90654 h 605705"/>
              <a:gd name="connsiteX89" fmla="*/ 62642 w 434872"/>
              <a:gd name="connsiteY89" fmla="*/ 75421 h 605705"/>
              <a:gd name="connsiteX90" fmla="*/ 109812 w 434872"/>
              <a:gd name="connsiteY90" fmla="*/ 48000 h 605705"/>
              <a:gd name="connsiteX91" fmla="*/ 197815 w 434872"/>
              <a:gd name="connsiteY91" fmla="*/ 2064 h 6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872" h="605705">
                <a:moveTo>
                  <a:pt x="83809" y="581569"/>
                </a:moveTo>
                <a:cubicBezTo>
                  <a:pt x="83340" y="582272"/>
                  <a:pt x="82871" y="582975"/>
                  <a:pt x="82167" y="583678"/>
                </a:cubicBezTo>
                <a:cubicBezTo>
                  <a:pt x="84279" y="583678"/>
                  <a:pt x="86391" y="583912"/>
                  <a:pt x="88503" y="584146"/>
                </a:cubicBezTo>
                <a:cubicBezTo>
                  <a:pt x="87564" y="583209"/>
                  <a:pt x="86860" y="582506"/>
                  <a:pt x="86156" y="581569"/>
                </a:cubicBezTo>
                <a:cubicBezTo>
                  <a:pt x="85452" y="581569"/>
                  <a:pt x="84748" y="581569"/>
                  <a:pt x="83809" y="581569"/>
                </a:cubicBezTo>
                <a:close/>
                <a:moveTo>
                  <a:pt x="337748" y="504504"/>
                </a:moveTo>
                <a:cubicBezTo>
                  <a:pt x="328860" y="505236"/>
                  <a:pt x="319649" y="507872"/>
                  <a:pt x="314252" y="509630"/>
                </a:cubicBezTo>
                <a:cubicBezTo>
                  <a:pt x="306039" y="512442"/>
                  <a:pt x="297826" y="515723"/>
                  <a:pt x="290786" y="521112"/>
                </a:cubicBezTo>
                <a:cubicBezTo>
                  <a:pt x="287735" y="523221"/>
                  <a:pt x="285623" y="526033"/>
                  <a:pt x="283746" y="528611"/>
                </a:cubicBezTo>
                <a:cubicBezTo>
                  <a:pt x="294071" y="527674"/>
                  <a:pt x="306039" y="529548"/>
                  <a:pt x="314487" y="529783"/>
                </a:cubicBezTo>
                <a:cubicBezTo>
                  <a:pt x="323404" y="530251"/>
                  <a:pt x="374796" y="532829"/>
                  <a:pt x="359308" y="510802"/>
                </a:cubicBezTo>
                <a:cubicBezTo>
                  <a:pt x="355201" y="504944"/>
                  <a:pt x="346636" y="503772"/>
                  <a:pt x="337748" y="504504"/>
                </a:cubicBezTo>
                <a:close/>
                <a:moveTo>
                  <a:pt x="88737" y="451049"/>
                </a:moveTo>
                <a:cubicBezTo>
                  <a:pt x="82167" y="454798"/>
                  <a:pt x="76065" y="458547"/>
                  <a:pt x="70668" y="462999"/>
                </a:cubicBezTo>
                <a:cubicBezTo>
                  <a:pt x="71137" y="462765"/>
                  <a:pt x="71607" y="462531"/>
                  <a:pt x="72076" y="462296"/>
                </a:cubicBezTo>
                <a:cubicBezTo>
                  <a:pt x="77239" y="458313"/>
                  <a:pt x="82871" y="454798"/>
                  <a:pt x="88972" y="451517"/>
                </a:cubicBezTo>
                <a:cubicBezTo>
                  <a:pt x="88737" y="451517"/>
                  <a:pt x="88737" y="451283"/>
                  <a:pt x="88737" y="451049"/>
                </a:cubicBezTo>
                <a:close/>
                <a:moveTo>
                  <a:pt x="109153" y="408635"/>
                </a:moveTo>
                <a:cubicBezTo>
                  <a:pt x="111031" y="406292"/>
                  <a:pt x="114785" y="405589"/>
                  <a:pt x="117367" y="409104"/>
                </a:cubicBezTo>
                <a:cubicBezTo>
                  <a:pt x="137079" y="435583"/>
                  <a:pt x="162657" y="460890"/>
                  <a:pt x="195511" y="466280"/>
                </a:cubicBezTo>
                <a:cubicBezTo>
                  <a:pt x="185185" y="458313"/>
                  <a:pt x="179553" y="444253"/>
                  <a:pt x="180023" y="430428"/>
                </a:cubicBezTo>
                <a:cubicBezTo>
                  <a:pt x="180257" y="424570"/>
                  <a:pt x="180257" y="415431"/>
                  <a:pt x="187532" y="413556"/>
                </a:cubicBezTo>
                <a:cubicBezTo>
                  <a:pt x="188705" y="413322"/>
                  <a:pt x="189879" y="413322"/>
                  <a:pt x="191052" y="413322"/>
                </a:cubicBezTo>
                <a:cubicBezTo>
                  <a:pt x="191287" y="413087"/>
                  <a:pt x="191287" y="412853"/>
                  <a:pt x="191521" y="412619"/>
                </a:cubicBezTo>
                <a:cubicBezTo>
                  <a:pt x="197857" y="407229"/>
                  <a:pt x="211468" y="410510"/>
                  <a:pt x="219212" y="410510"/>
                </a:cubicBezTo>
                <a:cubicBezTo>
                  <a:pt x="227426" y="410510"/>
                  <a:pt x="235874" y="410510"/>
                  <a:pt x="244087" y="410744"/>
                </a:cubicBezTo>
                <a:cubicBezTo>
                  <a:pt x="250188" y="410744"/>
                  <a:pt x="253474" y="416134"/>
                  <a:pt x="252535" y="421523"/>
                </a:cubicBezTo>
                <a:cubicBezTo>
                  <a:pt x="250423" y="434646"/>
                  <a:pt x="244791" y="453626"/>
                  <a:pt x="233527" y="464405"/>
                </a:cubicBezTo>
                <a:cubicBezTo>
                  <a:pt x="260983" y="458313"/>
                  <a:pt x="285388" y="444487"/>
                  <a:pt x="295948" y="417305"/>
                </a:cubicBezTo>
                <a:cubicBezTo>
                  <a:pt x="297591" y="413087"/>
                  <a:pt x="302754" y="410979"/>
                  <a:pt x="306508" y="412150"/>
                </a:cubicBezTo>
                <a:cubicBezTo>
                  <a:pt x="317772" y="407698"/>
                  <a:pt x="335372" y="414025"/>
                  <a:pt x="344524" y="416837"/>
                </a:cubicBezTo>
                <a:cubicBezTo>
                  <a:pt x="367287" y="423632"/>
                  <a:pt x="392866" y="431599"/>
                  <a:pt x="412578" y="445190"/>
                </a:cubicBezTo>
                <a:cubicBezTo>
                  <a:pt x="456695" y="475184"/>
                  <a:pt x="421964" y="549935"/>
                  <a:pt x="420556" y="591411"/>
                </a:cubicBezTo>
                <a:cubicBezTo>
                  <a:pt x="420322" y="596331"/>
                  <a:pt x="416567" y="600549"/>
                  <a:pt x="411404" y="600549"/>
                </a:cubicBezTo>
                <a:cubicBezTo>
                  <a:pt x="276940" y="601018"/>
                  <a:pt x="141068" y="616015"/>
                  <a:pt x="7543" y="592582"/>
                </a:cubicBezTo>
                <a:cubicBezTo>
                  <a:pt x="3553" y="591879"/>
                  <a:pt x="737" y="587427"/>
                  <a:pt x="737" y="583678"/>
                </a:cubicBezTo>
                <a:cubicBezTo>
                  <a:pt x="737" y="546185"/>
                  <a:pt x="-3956" y="502132"/>
                  <a:pt x="10359" y="466514"/>
                </a:cubicBezTo>
                <a:cubicBezTo>
                  <a:pt x="24908" y="430662"/>
                  <a:pt x="77239" y="429490"/>
                  <a:pt x="104929" y="409104"/>
                </a:cubicBezTo>
                <a:cubicBezTo>
                  <a:pt x="106103" y="408167"/>
                  <a:pt x="107745" y="408167"/>
                  <a:pt x="109153" y="408635"/>
                </a:cubicBezTo>
                <a:close/>
                <a:moveTo>
                  <a:pt x="303187" y="227980"/>
                </a:moveTo>
                <a:cubicBezTo>
                  <a:pt x="271982" y="237352"/>
                  <a:pt x="237023" y="235009"/>
                  <a:pt x="205113" y="235947"/>
                </a:cubicBezTo>
                <a:cubicBezTo>
                  <a:pt x="180008" y="236649"/>
                  <a:pt x="146691" y="241101"/>
                  <a:pt x="119005" y="235244"/>
                </a:cubicBezTo>
                <a:cubicBezTo>
                  <a:pt x="119474" y="245319"/>
                  <a:pt x="122055" y="255159"/>
                  <a:pt x="125340" y="264531"/>
                </a:cubicBezTo>
                <a:cubicBezTo>
                  <a:pt x="136133" y="295927"/>
                  <a:pt x="151618" y="329901"/>
                  <a:pt x="175785" y="353097"/>
                </a:cubicBezTo>
                <a:cubicBezTo>
                  <a:pt x="210510" y="386133"/>
                  <a:pt x="265882" y="361297"/>
                  <a:pt x="286764" y="322872"/>
                </a:cubicBezTo>
                <a:cubicBezTo>
                  <a:pt x="301310" y="296396"/>
                  <a:pt x="300841" y="268749"/>
                  <a:pt x="301780" y="239461"/>
                </a:cubicBezTo>
                <a:cubicBezTo>
                  <a:pt x="301780" y="235947"/>
                  <a:pt x="302484" y="231963"/>
                  <a:pt x="303187" y="227980"/>
                </a:cubicBezTo>
                <a:close/>
                <a:moveTo>
                  <a:pt x="216581" y="118943"/>
                </a:moveTo>
                <a:cubicBezTo>
                  <a:pt x="260485" y="117098"/>
                  <a:pt x="304478" y="117625"/>
                  <a:pt x="347063" y="119968"/>
                </a:cubicBezTo>
                <a:cubicBezTo>
                  <a:pt x="355275" y="120437"/>
                  <a:pt x="357621" y="129574"/>
                  <a:pt x="354336" y="134729"/>
                </a:cubicBezTo>
                <a:cubicBezTo>
                  <a:pt x="355275" y="139181"/>
                  <a:pt x="352225" y="144569"/>
                  <a:pt x="347063" y="144335"/>
                </a:cubicBezTo>
                <a:cubicBezTo>
                  <a:pt x="354336" y="144804"/>
                  <a:pt x="346828" y="169405"/>
                  <a:pt x="346828" y="178074"/>
                </a:cubicBezTo>
                <a:cubicBezTo>
                  <a:pt x="346828" y="184635"/>
                  <a:pt x="347063" y="190961"/>
                  <a:pt x="345420" y="197287"/>
                </a:cubicBezTo>
                <a:cubicBezTo>
                  <a:pt x="343074" y="207128"/>
                  <a:pt x="332281" y="214859"/>
                  <a:pt x="322662" y="220014"/>
                </a:cubicBezTo>
                <a:cubicBezTo>
                  <a:pt x="321723" y="227512"/>
                  <a:pt x="320315" y="234775"/>
                  <a:pt x="320081" y="239461"/>
                </a:cubicBezTo>
                <a:cubicBezTo>
                  <a:pt x="320081" y="268280"/>
                  <a:pt x="320315" y="300145"/>
                  <a:pt x="306003" y="326152"/>
                </a:cubicBezTo>
                <a:cubicBezTo>
                  <a:pt x="286998" y="361297"/>
                  <a:pt x="234442" y="403471"/>
                  <a:pt x="191036" y="385196"/>
                </a:cubicBezTo>
                <a:cubicBezTo>
                  <a:pt x="154903" y="370200"/>
                  <a:pt x="133083" y="330369"/>
                  <a:pt x="118067" y="296162"/>
                </a:cubicBezTo>
                <a:cubicBezTo>
                  <a:pt x="110559" y="279058"/>
                  <a:pt x="99062" y="251879"/>
                  <a:pt x="102816" y="230323"/>
                </a:cubicBezTo>
                <a:cubicBezTo>
                  <a:pt x="100000" y="228917"/>
                  <a:pt x="97185" y="227746"/>
                  <a:pt x="94604" y="226106"/>
                </a:cubicBezTo>
                <a:cubicBezTo>
                  <a:pt x="68091" y="210408"/>
                  <a:pt x="74191" y="172451"/>
                  <a:pt x="76538" y="143867"/>
                </a:cubicBezTo>
                <a:cubicBezTo>
                  <a:pt x="73018" y="141289"/>
                  <a:pt x="72549" y="135432"/>
                  <a:pt x="77241" y="134026"/>
                </a:cubicBezTo>
                <a:cubicBezTo>
                  <a:pt x="77476" y="129574"/>
                  <a:pt x="84046" y="126997"/>
                  <a:pt x="86392" y="131683"/>
                </a:cubicBezTo>
                <a:cubicBezTo>
                  <a:pt x="86392" y="131917"/>
                  <a:pt x="86627" y="131917"/>
                  <a:pt x="86627" y="132152"/>
                </a:cubicBezTo>
                <a:cubicBezTo>
                  <a:pt x="128860" y="125006"/>
                  <a:pt x="172676" y="120788"/>
                  <a:pt x="216581" y="118943"/>
                </a:cubicBezTo>
                <a:close/>
                <a:moveTo>
                  <a:pt x="210722" y="19876"/>
                </a:moveTo>
                <a:cubicBezTo>
                  <a:pt x="207671" y="20110"/>
                  <a:pt x="204855" y="20579"/>
                  <a:pt x="201804" y="21048"/>
                </a:cubicBezTo>
                <a:cubicBezTo>
                  <a:pt x="204620" y="21517"/>
                  <a:pt x="207202" y="21985"/>
                  <a:pt x="209783" y="22454"/>
                </a:cubicBezTo>
                <a:cubicBezTo>
                  <a:pt x="210018" y="21517"/>
                  <a:pt x="210252" y="20579"/>
                  <a:pt x="210722" y="19876"/>
                </a:cubicBezTo>
                <a:close/>
                <a:moveTo>
                  <a:pt x="197815" y="2064"/>
                </a:moveTo>
                <a:cubicBezTo>
                  <a:pt x="266809" y="-12935"/>
                  <a:pt x="322427" y="57609"/>
                  <a:pt x="374759" y="90186"/>
                </a:cubicBezTo>
                <a:cubicBezTo>
                  <a:pt x="378749" y="92764"/>
                  <a:pt x="379687" y="96513"/>
                  <a:pt x="378983" y="99795"/>
                </a:cubicBezTo>
                <a:cubicBezTo>
                  <a:pt x="387901" y="123934"/>
                  <a:pt x="392125" y="149714"/>
                  <a:pt x="394237" y="175260"/>
                </a:cubicBezTo>
                <a:cubicBezTo>
                  <a:pt x="395410" y="188150"/>
                  <a:pt x="396349" y="201040"/>
                  <a:pt x="396819" y="213696"/>
                </a:cubicBezTo>
                <a:cubicBezTo>
                  <a:pt x="396819" y="216743"/>
                  <a:pt x="395645" y="231742"/>
                  <a:pt x="395645" y="240648"/>
                </a:cubicBezTo>
                <a:cubicBezTo>
                  <a:pt x="398461" y="241585"/>
                  <a:pt x="400808" y="243695"/>
                  <a:pt x="400339" y="247210"/>
                </a:cubicBezTo>
                <a:cubicBezTo>
                  <a:pt x="400104" y="250491"/>
                  <a:pt x="399635" y="253069"/>
                  <a:pt x="398696" y="256351"/>
                </a:cubicBezTo>
                <a:cubicBezTo>
                  <a:pt x="397288" y="261507"/>
                  <a:pt x="390482" y="265022"/>
                  <a:pt x="385554" y="261741"/>
                </a:cubicBezTo>
                <a:cubicBezTo>
                  <a:pt x="377810" y="256351"/>
                  <a:pt x="378983" y="252132"/>
                  <a:pt x="378983" y="242757"/>
                </a:cubicBezTo>
                <a:cubicBezTo>
                  <a:pt x="378749" y="226586"/>
                  <a:pt x="378514" y="210649"/>
                  <a:pt x="377575" y="194478"/>
                </a:cubicBezTo>
                <a:cubicBezTo>
                  <a:pt x="375933" y="166120"/>
                  <a:pt x="371474" y="137762"/>
                  <a:pt x="368658" y="109638"/>
                </a:cubicBezTo>
                <a:cubicBezTo>
                  <a:pt x="365607" y="111279"/>
                  <a:pt x="361852" y="110341"/>
                  <a:pt x="359740" y="107763"/>
                </a:cubicBezTo>
                <a:cubicBezTo>
                  <a:pt x="359036" y="107529"/>
                  <a:pt x="357863" y="107294"/>
                  <a:pt x="355751" y="106826"/>
                </a:cubicBezTo>
                <a:cubicBezTo>
                  <a:pt x="350588" y="105888"/>
                  <a:pt x="345190" y="104951"/>
                  <a:pt x="340027" y="104482"/>
                </a:cubicBezTo>
                <a:cubicBezTo>
                  <a:pt x="330875" y="103544"/>
                  <a:pt x="321723" y="103076"/>
                  <a:pt x="312570" y="102607"/>
                </a:cubicBezTo>
                <a:cubicBezTo>
                  <a:pt x="286756" y="101670"/>
                  <a:pt x="260942" y="99795"/>
                  <a:pt x="235128" y="99795"/>
                </a:cubicBezTo>
                <a:cubicBezTo>
                  <a:pt x="170592" y="99326"/>
                  <a:pt x="104649" y="97685"/>
                  <a:pt x="40583" y="109404"/>
                </a:cubicBezTo>
                <a:cubicBezTo>
                  <a:pt x="30257" y="111279"/>
                  <a:pt x="25329" y="96982"/>
                  <a:pt x="33543" y="92998"/>
                </a:cubicBezTo>
                <a:cubicBezTo>
                  <a:pt x="33543" y="92061"/>
                  <a:pt x="33543" y="91357"/>
                  <a:pt x="34012" y="90654"/>
                </a:cubicBezTo>
                <a:cubicBezTo>
                  <a:pt x="40583" y="81749"/>
                  <a:pt x="53255" y="80342"/>
                  <a:pt x="62642" y="75421"/>
                </a:cubicBezTo>
                <a:cubicBezTo>
                  <a:pt x="78835" y="66983"/>
                  <a:pt x="94323" y="57375"/>
                  <a:pt x="109812" y="48000"/>
                </a:cubicBezTo>
                <a:cubicBezTo>
                  <a:pt x="136565" y="31594"/>
                  <a:pt x="166603" y="8861"/>
                  <a:pt x="197815" y="20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3862731" y="3932664"/>
            <a:ext cx="4331970" cy="1825515"/>
            <a:chOff x="4873390" y="3830768"/>
            <a:chExt cx="4331860" cy="1826056"/>
          </a:xfrm>
        </p:grpSpPr>
        <p:sp>
          <p:nvSpPr>
            <p:cNvPr id="72" name="文本框 71"/>
            <p:cNvSpPr txBox="1"/>
            <p:nvPr/>
          </p:nvSpPr>
          <p:spPr>
            <a:xfrm>
              <a:off x="4873390" y="3830768"/>
              <a:ext cx="4331860" cy="922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汇报人：张</a:t>
              </a:r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 </a:t>
              </a:r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章</a:t>
              </a:r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  <a:p>
              <a:pPr algn="ctr"/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  <a:p>
              <a:pPr algn="ctr"/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z-z23@mails.tsinghua.edu.cn</a:t>
              </a:r>
              <a:endParaRPr lang="en-US" altLang="zh-CN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827075" y="5288415"/>
              <a:ext cx="2524696" cy="368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答辩时间：</a:t>
              </a:r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2024//</a:t>
              </a:r>
              <a:endParaRPr lang="en-US" altLang="zh-CN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067162" y="4996864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69" name="iconfont-1047-784241"/>
          <p:cNvSpPr/>
          <p:nvPr/>
        </p:nvSpPr>
        <p:spPr>
          <a:xfrm>
            <a:off x="4387215" y="5438775"/>
            <a:ext cx="315595" cy="314960"/>
          </a:xfrm>
          <a:custGeom>
            <a:avLst/>
            <a:gdLst>
              <a:gd name="T0" fmla="*/ 11189 w 11189"/>
              <a:gd name="T1" fmla="*/ 5643 h 11177"/>
              <a:gd name="T2" fmla="*/ 11189 w 11189"/>
              <a:gd name="T3" fmla="*/ 5589 h 11177"/>
              <a:gd name="T4" fmla="*/ 11189 w 11189"/>
              <a:gd name="T5" fmla="*/ 5535 h 11177"/>
              <a:gd name="T6" fmla="*/ 5595 w 11189"/>
              <a:gd name="T7" fmla="*/ 0 h 11177"/>
              <a:gd name="T8" fmla="*/ 0 w 11189"/>
              <a:gd name="T9" fmla="*/ 5535 h 11177"/>
              <a:gd name="T10" fmla="*/ 1 w 11189"/>
              <a:gd name="T11" fmla="*/ 5589 h 11177"/>
              <a:gd name="T12" fmla="*/ 0 w 11189"/>
              <a:gd name="T13" fmla="*/ 5643 h 11177"/>
              <a:gd name="T14" fmla="*/ 5595 w 11189"/>
              <a:gd name="T15" fmla="*/ 11177 h 11177"/>
              <a:gd name="T16" fmla="*/ 11189 w 11189"/>
              <a:gd name="T17" fmla="*/ 5643 h 11177"/>
              <a:gd name="T18" fmla="*/ 5595 w 11189"/>
              <a:gd name="T19" fmla="*/ 10124 h 11177"/>
              <a:gd name="T20" fmla="*/ 1156 w 11189"/>
              <a:gd name="T21" fmla="*/ 5643 h 11177"/>
              <a:gd name="T22" fmla="*/ 1156 w 11189"/>
              <a:gd name="T23" fmla="*/ 5611 h 11177"/>
              <a:gd name="T24" fmla="*/ 1156 w 11189"/>
              <a:gd name="T25" fmla="*/ 5611 h 11177"/>
              <a:gd name="T26" fmla="*/ 1156 w 11189"/>
              <a:gd name="T27" fmla="*/ 5589 h 11177"/>
              <a:gd name="T28" fmla="*/ 1156 w 11189"/>
              <a:gd name="T29" fmla="*/ 5567 h 11177"/>
              <a:gd name="T30" fmla="*/ 1156 w 11189"/>
              <a:gd name="T31" fmla="*/ 5567 h 11177"/>
              <a:gd name="T32" fmla="*/ 1156 w 11189"/>
              <a:gd name="T33" fmla="*/ 5535 h 11177"/>
              <a:gd name="T34" fmla="*/ 5595 w 11189"/>
              <a:gd name="T35" fmla="*/ 1054 h 11177"/>
              <a:gd name="T36" fmla="*/ 10034 w 11189"/>
              <a:gd name="T37" fmla="*/ 5535 h 11177"/>
              <a:gd name="T38" fmla="*/ 10033 w 11189"/>
              <a:gd name="T39" fmla="*/ 5567 h 11177"/>
              <a:gd name="T40" fmla="*/ 10033 w 11189"/>
              <a:gd name="T41" fmla="*/ 5567 h 11177"/>
              <a:gd name="T42" fmla="*/ 10033 w 11189"/>
              <a:gd name="T43" fmla="*/ 5589 h 11177"/>
              <a:gd name="T44" fmla="*/ 10033 w 11189"/>
              <a:gd name="T45" fmla="*/ 5611 h 11177"/>
              <a:gd name="T46" fmla="*/ 10033 w 11189"/>
              <a:gd name="T47" fmla="*/ 5611 h 11177"/>
              <a:gd name="T48" fmla="*/ 10034 w 11189"/>
              <a:gd name="T49" fmla="*/ 5643 h 11177"/>
              <a:gd name="T50" fmla="*/ 5595 w 11189"/>
              <a:gd name="T51" fmla="*/ 10124 h 11177"/>
              <a:gd name="T52" fmla="*/ 4818 w 11189"/>
              <a:gd name="T53" fmla="*/ 5514 h 11177"/>
              <a:gd name="T54" fmla="*/ 4804 w 11189"/>
              <a:gd name="T55" fmla="*/ 5611 h 11177"/>
              <a:gd name="T56" fmla="*/ 4804 w 11189"/>
              <a:gd name="T57" fmla="*/ 6034 h 11177"/>
              <a:gd name="T58" fmla="*/ 5167 w 11189"/>
              <a:gd name="T59" fmla="*/ 6397 h 11177"/>
              <a:gd name="T60" fmla="*/ 8440 w 11189"/>
              <a:gd name="T61" fmla="*/ 6397 h 11177"/>
              <a:gd name="T62" fmla="*/ 8803 w 11189"/>
              <a:gd name="T63" fmla="*/ 6034 h 11177"/>
              <a:gd name="T64" fmla="*/ 8803 w 11189"/>
              <a:gd name="T65" fmla="*/ 5611 h 11177"/>
              <a:gd name="T66" fmla="*/ 8440 w 11189"/>
              <a:gd name="T67" fmla="*/ 5249 h 11177"/>
              <a:gd name="T68" fmla="*/ 5966 w 11189"/>
              <a:gd name="T69" fmla="*/ 5249 h 11177"/>
              <a:gd name="T70" fmla="*/ 5966 w 11189"/>
              <a:gd name="T71" fmla="*/ 2069 h 11177"/>
              <a:gd name="T72" fmla="*/ 5604 w 11189"/>
              <a:gd name="T73" fmla="*/ 1706 h 11177"/>
              <a:gd name="T74" fmla="*/ 5180 w 11189"/>
              <a:gd name="T75" fmla="*/ 1706 h 11177"/>
              <a:gd name="T76" fmla="*/ 4818 w 11189"/>
              <a:gd name="T77" fmla="*/ 2069 h 11177"/>
              <a:gd name="T78" fmla="*/ 4818 w 11189"/>
              <a:gd name="T79" fmla="*/ 5514 h 1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189" h="11177">
                <a:moveTo>
                  <a:pt x="11189" y="5643"/>
                </a:moveTo>
                <a:cubicBezTo>
                  <a:pt x="11189" y="5625"/>
                  <a:pt x="11189" y="5607"/>
                  <a:pt x="11189" y="5589"/>
                </a:cubicBezTo>
                <a:cubicBezTo>
                  <a:pt x="11189" y="5571"/>
                  <a:pt x="11189" y="5553"/>
                  <a:pt x="11189" y="5535"/>
                </a:cubicBezTo>
                <a:cubicBezTo>
                  <a:pt x="11189" y="2478"/>
                  <a:pt x="8684" y="0"/>
                  <a:pt x="5595" y="0"/>
                </a:cubicBezTo>
                <a:cubicBezTo>
                  <a:pt x="2505" y="0"/>
                  <a:pt x="0" y="2478"/>
                  <a:pt x="0" y="5535"/>
                </a:cubicBezTo>
                <a:cubicBezTo>
                  <a:pt x="0" y="5553"/>
                  <a:pt x="1" y="5571"/>
                  <a:pt x="1" y="5589"/>
                </a:cubicBezTo>
                <a:cubicBezTo>
                  <a:pt x="1" y="5607"/>
                  <a:pt x="0" y="5625"/>
                  <a:pt x="0" y="5643"/>
                </a:cubicBezTo>
                <a:cubicBezTo>
                  <a:pt x="0" y="8700"/>
                  <a:pt x="2505" y="11177"/>
                  <a:pt x="5595" y="11177"/>
                </a:cubicBezTo>
                <a:cubicBezTo>
                  <a:pt x="8684" y="11177"/>
                  <a:pt x="11189" y="8700"/>
                  <a:pt x="11189" y="5643"/>
                </a:cubicBezTo>
                <a:close/>
                <a:moveTo>
                  <a:pt x="5595" y="10124"/>
                </a:moveTo>
                <a:cubicBezTo>
                  <a:pt x="3143" y="10124"/>
                  <a:pt x="1156" y="8118"/>
                  <a:pt x="1156" y="5643"/>
                </a:cubicBezTo>
                <a:cubicBezTo>
                  <a:pt x="1156" y="5632"/>
                  <a:pt x="1156" y="5622"/>
                  <a:pt x="1156" y="5611"/>
                </a:cubicBezTo>
                <a:lnTo>
                  <a:pt x="1156" y="5611"/>
                </a:lnTo>
                <a:cubicBezTo>
                  <a:pt x="1156" y="5604"/>
                  <a:pt x="1156" y="5596"/>
                  <a:pt x="1156" y="5589"/>
                </a:cubicBezTo>
                <a:cubicBezTo>
                  <a:pt x="1156" y="5582"/>
                  <a:pt x="1156" y="5574"/>
                  <a:pt x="1156" y="5567"/>
                </a:cubicBezTo>
                <a:lnTo>
                  <a:pt x="1156" y="5567"/>
                </a:lnTo>
                <a:cubicBezTo>
                  <a:pt x="1156" y="5556"/>
                  <a:pt x="1156" y="5546"/>
                  <a:pt x="1156" y="5535"/>
                </a:cubicBezTo>
                <a:cubicBezTo>
                  <a:pt x="1156" y="3060"/>
                  <a:pt x="3143" y="1054"/>
                  <a:pt x="5595" y="1054"/>
                </a:cubicBezTo>
                <a:cubicBezTo>
                  <a:pt x="8046" y="1054"/>
                  <a:pt x="10034" y="3060"/>
                  <a:pt x="10034" y="5535"/>
                </a:cubicBezTo>
                <a:cubicBezTo>
                  <a:pt x="10034" y="5546"/>
                  <a:pt x="10033" y="5556"/>
                  <a:pt x="10033" y="5567"/>
                </a:cubicBezTo>
                <a:lnTo>
                  <a:pt x="10033" y="5567"/>
                </a:lnTo>
                <a:cubicBezTo>
                  <a:pt x="10033" y="5574"/>
                  <a:pt x="10033" y="5582"/>
                  <a:pt x="10033" y="5589"/>
                </a:cubicBezTo>
                <a:cubicBezTo>
                  <a:pt x="10033" y="5596"/>
                  <a:pt x="10033" y="5604"/>
                  <a:pt x="10033" y="5611"/>
                </a:cubicBezTo>
                <a:lnTo>
                  <a:pt x="10033" y="5611"/>
                </a:lnTo>
                <a:cubicBezTo>
                  <a:pt x="10034" y="5622"/>
                  <a:pt x="10034" y="5632"/>
                  <a:pt x="10034" y="5643"/>
                </a:cubicBezTo>
                <a:cubicBezTo>
                  <a:pt x="10034" y="8118"/>
                  <a:pt x="8046" y="10124"/>
                  <a:pt x="5595" y="10124"/>
                </a:cubicBezTo>
                <a:close/>
                <a:moveTo>
                  <a:pt x="4818" y="5514"/>
                </a:moveTo>
                <a:cubicBezTo>
                  <a:pt x="4809" y="5545"/>
                  <a:pt x="4804" y="5577"/>
                  <a:pt x="4804" y="5611"/>
                </a:cubicBezTo>
                <a:lnTo>
                  <a:pt x="4804" y="6034"/>
                </a:lnTo>
                <a:cubicBezTo>
                  <a:pt x="4804" y="6235"/>
                  <a:pt x="4967" y="6397"/>
                  <a:pt x="5167" y="6397"/>
                </a:cubicBezTo>
                <a:lnTo>
                  <a:pt x="8440" y="6397"/>
                </a:lnTo>
                <a:cubicBezTo>
                  <a:pt x="8640" y="6397"/>
                  <a:pt x="8803" y="6235"/>
                  <a:pt x="8803" y="6034"/>
                </a:cubicBezTo>
                <a:lnTo>
                  <a:pt x="8803" y="5611"/>
                </a:lnTo>
                <a:cubicBezTo>
                  <a:pt x="8803" y="5411"/>
                  <a:pt x="8640" y="5249"/>
                  <a:pt x="8440" y="5249"/>
                </a:cubicBezTo>
                <a:lnTo>
                  <a:pt x="5966" y="5249"/>
                </a:lnTo>
                <a:lnTo>
                  <a:pt x="5966" y="2069"/>
                </a:lnTo>
                <a:cubicBezTo>
                  <a:pt x="5966" y="1869"/>
                  <a:pt x="5804" y="1706"/>
                  <a:pt x="5604" y="1706"/>
                </a:cubicBezTo>
                <a:lnTo>
                  <a:pt x="5180" y="1706"/>
                </a:lnTo>
                <a:cubicBezTo>
                  <a:pt x="4980" y="1706"/>
                  <a:pt x="4818" y="1869"/>
                  <a:pt x="4818" y="2069"/>
                </a:cubicBezTo>
                <a:lnTo>
                  <a:pt x="4818" y="5514"/>
                </a:ln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2E66"/>
              </a:solidFill>
              <a:cs typeface="+mn-ea"/>
            </a:endParaRPr>
          </a:p>
        </p:txBody>
      </p:sp>
      <p:pic>
        <p:nvPicPr>
          <p:cNvPr id="70" name="图形 6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97400" y="3932555"/>
            <a:ext cx="369570" cy="369570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149350" y="3417570"/>
            <a:ext cx="9758045" cy="0"/>
          </a:xfrm>
          <a:prstGeom prst="line">
            <a:avLst/>
          </a:prstGeom>
          <a:ln w="1524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1139825" y="3543935"/>
            <a:ext cx="9767570" cy="0"/>
          </a:xfrm>
          <a:prstGeom prst="line">
            <a:avLst/>
          </a:prstGeom>
          <a:ln w="5715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879840"/>
              <a:ext cx="1253843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实验结果</a:t>
              </a:r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展示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2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3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实验结果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展示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4736" y="6453336"/>
            <a:ext cx="6821798" cy="378301"/>
            <a:chOff x="274736" y="6453336"/>
            <a:chExt cx="6821798" cy="378301"/>
          </a:xfrm>
        </p:grpSpPr>
        <p:sp>
          <p:nvSpPr>
            <p:cNvPr id="8" name="箭头: 五边形 2"/>
            <p:cNvSpPr/>
            <p:nvPr>
              <p:custDataLst>
                <p:tags r:id="rId5"/>
              </p:custDataLst>
            </p:nvPr>
          </p:nvSpPr>
          <p:spPr>
            <a:xfrm>
              <a:off x="349596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74736" y="6493083"/>
              <a:ext cx="6821798" cy="338554"/>
              <a:chOff x="3496021" y="338920"/>
              <a:chExt cx="6821798" cy="338554"/>
            </a:xfrm>
          </p:grpSpPr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24000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实验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方法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51979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结果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展示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379958" y="338920"/>
                <a:ext cx="5892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展望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496021" y="338920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问题的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定义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21" name="直接连接符 20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879840"/>
              <a:ext cx="1240248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展望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2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3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实验中存在的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不足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23085" y="5621655"/>
            <a:ext cx="8437880" cy="429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7390" y="1463675"/>
            <a:ext cx="7038975" cy="31381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鲁棒性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地图不太大，智能体和货物的数量不太多，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地图障碍物并不是非常稠密的情况下才能找到解。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路径非最优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耗时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20</a:t>
            </a:r>
            <a:r>
              <a:rPr kumimoji="0" lang="zh-CN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智能体，</a:t>
            </a:r>
            <a:r>
              <a:rPr kumimoji="0" lang="en-US" altLang="zh-CN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200</a:t>
            </a:r>
            <a:r>
              <a:rPr kumimoji="0" lang="zh-CN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货物，地图</a:t>
            </a:r>
            <a:r>
              <a:rPr kumimoji="0" lang="en-US" altLang="zh-CN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128 x 128</a:t>
            </a:r>
            <a:endParaRPr kumimoji="0" lang="en-US" altLang="zh-CN" sz="220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耗时</a:t>
            </a:r>
            <a:r>
              <a:rPr kumimoji="0" lang="en-US" altLang="zh-CN" sz="220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10min+</a:t>
            </a:r>
            <a:endParaRPr kumimoji="0" lang="en-US" altLang="zh-CN" sz="220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74736" y="6453336"/>
            <a:ext cx="6821798" cy="378301"/>
            <a:chOff x="274736" y="6453336"/>
            <a:chExt cx="6821798" cy="378301"/>
          </a:xfrm>
        </p:grpSpPr>
        <p:sp>
          <p:nvSpPr>
            <p:cNvPr id="57" name="箭头: 五边形 56"/>
            <p:cNvSpPr/>
            <p:nvPr>
              <p:custDataLst>
                <p:tags r:id="rId6"/>
              </p:custDataLst>
            </p:nvPr>
          </p:nvSpPr>
          <p:spPr>
            <a:xfrm>
              <a:off x="5124038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74736" y="6493083"/>
              <a:ext cx="6821798" cy="338554"/>
              <a:chOff x="3496021" y="338920"/>
              <a:chExt cx="6821798" cy="338554"/>
            </a:xfrm>
          </p:grpSpPr>
          <p:sp>
            <p:nvSpPr>
              <p:cNvPr id="59" name="文本框 5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124000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实验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方法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751979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结果</a:t>
                </a:r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展示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1" name="文本框 6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379958" y="338920"/>
                <a:ext cx="5892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展望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2" name="文本框 6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496021" y="338920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问题的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定义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4" name="直接连接符 6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07568" y="2411204"/>
            <a:ext cx="7950894" cy="1337893"/>
            <a:chOff x="2207567" y="2599267"/>
            <a:chExt cx="7950894" cy="1337893"/>
          </a:xfrm>
        </p:grpSpPr>
        <p:sp>
          <p:nvSpPr>
            <p:cNvPr id="52" name="文本框 51"/>
            <p:cNvSpPr txBox="1"/>
            <p:nvPr/>
          </p:nvSpPr>
          <p:spPr>
            <a:xfrm>
              <a:off x="2207567" y="2599267"/>
              <a:ext cx="7950894" cy="1014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b="1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恳请各位批评指正</a:t>
              </a:r>
              <a:endPara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157004" y="3629383"/>
              <a:ext cx="3877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pc="600" dirty="0">
                  <a:solidFill>
                    <a:srgbClr val="122E66"/>
                  </a:solidFill>
                  <a:latin typeface="Arial" panose="020B0604020202020204" pitchFamily="34" charset="0"/>
                  <a:cs typeface="+mn-ea"/>
                </a:rPr>
                <a:t>THANKS FOR LISTENING</a:t>
              </a:r>
              <a:endParaRPr lang="zh-CN" altLang="en-US" sz="1400" spc="600" dirty="0">
                <a:solidFill>
                  <a:srgbClr val="122E66"/>
                </a:solidFill>
                <a:latin typeface="Arial" panose="020B0604020202020204" pitchFamily="34" charset="0"/>
                <a:cs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839193" y="4130605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600" spc="300" dirty="0">
              <a:solidFill>
                <a:srgbClr val="122E66"/>
              </a:solidFill>
              <a:latin typeface="+mn-ea"/>
              <a:cs typeface="+mn-ea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6" name="graduate-man-hand-drawn-person_57251"/>
          <p:cNvSpPr/>
          <p:nvPr/>
        </p:nvSpPr>
        <p:spPr>
          <a:xfrm>
            <a:off x="5877134" y="209548"/>
            <a:ext cx="437729" cy="609685"/>
          </a:xfrm>
          <a:custGeom>
            <a:avLst/>
            <a:gdLst>
              <a:gd name="connsiteX0" fmla="*/ 83809 w 434872"/>
              <a:gd name="connsiteY0" fmla="*/ 581569 h 605705"/>
              <a:gd name="connsiteX1" fmla="*/ 82167 w 434872"/>
              <a:gd name="connsiteY1" fmla="*/ 583678 h 605705"/>
              <a:gd name="connsiteX2" fmla="*/ 88503 w 434872"/>
              <a:gd name="connsiteY2" fmla="*/ 584146 h 605705"/>
              <a:gd name="connsiteX3" fmla="*/ 86156 w 434872"/>
              <a:gd name="connsiteY3" fmla="*/ 581569 h 605705"/>
              <a:gd name="connsiteX4" fmla="*/ 83809 w 434872"/>
              <a:gd name="connsiteY4" fmla="*/ 581569 h 605705"/>
              <a:gd name="connsiteX5" fmla="*/ 337748 w 434872"/>
              <a:gd name="connsiteY5" fmla="*/ 504504 h 605705"/>
              <a:gd name="connsiteX6" fmla="*/ 314252 w 434872"/>
              <a:gd name="connsiteY6" fmla="*/ 509630 h 605705"/>
              <a:gd name="connsiteX7" fmla="*/ 290786 w 434872"/>
              <a:gd name="connsiteY7" fmla="*/ 521112 h 605705"/>
              <a:gd name="connsiteX8" fmla="*/ 283746 w 434872"/>
              <a:gd name="connsiteY8" fmla="*/ 528611 h 605705"/>
              <a:gd name="connsiteX9" fmla="*/ 314487 w 434872"/>
              <a:gd name="connsiteY9" fmla="*/ 529783 h 605705"/>
              <a:gd name="connsiteX10" fmla="*/ 359308 w 434872"/>
              <a:gd name="connsiteY10" fmla="*/ 510802 h 605705"/>
              <a:gd name="connsiteX11" fmla="*/ 337748 w 434872"/>
              <a:gd name="connsiteY11" fmla="*/ 504504 h 605705"/>
              <a:gd name="connsiteX12" fmla="*/ 88737 w 434872"/>
              <a:gd name="connsiteY12" fmla="*/ 451049 h 605705"/>
              <a:gd name="connsiteX13" fmla="*/ 70668 w 434872"/>
              <a:gd name="connsiteY13" fmla="*/ 462999 h 605705"/>
              <a:gd name="connsiteX14" fmla="*/ 72076 w 434872"/>
              <a:gd name="connsiteY14" fmla="*/ 462296 h 605705"/>
              <a:gd name="connsiteX15" fmla="*/ 88972 w 434872"/>
              <a:gd name="connsiteY15" fmla="*/ 451517 h 605705"/>
              <a:gd name="connsiteX16" fmla="*/ 88737 w 434872"/>
              <a:gd name="connsiteY16" fmla="*/ 451049 h 605705"/>
              <a:gd name="connsiteX17" fmla="*/ 109153 w 434872"/>
              <a:gd name="connsiteY17" fmla="*/ 408635 h 605705"/>
              <a:gd name="connsiteX18" fmla="*/ 117367 w 434872"/>
              <a:gd name="connsiteY18" fmla="*/ 409104 h 605705"/>
              <a:gd name="connsiteX19" fmla="*/ 195511 w 434872"/>
              <a:gd name="connsiteY19" fmla="*/ 466280 h 605705"/>
              <a:gd name="connsiteX20" fmla="*/ 180023 w 434872"/>
              <a:gd name="connsiteY20" fmla="*/ 430428 h 605705"/>
              <a:gd name="connsiteX21" fmla="*/ 187532 w 434872"/>
              <a:gd name="connsiteY21" fmla="*/ 413556 h 605705"/>
              <a:gd name="connsiteX22" fmla="*/ 191052 w 434872"/>
              <a:gd name="connsiteY22" fmla="*/ 413322 h 605705"/>
              <a:gd name="connsiteX23" fmla="*/ 191521 w 434872"/>
              <a:gd name="connsiteY23" fmla="*/ 412619 h 605705"/>
              <a:gd name="connsiteX24" fmla="*/ 219212 w 434872"/>
              <a:gd name="connsiteY24" fmla="*/ 410510 h 605705"/>
              <a:gd name="connsiteX25" fmla="*/ 244087 w 434872"/>
              <a:gd name="connsiteY25" fmla="*/ 410744 h 605705"/>
              <a:gd name="connsiteX26" fmla="*/ 252535 w 434872"/>
              <a:gd name="connsiteY26" fmla="*/ 421523 h 605705"/>
              <a:gd name="connsiteX27" fmla="*/ 233527 w 434872"/>
              <a:gd name="connsiteY27" fmla="*/ 464405 h 605705"/>
              <a:gd name="connsiteX28" fmla="*/ 295948 w 434872"/>
              <a:gd name="connsiteY28" fmla="*/ 417305 h 605705"/>
              <a:gd name="connsiteX29" fmla="*/ 306508 w 434872"/>
              <a:gd name="connsiteY29" fmla="*/ 412150 h 605705"/>
              <a:gd name="connsiteX30" fmla="*/ 344524 w 434872"/>
              <a:gd name="connsiteY30" fmla="*/ 416837 h 605705"/>
              <a:gd name="connsiteX31" fmla="*/ 412578 w 434872"/>
              <a:gd name="connsiteY31" fmla="*/ 445190 h 605705"/>
              <a:gd name="connsiteX32" fmla="*/ 420556 w 434872"/>
              <a:gd name="connsiteY32" fmla="*/ 591411 h 605705"/>
              <a:gd name="connsiteX33" fmla="*/ 411404 w 434872"/>
              <a:gd name="connsiteY33" fmla="*/ 600549 h 605705"/>
              <a:gd name="connsiteX34" fmla="*/ 7543 w 434872"/>
              <a:gd name="connsiteY34" fmla="*/ 592582 h 605705"/>
              <a:gd name="connsiteX35" fmla="*/ 737 w 434872"/>
              <a:gd name="connsiteY35" fmla="*/ 583678 h 605705"/>
              <a:gd name="connsiteX36" fmla="*/ 10359 w 434872"/>
              <a:gd name="connsiteY36" fmla="*/ 466514 h 605705"/>
              <a:gd name="connsiteX37" fmla="*/ 104929 w 434872"/>
              <a:gd name="connsiteY37" fmla="*/ 409104 h 605705"/>
              <a:gd name="connsiteX38" fmla="*/ 109153 w 434872"/>
              <a:gd name="connsiteY38" fmla="*/ 408635 h 605705"/>
              <a:gd name="connsiteX39" fmla="*/ 303187 w 434872"/>
              <a:gd name="connsiteY39" fmla="*/ 227980 h 605705"/>
              <a:gd name="connsiteX40" fmla="*/ 205113 w 434872"/>
              <a:gd name="connsiteY40" fmla="*/ 235947 h 605705"/>
              <a:gd name="connsiteX41" fmla="*/ 119005 w 434872"/>
              <a:gd name="connsiteY41" fmla="*/ 235244 h 605705"/>
              <a:gd name="connsiteX42" fmla="*/ 125340 w 434872"/>
              <a:gd name="connsiteY42" fmla="*/ 264531 h 605705"/>
              <a:gd name="connsiteX43" fmla="*/ 175785 w 434872"/>
              <a:gd name="connsiteY43" fmla="*/ 353097 h 605705"/>
              <a:gd name="connsiteX44" fmla="*/ 286764 w 434872"/>
              <a:gd name="connsiteY44" fmla="*/ 322872 h 605705"/>
              <a:gd name="connsiteX45" fmla="*/ 301780 w 434872"/>
              <a:gd name="connsiteY45" fmla="*/ 239461 h 605705"/>
              <a:gd name="connsiteX46" fmla="*/ 303187 w 434872"/>
              <a:gd name="connsiteY46" fmla="*/ 227980 h 605705"/>
              <a:gd name="connsiteX47" fmla="*/ 216581 w 434872"/>
              <a:gd name="connsiteY47" fmla="*/ 118943 h 605705"/>
              <a:gd name="connsiteX48" fmla="*/ 347063 w 434872"/>
              <a:gd name="connsiteY48" fmla="*/ 119968 h 605705"/>
              <a:gd name="connsiteX49" fmla="*/ 354336 w 434872"/>
              <a:gd name="connsiteY49" fmla="*/ 134729 h 605705"/>
              <a:gd name="connsiteX50" fmla="*/ 347063 w 434872"/>
              <a:gd name="connsiteY50" fmla="*/ 144335 h 605705"/>
              <a:gd name="connsiteX51" fmla="*/ 346828 w 434872"/>
              <a:gd name="connsiteY51" fmla="*/ 178074 h 605705"/>
              <a:gd name="connsiteX52" fmla="*/ 345420 w 434872"/>
              <a:gd name="connsiteY52" fmla="*/ 197287 h 605705"/>
              <a:gd name="connsiteX53" fmla="*/ 322662 w 434872"/>
              <a:gd name="connsiteY53" fmla="*/ 220014 h 605705"/>
              <a:gd name="connsiteX54" fmla="*/ 320081 w 434872"/>
              <a:gd name="connsiteY54" fmla="*/ 239461 h 605705"/>
              <a:gd name="connsiteX55" fmla="*/ 306003 w 434872"/>
              <a:gd name="connsiteY55" fmla="*/ 326152 h 605705"/>
              <a:gd name="connsiteX56" fmla="*/ 191036 w 434872"/>
              <a:gd name="connsiteY56" fmla="*/ 385196 h 605705"/>
              <a:gd name="connsiteX57" fmla="*/ 118067 w 434872"/>
              <a:gd name="connsiteY57" fmla="*/ 296162 h 605705"/>
              <a:gd name="connsiteX58" fmla="*/ 102816 w 434872"/>
              <a:gd name="connsiteY58" fmla="*/ 230323 h 605705"/>
              <a:gd name="connsiteX59" fmla="*/ 94604 w 434872"/>
              <a:gd name="connsiteY59" fmla="*/ 226106 h 605705"/>
              <a:gd name="connsiteX60" fmla="*/ 76538 w 434872"/>
              <a:gd name="connsiteY60" fmla="*/ 143867 h 605705"/>
              <a:gd name="connsiteX61" fmla="*/ 77241 w 434872"/>
              <a:gd name="connsiteY61" fmla="*/ 134026 h 605705"/>
              <a:gd name="connsiteX62" fmla="*/ 86392 w 434872"/>
              <a:gd name="connsiteY62" fmla="*/ 131683 h 605705"/>
              <a:gd name="connsiteX63" fmla="*/ 86627 w 434872"/>
              <a:gd name="connsiteY63" fmla="*/ 132152 h 605705"/>
              <a:gd name="connsiteX64" fmla="*/ 216581 w 434872"/>
              <a:gd name="connsiteY64" fmla="*/ 118943 h 605705"/>
              <a:gd name="connsiteX65" fmla="*/ 210722 w 434872"/>
              <a:gd name="connsiteY65" fmla="*/ 19876 h 605705"/>
              <a:gd name="connsiteX66" fmla="*/ 201804 w 434872"/>
              <a:gd name="connsiteY66" fmla="*/ 21048 h 605705"/>
              <a:gd name="connsiteX67" fmla="*/ 209783 w 434872"/>
              <a:gd name="connsiteY67" fmla="*/ 22454 h 605705"/>
              <a:gd name="connsiteX68" fmla="*/ 210722 w 434872"/>
              <a:gd name="connsiteY68" fmla="*/ 19876 h 605705"/>
              <a:gd name="connsiteX69" fmla="*/ 197815 w 434872"/>
              <a:gd name="connsiteY69" fmla="*/ 2064 h 605705"/>
              <a:gd name="connsiteX70" fmla="*/ 374759 w 434872"/>
              <a:gd name="connsiteY70" fmla="*/ 90186 h 605705"/>
              <a:gd name="connsiteX71" fmla="*/ 378983 w 434872"/>
              <a:gd name="connsiteY71" fmla="*/ 99795 h 605705"/>
              <a:gd name="connsiteX72" fmla="*/ 394237 w 434872"/>
              <a:gd name="connsiteY72" fmla="*/ 175260 h 605705"/>
              <a:gd name="connsiteX73" fmla="*/ 396819 w 434872"/>
              <a:gd name="connsiteY73" fmla="*/ 213696 h 605705"/>
              <a:gd name="connsiteX74" fmla="*/ 395645 w 434872"/>
              <a:gd name="connsiteY74" fmla="*/ 240648 h 605705"/>
              <a:gd name="connsiteX75" fmla="*/ 400339 w 434872"/>
              <a:gd name="connsiteY75" fmla="*/ 247210 h 605705"/>
              <a:gd name="connsiteX76" fmla="*/ 398696 w 434872"/>
              <a:gd name="connsiteY76" fmla="*/ 256351 h 605705"/>
              <a:gd name="connsiteX77" fmla="*/ 385554 w 434872"/>
              <a:gd name="connsiteY77" fmla="*/ 261741 h 605705"/>
              <a:gd name="connsiteX78" fmla="*/ 378983 w 434872"/>
              <a:gd name="connsiteY78" fmla="*/ 242757 h 605705"/>
              <a:gd name="connsiteX79" fmla="*/ 377575 w 434872"/>
              <a:gd name="connsiteY79" fmla="*/ 194478 h 605705"/>
              <a:gd name="connsiteX80" fmla="*/ 368658 w 434872"/>
              <a:gd name="connsiteY80" fmla="*/ 109638 h 605705"/>
              <a:gd name="connsiteX81" fmla="*/ 359740 w 434872"/>
              <a:gd name="connsiteY81" fmla="*/ 107763 h 605705"/>
              <a:gd name="connsiteX82" fmla="*/ 355751 w 434872"/>
              <a:gd name="connsiteY82" fmla="*/ 106826 h 605705"/>
              <a:gd name="connsiteX83" fmla="*/ 340027 w 434872"/>
              <a:gd name="connsiteY83" fmla="*/ 104482 h 605705"/>
              <a:gd name="connsiteX84" fmla="*/ 312570 w 434872"/>
              <a:gd name="connsiteY84" fmla="*/ 102607 h 605705"/>
              <a:gd name="connsiteX85" fmla="*/ 235128 w 434872"/>
              <a:gd name="connsiteY85" fmla="*/ 99795 h 605705"/>
              <a:gd name="connsiteX86" fmla="*/ 40583 w 434872"/>
              <a:gd name="connsiteY86" fmla="*/ 109404 h 605705"/>
              <a:gd name="connsiteX87" fmla="*/ 33543 w 434872"/>
              <a:gd name="connsiteY87" fmla="*/ 92998 h 605705"/>
              <a:gd name="connsiteX88" fmla="*/ 34012 w 434872"/>
              <a:gd name="connsiteY88" fmla="*/ 90654 h 605705"/>
              <a:gd name="connsiteX89" fmla="*/ 62642 w 434872"/>
              <a:gd name="connsiteY89" fmla="*/ 75421 h 605705"/>
              <a:gd name="connsiteX90" fmla="*/ 109812 w 434872"/>
              <a:gd name="connsiteY90" fmla="*/ 48000 h 605705"/>
              <a:gd name="connsiteX91" fmla="*/ 197815 w 434872"/>
              <a:gd name="connsiteY91" fmla="*/ 2064 h 6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872" h="605705">
                <a:moveTo>
                  <a:pt x="83809" y="581569"/>
                </a:moveTo>
                <a:cubicBezTo>
                  <a:pt x="83340" y="582272"/>
                  <a:pt x="82871" y="582975"/>
                  <a:pt x="82167" y="583678"/>
                </a:cubicBezTo>
                <a:cubicBezTo>
                  <a:pt x="84279" y="583678"/>
                  <a:pt x="86391" y="583912"/>
                  <a:pt x="88503" y="584146"/>
                </a:cubicBezTo>
                <a:cubicBezTo>
                  <a:pt x="87564" y="583209"/>
                  <a:pt x="86860" y="582506"/>
                  <a:pt x="86156" y="581569"/>
                </a:cubicBezTo>
                <a:cubicBezTo>
                  <a:pt x="85452" y="581569"/>
                  <a:pt x="84748" y="581569"/>
                  <a:pt x="83809" y="581569"/>
                </a:cubicBezTo>
                <a:close/>
                <a:moveTo>
                  <a:pt x="337748" y="504504"/>
                </a:moveTo>
                <a:cubicBezTo>
                  <a:pt x="328860" y="505236"/>
                  <a:pt x="319649" y="507872"/>
                  <a:pt x="314252" y="509630"/>
                </a:cubicBezTo>
                <a:cubicBezTo>
                  <a:pt x="306039" y="512442"/>
                  <a:pt x="297826" y="515723"/>
                  <a:pt x="290786" y="521112"/>
                </a:cubicBezTo>
                <a:cubicBezTo>
                  <a:pt x="287735" y="523221"/>
                  <a:pt x="285623" y="526033"/>
                  <a:pt x="283746" y="528611"/>
                </a:cubicBezTo>
                <a:cubicBezTo>
                  <a:pt x="294071" y="527674"/>
                  <a:pt x="306039" y="529548"/>
                  <a:pt x="314487" y="529783"/>
                </a:cubicBezTo>
                <a:cubicBezTo>
                  <a:pt x="323404" y="530251"/>
                  <a:pt x="374796" y="532829"/>
                  <a:pt x="359308" y="510802"/>
                </a:cubicBezTo>
                <a:cubicBezTo>
                  <a:pt x="355201" y="504944"/>
                  <a:pt x="346636" y="503772"/>
                  <a:pt x="337748" y="504504"/>
                </a:cubicBezTo>
                <a:close/>
                <a:moveTo>
                  <a:pt x="88737" y="451049"/>
                </a:moveTo>
                <a:cubicBezTo>
                  <a:pt x="82167" y="454798"/>
                  <a:pt x="76065" y="458547"/>
                  <a:pt x="70668" y="462999"/>
                </a:cubicBezTo>
                <a:cubicBezTo>
                  <a:pt x="71137" y="462765"/>
                  <a:pt x="71607" y="462531"/>
                  <a:pt x="72076" y="462296"/>
                </a:cubicBezTo>
                <a:cubicBezTo>
                  <a:pt x="77239" y="458313"/>
                  <a:pt x="82871" y="454798"/>
                  <a:pt x="88972" y="451517"/>
                </a:cubicBezTo>
                <a:cubicBezTo>
                  <a:pt x="88737" y="451517"/>
                  <a:pt x="88737" y="451283"/>
                  <a:pt x="88737" y="451049"/>
                </a:cubicBezTo>
                <a:close/>
                <a:moveTo>
                  <a:pt x="109153" y="408635"/>
                </a:moveTo>
                <a:cubicBezTo>
                  <a:pt x="111031" y="406292"/>
                  <a:pt x="114785" y="405589"/>
                  <a:pt x="117367" y="409104"/>
                </a:cubicBezTo>
                <a:cubicBezTo>
                  <a:pt x="137079" y="435583"/>
                  <a:pt x="162657" y="460890"/>
                  <a:pt x="195511" y="466280"/>
                </a:cubicBezTo>
                <a:cubicBezTo>
                  <a:pt x="185185" y="458313"/>
                  <a:pt x="179553" y="444253"/>
                  <a:pt x="180023" y="430428"/>
                </a:cubicBezTo>
                <a:cubicBezTo>
                  <a:pt x="180257" y="424570"/>
                  <a:pt x="180257" y="415431"/>
                  <a:pt x="187532" y="413556"/>
                </a:cubicBezTo>
                <a:cubicBezTo>
                  <a:pt x="188705" y="413322"/>
                  <a:pt x="189879" y="413322"/>
                  <a:pt x="191052" y="413322"/>
                </a:cubicBezTo>
                <a:cubicBezTo>
                  <a:pt x="191287" y="413087"/>
                  <a:pt x="191287" y="412853"/>
                  <a:pt x="191521" y="412619"/>
                </a:cubicBezTo>
                <a:cubicBezTo>
                  <a:pt x="197857" y="407229"/>
                  <a:pt x="211468" y="410510"/>
                  <a:pt x="219212" y="410510"/>
                </a:cubicBezTo>
                <a:cubicBezTo>
                  <a:pt x="227426" y="410510"/>
                  <a:pt x="235874" y="410510"/>
                  <a:pt x="244087" y="410744"/>
                </a:cubicBezTo>
                <a:cubicBezTo>
                  <a:pt x="250188" y="410744"/>
                  <a:pt x="253474" y="416134"/>
                  <a:pt x="252535" y="421523"/>
                </a:cubicBezTo>
                <a:cubicBezTo>
                  <a:pt x="250423" y="434646"/>
                  <a:pt x="244791" y="453626"/>
                  <a:pt x="233527" y="464405"/>
                </a:cubicBezTo>
                <a:cubicBezTo>
                  <a:pt x="260983" y="458313"/>
                  <a:pt x="285388" y="444487"/>
                  <a:pt x="295948" y="417305"/>
                </a:cubicBezTo>
                <a:cubicBezTo>
                  <a:pt x="297591" y="413087"/>
                  <a:pt x="302754" y="410979"/>
                  <a:pt x="306508" y="412150"/>
                </a:cubicBezTo>
                <a:cubicBezTo>
                  <a:pt x="317772" y="407698"/>
                  <a:pt x="335372" y="414025"/>
                  <a:pt x="344524" y="416837"/>
                </a:cubicBezTo>
                <a:cubicBezTo>
                  <a:pt x="367287" y="423632"/>
                  <a:pt x="392866" y="431599"/>
                  <a:pt x="412578" y="445190"/>
                </a:cubicBezTo>
                <a:cubicBezTo>
                  <a:pt x="456695" y="475184"/>
                  <a:pt x="421964" y="549935"/>
                  <a:pt x="420556" y="591411"/>
                </a:cubicBezTo>
                <a:cubicBezTo>
                  <a:pt x="420322" y="596331"/>
                  <a:pt x="416567" y="600549"/>
                  <a:pt x="411404" y="600549"/>
                </a:cubicBezTo>
                <a:cubicBezTo>
                  <a:pt x="276940" y="601018"/>
                  <a:pt x="141068" y="616015"/>
                  <a:pt x="7543" y="592582"/>
                </a:cubicBezTo>
                <a:cubicBezTo>
                  <a:pt x="3553" y="591879"/>
                  <a:pt x="737" y="587427"/>
                  <a:pt x="737" y="583678"/>
                </a:cubicBezTo>
                <a:cubicBezTo>
                  <a:pt x="737" y="546185"/>
                  <a:pt x="-3956" y="502132"/>
                  <a:pt x="10359" y="466514"/>
                </a:cubicBezTo>
                <a:cubicBezTo>
                  <a:pt x="24908" y="430662"/>
                  <a:pt x="77239" y="429490"/>
                  <a:pt x="104929" y="409104"/>
                </a:cubicBezTo>
                <a:cubicBezTo>
                  <a:pt x="106103" y="408167"/>
                  <a:pt x="107745" y="408167"/>
                  <a:pt x="109153" y="408635"/>
                </a:cubicBezTo>
                <a:close/>
                <a:moveTo>
                  <a:pt x="303187" y="227980"/>
                </a:moveTo>
                <a:cubicBezTo>
                  <a:pt x="271982" y="237352"/>
                  <a:pt x="237023" y="235009"/>
                  <a:pt x="205113" y="235947"/>
                </a:cubicBezTo>
                <a:cubicBezTo>
                  <a:pt x="180008" y="236649"/>
                  <a:pt x="146691" y="241101"/>
                  <a:pt x="119005" y="235244"/>
                </a:cubicBezTo>
                <a:cubicBezTo>
                  <a:pt x="119474" y="245319"/>
                  <a:pt x="122055" y="255159"/>
                  <a:pt x="125340" y="264531"/>
                </a:cubicBezTo>
                <a:cubicBezTo>
                  <a:pt x="136133" y="295927"/>
                  <a:pt x="151618" y="329901"/>
                  <a:pt x="175785" y="353097"/>
                </a:cubicBezTo>
                <a:cubicBezTo>
                  <a:pt x="210510" y="386133"/>
                  <a:pt x="265882" y="361297"/>
                  <a:pt x="286764" y="322872"/>
                </a:cubicBezTo>
                <a:cubicBezTo>
                  <a:pt x="301310" y="296396"/>
                  <a:pt x="300841" y="268749"/>
                  <a:pt x="301780" y="239461"/>
                </a:cubicBezTo>
                <a:cubicBezTo>
                  <a:pt x="301780" y="235947"/>
                  <a:pt x="302484" y="231963"/>
                  <a:pt x="303187" y="227980"/>
                </a:cubicBezTo>
                <a:close/>
                <a:moveTo>
                  <a:pt x="216581" y="118943"/>
                </a:moveTo>
                <a:cubicBezTo>
                  <a:pt x="260485" y="117098"/>
                  <a:pt x="304478" y="117625"/>
                  <a:pt x="347063" y="119968"/>
                </a:cubicBezTo>
                <a:cubicBezTo>
                  <a:pt x="355275" y="120437"/>
                  <a:pt x="357621" y="129574"/>
                  <a:pt x="354336" y="134729"/>
                </a:cubicBezTo>
                <a:cubicBezTo>
                  <a:pt x="355275" y="139181"/>
                  <a:pt x="352225" y="144569"/>
                  <a:pt x="347063" y="144335"/>
                </a:cubicBezTo>
                <a:cubicBezTo>
                  <a:pt x="354336" y="144804"/>
                  <a:pt x="346828" y="169405"/>
                  <a:pt x="346828" y="178074"/>
                </a:cubicBezTo>
                <a:cubicBezTo>
                  <a:pt x="346828" y="184635"/>
                  <a:pt x="347063" y="190961"/>
                  <a:pt x="345420" y="197287"/>
                </a:cubicBezTo>
                <a:cubicBezTo>
                  <a:pt x="343074" y="207128"/>
                  <a:pt x="332281" y="214859"/>
                  <a:pt x="322662" y="220014"/>
                </a:cubicBezTo>
                <a:cubicBezTo>
                  <a:pt x="321723" y="227512"/>
                  <a:pt x="320315" y="234775"/>
                  <a:pt x="320081" y="239461"/>
                </a:cubicBezTo>
                <a:cubicBezTo>
                  <a:pt x="320081" y="268280"/>
                  <a:pt x="320315" y="300145"/>
                  <a:pt x="306003" y="326152"/>
                </a:cubicBezTo>
                <a:cubicBezTo>
                  <a:pt x="286998" y="361297"/>
                  <a:pt x="234442" y="403471"/>
                  <a:pt x="191036" y="385196"/>
                </a:cubicBezTo>
                <a:cubicBezTo>
                  <a:pt x="154903" y="370200"/>
                  <a:pt x="133083" y="330369"/>
                  <a:pt x="118067" y="296162"/>
                </a:cubicBezTo>
                <a:cubicBezTo>
                  <a:pt x="110559" y="279058"/>
                  <a:pt x="99062" y="251879"/>
                  <a:pt x="102816" y="230323"/>
                </a:cubicBezTo>
                <a:cubicBezTo>
                  <a:pt x="100000" y="228917"/>
                  <a:pt x="97185" y="227746"/>
                  <a:pt x="94604" y="226106"/>
                </a:cubicBezTo>
                <a:cubicBezTo>
                  <a:pt x="68091" y="210408"/>
                  <a:pt x="74191" y="172451"/>
                  <a:pt x="76538" y="143867"/>
                </a:cubicBezTo>
                <a:cubicBezTo>
                  <a:pt x="73018" y="141289"/>
                  <a:pt x="72549" y="135432"/>
                  <a:pt x="77241" y="134026"/>
                </a:cubicBezTo>
                <a:cubicBezTo>
                  <a:pt x="77476" y="129574"/>
                  <a:pt x="84046" y="126997"/>
                  <a:pt x="86392" y="131683"/>
                </a:cubicBezTo>
                <a:cubicBezTo>
                  <a:pt x="86392" y="131917"/>
                  <a:pt x="86627" y="131917"/>
                  <a:pt x="86627" y="132152"/>
                </a:cubicBezTo>
                <a:cubicBezTo>
                  <a:pt x="128860" y="125006"/>
                  <a:pt x="172676" y="120788"/>
                  <a:pt x="216581" y="118943"/>
                </a:cubicBezTo>
                <a:close/>
                <a:moveTo>
                  <a:pt x="210722" y="19876"/>
                </a:moveTo>
                <a:cubicBezTo>
                  <a:pt x="207671" y="20110"/>
                  <a:pt x="204855" y="20579"/>
                  <a:pt x="201804" y="21048"/>
                </a:cubicBezTo>
                <a:cubicBezTo>
                  <a:pt x="204620" y="21517"/>
                  <a:pt x="207202" y="21985"/>
                  <a:pt x="209783" y="22454"/>
                </a:cubicBezTo>
                <a:cubicBezTo>
                  <a:pt x="210018" y="21517"/>
                  <a:pt x="210252" y="20579"/>
                  <a:pt x="210722" y="19876"/>
                </a:cubicBezTo>
                <a:close/>
                <a:moveTo>
                  <a:pt x="197815" y="2064"/>
                </a:moveTo>
                <a:cubicBezTo>
                  <a:pt x="266809" y="-12935"/>
                  <a:pt x="322427" y="57609"/>
                  <a:pt x="374759" y="90186"/>
                </a:cubicBezTo>
                <a:cubicBezTo>
                  <a:pt x="378749" y="92764"/>
                  <a:pt x="379687" y="96513"/>
                  <a:pt x="378983" y="99795"/>
                </a:cubicBezTo>
                <a:cubicBezTo>
                  <a:pt x="387901" y="123934"/>
                  <a:pt x="392125" y="149714"/>
                  <a:pt x="394237" y="175260"/>
                </a:cubicBezTo>
                <a:cubicBezTo>
                  <a:pt x="395410" y="188150"/>
                  <a:pt x="396349" y="201040"/>
                  <a:pt x="396819" y="213696"/>
                </a:cubicBezTo>
                <a:cubicBezTo>
                  <a:pt x="396819" y="216743"/>
                  <a:pt x="395645" y="231742"/>
                  <a:pt x="395645" y="240648"/>
                </a:cubicBezTo>
                <a:cubicBezTo>
                  <a:pt x="398461" y="241585"/>
                  <a:pt x="400808" y="243695"/>
                  <a:pt x="400339" y="247210"/>
                </a:cubicBezTo>
                <a:cubicBezTo>
                  <a:pt x="400104" y="250491"/>
                  <a:pt x="399635" y="253069"/>
                  <a:pt x="398696" y="256351"/>
                </a:cubicBezTo>
                <a:cubicBezTo>
                  <a:pt x="397288" y="261507"/>
                  <a:pt x="390482" y="265022"/>
                  <a:pt x="385554" y="261741"/>
                </a:cubicBezTo>
                <a:cubicBezTo>
                  <a:pt x="377810" y="256351"/>
                  <a:pt x="378983" y="252132"/>
                  <a:pt x="378983" y="242757"/>
                </a:cubicBezTo>
                <a:cubicBezTo>
                  <a:pt x="378749" y="226586"/>
                  <a:pt x="378514" y="210649"/>
                  <a:pt x="377575" y="194478"/>
                </a:cubicBezTo>
                <a:cubicBezTo>
                  <a:pt x="375933" y="166120"/>
                  <a:pt x="371474" y="137762"/>
                  <a:pt x="368658" y="109638"/>
                </a:cubicBezTo>
                <a:cubicBezTo>
                  <a:pt x="365607" y="111279"/>
                  <a:pt x="361852" y="110341"/>
                  <a:pt x="359740" y="107763"/>
                </a:cubicBezTo>
                <a:cubicBezTo>
                  <a:pt x="359036" y="107529"/>
                  <a:pt x="357863" y="107294"/>
                  <a:pt x="355751" y="106826"/>
                </a:cubicBezTo>
                <a:cubicBezTo>
                  <a:pt x="350588" y="105888"/>
                  <a:pt x="345190" y="104951"/>
                  <a:pt x="340027" y="104482"/>
                </a:cubicBezTo>
                <a:cubicBezTo>
                  <a:pt x="330875" y="103544"/>
                  <a:pt x="321723" y="103076"/>
                  <a:pt x="312570" y="102607"/>
                </a:cubicBezTo>
                <a:cubicBezTo>
                  <a:pt x="286756" y="101670"/>
                  <a:pt x="260942" y="99795"/>
                  <a:pt x="235128" y="99795"/>
                </a:cubicBezTo>
                <a:cubicBezTo>
                  <a:pt x="170592" y="99326"/>
                  <a:pt x="104649" y="97685"/>
                  <a:pt x="40583" y="109404"/>
                </a:cubicBezTo>
                <a:cubicBezTo>
                  <a:pt x="30257" y="111279"/>
                  <a:pt x="25329" y="96982"/>
                  <a:pt x="33543" y="92998"/>
                </a:cubicBezTo>
                <a:cubicBezTo>
                  <a:pt x="33543" y="92061"/>
                  <a:pt x="33543" y="91357"/>
                  <a:pt x="34012" y="90654"/>
                </a:cubicBezTo>
                <a:cubicBezTo>
                  <a:pt x="40583" y="81749"/>
                  <a:pt x="53255" y="80342"/>
                  <a:pt x="62642" y="75421"/>
                </a:cubicBezTo>
                <a:cubicBezTo>
                  <a:pt x="78835" y="66983"/>
                  <a:pt x="94323" y="57375"/>
                  <a:pt x="109812" y="48000"/>
                </a:cubicBezTo>
                <a:cubicBezTo>
                  <a:pt x="136565" y="31594"/>
                  <a:pt x="166603" y="8861"/>
                  <a:pt x="197815" y="20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3862731" y="4279374"/>
            <a:ext cx="4331970" cy="1478805"/>
            <a:chOff x="4873390" y="4177581"/>
            <a:chExt cx="4331860" cy="1479243"/>
          </a:xfrm>
        </p:grpSpPr>
        <p:sp>
          <p:nvSpPr>
            <p:cNvPr id="3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4873390" y="4177581"/>
              <a:ext cx="4331860" cy="922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汇报人：张</a:t>
              </a:r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 </a:t>
              </a:r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章</a:t>
              </a:r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  <a:p>
              <a:pPr algn="ctr"/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  <a:p>
              <a:pPr algn="ctr"/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z-z23@mails.tsinghua.edu.cn</a:t>
              </a:r>
              <a:endParaRPr lang="en-US" altLang="zh-CN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827075" y="5288415"/>
              <a:ext cx="2524696" cy="368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rPr>
                <a:t>答辩时间：</a:t>
              </a:r>
              <a:r>
                <a:rPr lang="en-US" altLang="zh-CN" b="1" spc="300" dirty="0">
                  <a:solidFill>
                    <a:srgbClr val="122E66"/>
                  </a:solidFill>
                  <a:latin typeface="+mn-ea"/>
                  <a:cs typeface="+mn-ea"/>
                </a:rPr>
                <a:t>2024//</a:t>
              </a:r>
              <a:endParaRPr lang="en-US" altLang="zh-CN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6067162" y="4996864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endParaRPr lang="zh-CN" altLang="en-US" b="1" spc="300" dirty="0">
                <a:solidFill>
                  <a:srgbClr val="122E66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11" name="图形 6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4279265"/>
            <a:ext cx="369570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íḋe"/>
          <p:cNvSpPr/>
          <p:nvPr/>
        </p:nvSpPr>
        <p:spPr>
          <a:xfrm>
            <a:off x="9108" y="0"/>
            <a:ext cx="12173784" cy="3423173"/>
          </a:xfrm>
          <a:prstGeom prst="rect">
            <a:avLst/>
          </a:prstGeom>
          <a:solidFill>
            <a:srgbClr val="12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4" name="iš1íḍè"/>
          <p:cNvSpPr/>
          <p:nvPr/>
        </p:nvSpPr>
        <p:spPr>
          <a:xfrm>
            <a:off x="274736" y="451250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" name="iṡ1íḋe"/>
          <p:cNvSpPr/>
          <p:nvPr/>
        </p:nvSpPr>
        <p:spPr>
          <a:xfrm>
            <a:off x="481360" y="696817"/>
            <a:ext cx="11229278" cy="5464366"/>
          </a:xfrm>
          <a:prstGeom prst="rect">
            <a:avLst/>
          </a:prstGeom>
          <a:solidFill>
            <a:schemeClr val="bg1"/>
          </a:solidFill>
          <a:ln w="22225">
            <a:solidFill>
              <a:srgbClr val="0E4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5685" y="155754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600" dirty="0">
                <a:solidFill>
                  <a:schemeClr val="bg1">
                    <a:lumMod val="95000"/>
                  </a:schemeClr>
                </a:solidFill>
                <a:latin typeface="Perpetua Titling MT" panose="02020502060505020804" pitchFamily="18" charset="0"/>
                <a:cs typeface="+mn-ea"/>
              </a:rPr>
              <a:t>CONTENTS</a:t>
            </a:r>
            <a:endParaRPr lang="zh-CN" altLang="en-US" b="1" spc="600" dirty="0">
              <a:solidFill>
                <a:schemeClr val="bg1">
                  <a:lumMod val="95000"/>
                </a:schemeClr>
              </a:solidFill>
              <a:latin typeface="Perpetua Titling MT" panose="02020502060505020804" pitchFamily="18" charset="0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2779" y="873760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2500" dirty="0">
                <a:solidFill>
                  <a:srgbClr val="122E66"/>
                </a:solidFill>
                <a:latin typeface="+mn-ea"/>
                <a:cs typeface="+mn-ea"/>
              </a:rPr>
              <a:t>目录</a:t>
            </a:r>
            <a:endParaRPr lang="zh-CN" altLang="en-US" sz="4400" b="1" spc="2500" dirty="0">
              <a:solidFill>
                <a:srgbClr val="122E66"/>
              </a:solidFill>
              <a:latin typeface="+mn-ea"/>
              <a:cs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78322" y="2074644"/>
            <a:ext cx="3254563" cy="1084606"/>
            <a:chOff x="2377440" y="2130511"/>
            <a:chExt cx="2741369" cy="913580"/>
          </a:xfrm>
        </p:grpSpPr>
        <p:sp>
          <p:nvSpPr>
            <p:cNvPr id="7" name="矩形: 圆角 6"/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440" y="2130511"/>
              <a:ext cx="60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01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12804" y="2489200"/>
              <a:ext cx="1344148" cy="31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latin typeface="+mn-ea"/>
                  <a:cs typeface="+mn-ea"/>
                </a:rPr>
                <a:t>问题的</a:t>
              </a:r>
              <a:r>
                <a:rPr lang="zh-CN" altLang="en-US" spc="300" dirty="0">
                  <a:latin typeface="+mn-ea"/>
                  <a:cs typeface="+mn-ea"/>
                </a:rPr>
                <a:t>定义</a:t>
              </a:r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455897" y="2795680"/>
            <a:ext cx="2324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Problem</a:t>
            </a:r>
            <a:endParaRPr lang="en-US" altLang="zh-CN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78321" y="4047211"/>
            <a:ext cx="3254563" cy="1084606"/>
            <a:chOff x="2377440" y="2130511"/>
            <a:chExt cx="2741369" cy="913580"/>
          </a:xfrm>
        </p:grpSpPr>
        <p:sp>
          <p:nvSpPr>
            <p:cNvPr id="31" name="矩形: 圆角 30"/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7440" y="2130511"/>
              <a:ext cx="570069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03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12804" y="2489200"/>
              <a:ext cx="1344148" cy="31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latin typeface="+mn-ea"/>
                  <a:cs typeface="+mn-ea"/>
                </a:rPr>
                <a:t>结果</a:t>
              </a:r>
              <a:r>
                <a:rPr lang="zh-CN" altLang="en-US" spc="300" dirty="0">
                  <a:latin typeface="+mn-ea"/>
                  <a:cs typeface="+mn-ea"/>
                </a:rPr>
                <a:t>展示</a:t>
              </a:r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sp>
        <p:nvSpPr>
          <p:cNvPr id="27" name="文本框 23"/>
          <p:cNvSpPr txBox="1"/>
          <p:nvPr/>
        </p:nvSpPr>
        <p:spPr>
          <a:xfrm>
            <a:off x="2206497" y="4811146"/>
            <a:ext cx="2324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  <a:endParaRPr lang="en-US" altLang="zh-CN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15255" y="2042377"/>
            <a:ext cx="3254563" cy="1084606"/>
            <a:chOff x="2377440" y="2130511"/>
            <a:chExt cx="2741369" cy="913580"/>
          </a:xfrm>
        </p:grpSpPr>
        <p:sp>
          <p:nvSpPr>
            <p:cNvPr id="36" name="矩形: 圆角 35"/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77440" y="2130511"/>
              <a:ext cx="55926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02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23502" y="2489200"/>
              <a:ext cx="1344148" cy="31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latin typeface="+mn-ea"/>
                  <a:cs typeface="+mn-ea"/>
                </a:rPr>
                <a:t>实验</a:t>
              </a:r>
              <a:r>
                <a:rPr lang="zh-CN" altLang="en-US" spc="300" dirty="0">
                  <a:latin typeface="+mn-ea"/>
                  <a:cs typeface="+mn-ea"/>
                </a:rPr>
                <a:t>方法</a:t>
              </a:r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15255" y="4052717"/>
            <a:ext cx="3254563" cy="1084606"/>
            <a:chOff x="2377440" y="2130511"/>
            <a:chExt cx="2741369" cy="913580"/>
          </a:xfrm>
        </p:grpSpPr>
        <p:sp>
          <p:nvSpPr>
            <p:cNvPr id="40" name="矩形: 圆角 39"/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77440" y="2130511"/>
              <a:ext cx="55791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04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033726" y="2484595"/>
              <a:ext cx="1788607" cy="31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latin typeface="+mn-ea"/>
                  <a:cs typeface="+mn-ea"/>
                </a:rPr>
                <a:t>展望</a:t>
              </a:r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sp>
        <p:nvSpPr>
          <p:cNvPr id="26" name="文本框 18"/>
          <p:cNvSpPr txBox="1"/>
          <p:nvPr/>
        </p:nvSpPr>
        <p:spPr>
          <a:xfrm>
            <a:off x="7493643" y="2795787"/>
            <a:ext cx="2324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altLang="zh-CN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8"/>
          <p:cNvSpPr txBox="1"/>
          <p:nvPr/>
        </p:nvSpPr>
        <p:spPr>
          <a:xfrm>
            <a:off x="7577689" y="4811340"/>
            <a:ext cx="2324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</a:t>
            </a:r>
            <a:endParaRPr lang="zh-CN" alt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879840"/>
              <a:ext cx="1073139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问题的</a:t>
              </a:r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定义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箭头: 五边形 2"/>
          <p:cNvSpPr/>
          <p:nvPr>
            <p:custDataLst>
              <p:tags r:id="rId1"/>
            </p:custDataLst>
          </p:nvPr>
        </p:nvSpPr>
        <p:spPr>
          <a:xfrm>
            <a:off x="332046" y="6478101"/>
            <a:ext cx="1166007" cy="36780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3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问题的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定义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1886" y="6478478"/>
            <a:ext cx="6821798" cy="338554"/>
            <a:chOff x="3496021" y="338920"/>
            <a:chExt cx="6821798" cy="338554"/>
          </a:xfrm>
        </p:grpSpPr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124000" y="33892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实验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方法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751979" y="33892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结果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展示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379958" y="338920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展望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10007939" y="338920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0"/>
              </p:custDataLst>
            </p:nvPr>
          </p:nvSpPr>
          <p:spPr>
            <a:xfrm>
              <a:off x="3496021" y="338920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rPr>
                <a:t>问题的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rPr>
                <a:t>定义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cxnSp>
          <p:nvCxnSpPr>
            <p:cNvPr id="43" name="直接连接符 42"/>
            <p:cNvCxnSpPr/>
            <p:nvPr>
              <p:custDataLst>
                <p:tags r:id="rId11"/>
              </p:custDataLst>
            </p:nvPr>
          </p:nvCxnSpPr>
          <p:spPr>
            <a:xfrm>
              <a:off x="6450309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12"/>
              </p:custDataLst>
            </p:nvPr>
          </p:nvCxnSpPr>
          <p:spPr>
            <a:xfrm>
              <a:off x="4822330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13"/>
              </p:custDataLst>
            </p:nvPr>
          </p:nvCxnSpPr>
          <p:spPr>
            <a:xfrm>
              <a:off x="8078288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14"/>
              </p:custDataLst>
            </p:nvPr>
          </p:nvCxnSpPr>
          <p:spPr>
            <a:xfrm>
              <a:off x="9706267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708025" y="1699895"/>
            <a:ext cx="1307465" cy="429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环境：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10" name="图片 9" descr="fig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3085" y="1774825"/>
            <a:ext cx="4420235" cy="331533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5664835" y="2129790"/>
            <a:ext cx="5554345" cy="11068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白色方格表示可通行，黑色方格表示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障碍物。紫色和红色方格表示两个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仓库。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智能体随机在地图上出生。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791835" y="3683000"/>
            <a:ext cx="5554345" cy="1445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任务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规划智能体路径，使它们能够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无冲突地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在两个仓库之间进行折返，将所有的货物从紫色仓库运送到红色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仓库。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箭头: 五边形 2"/>
          <p:cNvSpPr/>
          <p:nvPr>
            <p:custDataLst>
              <p:tags r:id="rId1"/>
            </p:custDataLst>
          </p:nvPr>
        </p:nvSpPr>
        <p:spPr>
          <a:xfrm>
            <a:off x="332046" y="6478101"/>
            <a:ext cx="1166007" cy="36780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3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问题的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定义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08025" y="1699895"/>
            <a:ext cx="1307465" cy="429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冲突：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497965" y="2585720"/>
            <a:ext cx="5554345" cy="1445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·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智能体路径不能与障碍物有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冲突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·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不同智能体的路径不能有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冲突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4" name="图片 3" descr="fig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030" y="2385060"/>
            <a:ext cx="3839845" cy="184594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31886" y="6478478"/>
            <a:ext cx="6821798" cy="338554"/>
            <a:chOff x="3496021" y="338920"/>
            <a:chExt cx="6821798" cy="338554"/>
          </a:xfrm>
        </p:grpSpPr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5124000" y="33892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实验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方法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6751979" y="33892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结果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展示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8379958" y="338920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rPr>
                <a:t>展望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10007939" y="338920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13"/>
              </p:custDataLst>
            </p:nvPr>
          </p:nvSpPr>
          <p:spPr>
            <a:xfrm>
              <a:off x="3496021" y="338920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rPr>
                <a:t>问题的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rPr>
                <a:t>定义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>
              <p:custDataLst>
                <p:tags r:id="rId14"/>
              </p:custDataLst>
            </p:nvPr>
          </p:nvCxnSpPr>
          <p:spPr>
            <a:xfrm>
              <a:off x="6450309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15"/>
              </p:custDataLst>
            </p:nvPr>
          </p:nvCxnSpPr>
          <p:spPr>
            <a:xfrm>
              <a:off x="4822330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6"/>
              </p:custDataLst>
            </p:nvPr>
          </p:nvCxnSpPr>
          <p:spPr>
            <a:xfrm>
              <a:off x="8078288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7"/>
              </p:custDataLst>
            </p:nvPr>
          </p:nvCxnSpPr>
          <p:spPr>
            <a:xfrm>
              <a:off x="9706267" y="375769"/>
              <a:ext cx="0" cy="301705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48" y="2879824"/>
              <a:ext cx="852286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实验</a:t>
              </a:r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方法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2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3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方法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1657985" y="1795145"/>
            <a:ext cx="1380490" cy="3649980"/>
          </a:xfrm>
          <a:prstGeom prst="upArrow">
            <a:avLst/>
          </a:prstGeom>
          <a:solidFill>
            <a:srgbClr val="122E6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679825" y="1701165"/>
            <a:ext cx="4084955" cy="675640"/>
            <a:chOff x="7843964" y="1244601"/>
            <a:chExt cx="3644900" cy="2378377"/>
          </a:xfrm>
        </p:grpSpPr>
        <p:sp>
          <p:nvSpPr>
            <p:cNvPr id="38" name="矩形: 圆角 37"/>
            <p:cNvSpPr/>
            <p:nvPr>
              <p:custDataLst>
                <p:tags r:id="rId5"/>
              </p:custDataLst>
            </p:nvPr>
          </p:nvSpPr>
          <p:spPr>
            <a:xfrm>
              <a:off x="7843964" y="1244601"/>
              <a:ext cx="3644900" cy="1551940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8254174" y="1409701"/>
              <a:ext cx="3120390" cy="17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拼接部分解，得到全局</a:t>
              </a: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解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>
              <p:custDataLst>
                <p:tags r:id="rId7"/>
              </p:custDataLst>
            </p:nvPr>
          </p:nvCxnSpPr>
          <p:spPr>
            <a:xfrm>
              <a:off x="8228662" y="1549400"/>
              <a:ext cx="0" cy="2073578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651250" y="3051810"/>
            <a:ext cx="4113530" cy="675640"/>
            <a:chOff x="7843964" y="1244601"/>
            <a:chExt cx="3670397" cy="2378377"/>
          </a:xfrm>
        </p:grpSpPr>
        <p:sp>
          <p:nvSpPr>
            <p:cNvPr id="10" name="矩形: 圆角 37"/>
            <p:cNvSpPr/>
            <p:nvPr>
              <p:custDataLst>
                <p:tags r:id="rId8"/>
              </p:custDataLst>
            </p:nvPr>
          </p:nvSpPr>
          <p:spPr>
            <a:xfrm>
              <a:off x="7843964" y="1244601"/>
              <a:ext cx="3644900" cy="1551940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8254178" y="1410014"/>
              <a:ext cx="3260183" cy="17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解决路径间冲突，得到部分</a:t>
              </a: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解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10"/>
              </p:custDataLst>
            </p:nvPr>
          </p:nvCxnSpPr>
          <p:spPr>
            <a:xfrm>
              <a:off x="8228662" y="1549400"/>
              <a:ext cx="0" cy="2073578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651250" y="4515485"/>
            <a:ext cx="4217034" cy="675640"/>
            <a:chOff x="7843964" y="1244601"/>
            <a:chExt cx="3762751" cy="2378377"/>
          </a:xfrm>
        </p:grpSpPr>
        <p:sp>
          <p:nvSpPr>
            <p:cNvPr id="14" name="矩形: 圆角 37"/>
            <p:cNvSpPr/>
            <p:nvPr>
              <p:custDataLst>
                <p:tags r:id="rId11"/>
              </p:custDataLst>
            </p:nvPr>
          </p:nvSpPr>
          <p:spPr>
            <a:xfrm>
              <a:off x="7843964" y="1244601"/>
              <a:ext cx="3644900" cy="1551940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2"/>
              </p:custDataLst>
            </p:nvPr>
          </p:nvSpPr>
          <p:spPr>
            <a:xfrm>
              <a:off x="8254178" y="1410014"/>
              <a:ext cx="3352537" cy="17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A*</a:t>
              </a: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算法，得到单个</a:t>
              </a:r>
              <a:r>
                <a:rPr lang="zh-CN" altLang="en-US" sz="1800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智能体路径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>
              <a:off x="8228662" y="1549400"/>
              <a:ext cx="0" cy="2073578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805420" y="3279775"/>
            <a:ext cx="688340" cy="1804670"/>
            <a:chOff x="14907" y="4209"/>
            <a:chExt cx="1084" cy="4758"/>
          </a:xfrm>
        </p:grpSpPr>
        <p:sp>
          <p:nvSpPr>
            <p:cNvPr id="17" name="左中括号 16"/>
            <p:cNvSpPr/>
            <p:nvPr>
              <p:custDataLst>
                <p:tags r:id="rId14"/>
              </p:custDataLst>
            </p:nvPr>
          </p:nvSpPr>
          <p:spPr>
            <a:xfrm flipH="1">
              <a:off x="14907" y="4209"/>
              <a:ext cx="549" cy="4759"/>
            </a:xfrm>
            <a:prstGeom prst="leftBracket">
              <a:avLst>
                <a:gd name="adj" fmla="val 106991"/>
              </a:avLst>
            </a:prstGeom>
            <a:noFill/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>
              <a:off x="15455" y="6557"/>
              <a:ext cx="536" cy="0"/>
            </a:xfrm>
            <a:prstGeom prst="line">
              <a:avLst/>
            </a:prstGeom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493760" y="3916680"/>
            <a:ext cx="35172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Conflict Based Search</a:t>
            </a:r>
            <a:endParaRPr lang="en-US" altLang="zh-CN" sz="1800" spc="300" dirty="0">
              <a:solidFill>
                <a:srgbClr val="122E66"/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4736" y="6453336"/>
            <a:ext cx="6821798" cy="378301"/>
            <a:chOff x="274736" y="6453336"/>
            <a:chExt cx="6821798" cy="378301"/>
          </a:xfrm>
        </p:grpSpPr>
        <p:sp>
          <p:nvSpPr>
            <p:cNvPr id="52" name="箭头: 五边形 2"/>
            <p:cNvSpPr/>
            <p:nvPr>
              <p:custDataLst>
                <p:tags r:id="rId17"/>
              </p:custDataLst>
            </p:nvPr>
          </p:nvSpPr>
          <p:spPr>
            <a:xfrm>
              <a:off x="1845586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4736" y="6493083"/>
              <a:ext cx="6821798" cy="338554"/>
              <a:chOff x="3496021" y="338920"/>
              <a:chExt cx="6821798" cy="338554"/>
            </a:xfrm>
          </p:grpSpPr>
          <p:sp>
            <p:nvSpPr>
              <p:cNvPr id="54" name="文本框 5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5124000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实验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方法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51979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结果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展示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8379958" y="338920"/>
                <a:ext cx="5892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展望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8" name="文本框 5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3496021" y="338920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问题的</a:t>
                </a:r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定义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59" name="直接连接符 58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2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3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全局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算法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07390" y="1463675"/>
            <a:ext cx="5835015" cy="27997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经典多智能体路径规划（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MAPF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）问题：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多个智能体，初始位置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 -&gt; 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目标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位置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差别：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经典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MAPF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每个智能体初始位置和目标位置都是固定的，一旦到达目标位置就可以不再移动。而本次任务中，智能体需要来回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折返。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i="1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2405" y="1464310"/>
            <a:ext cx="5756275" cy="2799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8025" y="4515485"/>
            <a:ext cx="10224770" cy="187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转化：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在某一时刻，所有智能体的状态都是固定的，也即初始位置和目标位置都是固定的。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i="1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以当前状态计算得到一个</a:t>
            </a:r>
            <a:r>
              <a:rPr lang="en-US" altLang="zh-CN" sz="2200" i="1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MAPF</a:t>
            </a:r>
            <a:r>
              <a:rPr lang="zh-CN" altLang="en-US" sz="2200" i="1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rPr>
              <a:t>问题的解，再按照最短的路径进行截断，就得到一个部分解，部分解拼接在一起就得到全局解。</a:t>
            </a:r>
            <a:endParaRPr kumimoji="0" lang="zh-CN" altLang="en-US" sz="2200" i="1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endParaRPr lang="zh-CN" altLang="en-US" sz="2200"/>
          </a:p>
        </p:txBody>
      </p:sp>
      <p:grpSp>
        <p:nvGrpSpPr>
          <p:cNvPr id="51" name="组合 50"/>
          <p:cNvGrpSpPr/>
          <p:nvPr/>
        </p:nvGrpSpPr>
        <p:grpSpPr>
          <a:xfrm>
            <a:off x="274736" y="6453336"/>
            <a:ext cx="6821798" cy="378301"/>
            <a:chOff x="274736" y="6453336"/>
            <a:chExt cx="6821798" cy="378301"/>
          </a:xfrm>
        </p:grpSpPr>
        <p:sp>
          <p:nvSpPr>
            <p:cNvPr id="52" name="箭头: 五边形 2"/>
            <p:cNvSpPr/>
            <p:nvPr>
              <p:custDataLst>
                <p:tags r:id="rId7"/>
              </p:custDataLst>
            </p:nvPr>
          </p:nvSpPr>
          <p:spPr>
            <a:xfrm>
              <a:off x="1845586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4736" y="6493083"/>
              <a:ext cx="6821798" cy="338554"/>
              <a:chOff x="3496021" y="338920"/>
              <a:chExt cx="6821798" cy="338554"/>
            </a:xfrm>
          </p:grpSpPr>
          <p:sp>
            <p:nvSpPr>
              <p:cNvPr id="54" name="文本框 5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124000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实验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方法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751979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结果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展示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379958" y="338920"/>
                <a:ext cx="5892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展望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8" name="文本框 5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496021" y="338920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问题的</a:t>
                </a:r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定义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59" name="直接连接符 58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ṡḻîdê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>
            <p:custDataLst>
              <p:tags r:id="rId2"/>
            </p:custDataLst>
          </p:nvPr>
        </p:nvSpPr>
        <p:spPr>
          <a:xfrm>
            <a:off x="274736" y="49800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>
              <p:custDataLst>
                <p:tags r:id="rId3"/>
              </p:custDataLst>
            </p:nvPr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局部解算法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——CSB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算法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8025" y="1847215"/>
            <a:ext cx="8437880" cy="11068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底层：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A*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算法寻找单个智能体的最佳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路径。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顶层：建立冲突树，解决不同路径之间的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rPr>
              <a:t>冲突。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156C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8025" y="3052445"/>
            <a:ext cx="6184900" cy="3237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17970" y="1081405"/>
            <a:ext cx="5798185" cy="5208905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274736" y="6453336"/>
            <a:ext cx="6210246" cy="378301"/>
            <a:chOff x="274736" y="6453336"/>
            <a:chExt cx="6210246" cy="378301"/>
          </a:xfrm>
        </p:grpSpPr>
        <p:sp>
          <p:nvSpPr>
            <p:cNvPr id="52" name="箭头: 五边形 2"/>
            <p:cNvSpPr/>
            <p:nvPr>
              <p:custDataLst>
                <p:tags r:id="rId10"/>
              </p:custDataLst>
            </p:nvPr>
          </p:nvSpPr>
          <p:spPr>
            <a:xfrm>
              <a:off x="1845586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4736" y="6493083"/>
              <a:ext cx="6210246" cy="338554"/>
              <a:chOff x="3496021" y="338920"/>
              <a:chExt cx="6210246" cy="338554"/>
            </a:xfrm>
          </p:grpSpPr>
          <p:sp>
            <p:nvSpPr>
              <p:cNvPr id="54" name="文本框 5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124000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实验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方法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751979" y="338920"/>
                <a:ext cx="9956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结果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展示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8379958" y="338920"/>
                <a:ext cx="5892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展望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8" name="文本框 5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496021" y="338920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问题的</a:t>
                </a:r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定义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59" name="直接连接符 5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COMMONDATA" val="eyJoZGlkIjoiMjhhYWZjNjJiNzViNGJlMGRjNTM2ZmIwYWNjYjMxZTc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宽屏</PresentationFormat>
  <Paragraphs>205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Arial</vt:lpstr>
      <vt:lpstr>思源黑体 CN Heavy</vt:lpstr>
      <vt:lpstr>黑体</vt:lpstr>
      <vt:lpstr>Perpetua Titling MT</vt:lpstr>
      <vt:lpstr>AmdtSymbols</vt:lpstr>
      <vt:lpstr>Impact</vt:lpstr>
      <vt:lpstr>思源黑体 CN</vt:lpstr>
      <vt:lpstr>思源黑体 CN Bold</vt:lpstr>
      <vt:lpstr>思源宋体 CN</vt:lpstr>
      <vt:lpstr>微软雅黑</vt:lpstr>
      <vt:lpstr>Calibri</vt:lpstr>
      <vt:lpstr>Arial Unicode MS</vt:lpstr>
      <vt:lpstr>Open Sans Light</vt:lpstr>
      <vt:lpstr>Segoe UI Symbol</vt:lpstr>
      <vt:lpstr>思源宋体 CN Heavy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2023010916</cp:lastModifiedBy>
  <cp:revision>29</cp:revision>
  <dcterms:created xsi:type="dcterms:W3CDTF">2024-06-01T20:32:00Z</dcterms:created>
  <dcterms:modified xsi:type="dcterms:W3CDTF">2024-06-08T07:38:48Z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83243800B77B48AA8FDBAAB5408BD503_12</vt:lpwstr>
  </property>
  <property fmtid="{D5CDD505-2E9C-101B-9397-08002B2CF9AE}" pid="3" name="KSOProductBuildVer">
    <vt:lpwstr>2052-12.1.0.15120</vt:lpwstr>
  </property>
</Properties>
</file>