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66" r:id="rId6"/>
    <p:sldId id="267" r:id="rId7"/>
    <p:sldId id="268" r:id="rId8"/>
    <p:sldId id="263" r:id="rId9"/>
    <p:sldId id="259" r:id="rId10"/>
    <p:sldId id="264" r:id="rId11"/>
    <p:sldId id="26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533" y="7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EEACC-7F41-4412-9F8D-6938C76B38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694A84-408C-4C2D-BB38-A1E62913F4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28FC44-2803-4935-96B5-F9C8C3B20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8E132-A28E-45FF-8358-AE1016DBD3E9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DC6A85-1CA7-48EC-8CE3-2B01B9E1C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FCC45-946C-4D93-87AA-93E6C6191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25CA2-BC44-4F63-8228-6661C8D2E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202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71B32-4715-46F7-A3DB-EE75B7161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168E85-5FAD-4E30-9C23-F3FA0366A6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C480B2-FC1E-4854-BDB7-59AF1FE80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8E132-A28E-45FF-8358-AE1016DBD3E9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D33DF1-A0F9-4188-BD83-6F3FD97CC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E80833-02B0-4F8F-BABA-E05C03ECC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25CA2-BC44-4F63-8228-6661C8D2E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845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4E20C2-E3F7-4579-9DDF-9273AFB4BD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CF2493-CE1D-4097-A221-59F55FE25F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76B960-572F-47C0-8CBC-B76F28C27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8E132-A28E-45FF-8358-AE1016DBD3E9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75712F-F526-4D04-8A8D-16D5E1305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5FF794-BE45-4196-B33A-8FCF6409B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25CA2-BC44-4F63-8228-6661C8D2E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499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5BF50-0B2F-4E52-9873-43917C3E8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811F95-4EE1-4A8D-BD15-70E7384621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8B42C-8842-4283-B05F-8BFC3B8BE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8E132-A28E-45FF-8358-AE1016DBD3E9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A23D9-DB20-4C62-9B2C-BFABC491A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EF96DB-5C13-4459-9A57-D1BC3B67C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25CA2-BC44-4F63-8228-6661C8D2E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611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946A1-54C2-401D-9D7B-1CF16CCD3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8BC689-C42C-4B85-B672-3F11A11A38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30A7EE-3505-4756-A429-B652F68C4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8E132-A28E-45FF-8358-AE1016DBD3E9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2DF854-963A-4407-91A4-D79B7EC88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B0174D-D80C-4E0A-84EF-28CF89FDE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25CA2-BC44-4F63-8228-6661C8D2E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867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DC2B0-8352-4708-98B5-CED63D1E1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1CED4-1D17-4439-AABF-1A52E62440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472038-2D05-4882-B051-A4B776A4DD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D6A47F-3D0A-4ED5-8C3C-B7103DC60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8E132-A28E-45FF-8358-AE1016DBD3E9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F3C5D3-87C3-4A80-984B-E626C207C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A88923-900E-45C5-90C7-8D09CA0DA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25CA2-BC44-4F63-8228-6661C8D2E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217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E4954-6D3D-428B-9D78-CC1AA9EBB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DBC43C-8872-4255-A259-332D50EFD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E12189-0015-489A-ACE3-FD12D38F5E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5B1BB5-F856-40A4-B931-D10D06F892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B118E2-BD53-4CF9-BC55-E0E48718F1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DFC03C-43E9-4FE3-956C-80FCEC38A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8E132-A28E-45FF-8358-AE1016DBD3E9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D9C49C-843D-448D-98A2-93214CBEE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0B7D70-1F36-4D18-9408-06F45C0A5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25CA2-BC44-4F63-8228-6661C8D2E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714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67634-A5C0-44F8-9CE1-2AAB27D2E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02B39C-2108-4CA0-9A07-830D0EFC9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8E132-A28E-45FF-8358-AE1016DBD3E9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A74743-D33B-48B5-B92C-17320253D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A9DF24-0028-4ACF-B2D1-2393A7EA9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25CA2-BC44-4F63-8228-6661C8D2E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66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A91CA5-F983-43E8-8B7E-E4E1992C3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8E132-A28E-45FF-8358-AE1016DBD3E9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A38ADB-0A90-4D56-97DA-E0325B5F7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314F66-7593-48A5-9FEF-DDA73C230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25CA2-BC44-4F63-8228-6661C8D2E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713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4A94C-1D2A-4E10-9483-8EF2582B9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4291F-BE30-4093-821B-17C667B51E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993154-380E-4892-911C-8C4A183C9F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BA780E-9927-4F7E-95E9-F19F4D8D3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8E132-A28E-45FF-8358-AE1016DBD3E9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E980C2-B72A-4427-937D-BA051091C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F4944B-DF54-4D94-B197-80DA6E144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25CA2-BC44-4F63-8228-6661C8D2E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713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C3ACC-6F70-40FC-AF96-2E8955EAD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52CEF3-7C64-420D-A3FD-D52D1130D5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38615F-8414-40E8-8DDE-5B2519198A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CC6BF5-8A0D-479F-B904-51FC81DC5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8E132-A28E-45FF-8358-AE1016DBD3E9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B44B45-15D0-4DBE-9D4C-CEDFFA338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AA3B24-2618-42DC-A7D3-B1B860004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25CA2-BC44-4F63-8228-6661C8D2E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969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A20D92-9B8D-4D4C-AD1C-97BA2A3C4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06DDA8-1515-4598-857E-8FB4B7A8E6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B2232F-9201-41E7-AB24-6AC4E1F4F9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98E132-A28E-45FF-8358-AE1016DBD3E9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4B24C4-E94B-4857-A817-2310F3EC59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27888D-7398-4DD1-96BD-6CDF3C0B76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325CA2-BC44-4F63-8228-6661C8D2E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325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4B6CBD9-95B1-4EAD-8819-A8BAE087E57D}"/>
              </a:ext>
            </a:extLst>
          </p:cNvPr>
          <p:cNvSpPr txBox="1"/>
          <p:nvPr/>
        </p:nvSpPr>
        <p:spPr>
          <a:xfrm>
            <a:off x="866448" y="1364343"/>
            <a:ext cx="104591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BUSINESS INTELLIGENT (BI) SYSTEM FOR GOLDEN GATE RESAURANT CHAIN – MARKETING AND SALES MODULE	</a:t>
            </a:r>
          </a:p>
          <a:p>
            <a:pPr algn="just"/>
            <a:r>
              <a:rPr lang="en-US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[</a:t>
            </a:r>
            <a:r>
              <a:rPr lang="en-US" sz="2800" i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Group 4</a:t>
            </a:r>
            <a:r>
              <a:rPr lang="en-US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2284A0-2E7E-4D99-9C35-BFD880653830}"/>
              </a:ext>
            </a:extLst>
          </p:cNvPr>
          <p:cNvSpPr txBox="1"/>
          <p:nvPr/>
        </p:nvSpPr>
        <p:spPr>
          <a:xfrm>
            <a:off x="1752600" y="4343400"/>
            <a:ext cx="7848600" cy="8699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>
                <a:latin typeface="Arial Rounded MT Bold" panose="020F0704030504030204" pitchFamily="34" charset="0"/>
              </a:rPr>
              <a:t>[</a:t>
            </a:r>
            <a:r>
              <a:rPr lang="en-US" i="1" dirty="0">
                <a:latin typeface="Arial Rounded MT Bold" panose="020F0704030504030204" pitchFamily="34" charset="0"/>
              </a:rPr>
              <a:t>Meeting type: Kick-Off</a:t>
            </a:r>
            <a:r>
              <a:rPr lang="en-US" b="1" dirty="0">
                <a:latin typeface="Arial Rounded MT Bold" panose="020F0704030504030204" pitchFamily="34" charset="0"/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en-US" b="1" dirty="0">
                <a:latin typeface="Arial Rounded MT Bold" panose="020F0704030504030204" pitchFamily="34" charset="0"/>
              </a:rPr>
              <a:t>[</a:t>
            </a:r>
            <a:r>
              <a:rPr lang="en-US" i="1" dirty="0">
                <a:latin typeface="Arial Rounded MT Bold" panose="020F0704030504030204" pitchFamily="34" charset="0"/>
              </a:rPr>
              <a:t>Date: 01/03/2025</a:t>
            </a:r>
            <a:r>
              <a:rPr lang="en-US" b="1" dirty="0">
                <a:latin typeface="Arial Rounded MT Bold" panose="020F0704030504030204" pitchFamily="34" charset="0"/>
              </a:rPr>
              <a:t>] </a:t>
            </a:r>
          </a:p>
        </p:txBody>
      </p:sp>
    </p:spTree>
    <p:extLst>
      <p:ext uri="{BB962C8B-B14F-4D97-AF65-F5344CB8AC3E}">
        <p14:creationId xmlns:p14="http://schemas.microsoft.com/office/powerpoint/2010/main" val="41774234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67D1F-0168-423D-8AD3-213C3BE43D79}"/>
              </a:ext>
            </a:extLst>
          </p:cNvPr>
          <p:cNvSpPr txBox="1">
            <a:spLocks/>
          </p:cNvSpPr>
          <p:nvPr/>
        </p:nvSpPr>
        <p:spPr>
          <a:xfrm>
            <a:off x="401052" y="271697"/>
            <a:ext cx="89916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Project Timeline (Gantt Chart)</a:t>
            </a:r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2769FDD3-D79C-4756-996F-D7B87558E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DF55717-3A26-4FD2-BC21-C1F46A8831CE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883E59-154E-4EFA-ADBB-9A9CA510D0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910" y="957497"/>
            <a:ext cx="11736512" cy="538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3658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1CDE6-02E4-4814-9548-3606DB43E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A1EB27-C62D-47A8-A34C-0243A6517C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972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D044A-B4E7-49F8-9642-55010DBC5D7F}"/>
              </a:ext>
            </a:extLst>
          </p:cNvPr>
          <p:cNvSpPr txBox="1">
            <a:spLocks/>
          </p:cNvSpPr>
          <p:nvPr/>
        </p:nvSpPr>
        <p:spPr>
          <a:xfrm>
            <a:off x="1600200" y="189344"/>
            <a:ext cx="89916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Meeting Agenda</a:t>
            </a:r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5617B4D8-B2C6-4A61-85E5-204E29F90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DF55717-3A26-4FD2-BC21-C1F46A8831CE}" type="slidenum">
              <a:rPr lang="en-US" smtClean="0"/>
              <a:t>2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07A282-BAF1-4622-886B-3949C5B6BD4F}"/>
              </a:ext>
            </a:extLst>
          </p:cNvPr>
          <p:cNvSpPr txBox="1"/>
          <p:nvPr/>
        </p:nvSpPr>
        <p:spPr>
          <a:xfrm>
            <a:off x="1676400" y="1668556"/>
            <a:ext cx="4419600" cy="461985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u="sng" dirty="0">
                <a:cs typeface="Calibri" panose="020F0502020204030204" pitchFamily="34" charset="0"/>
              </a:rPr>
              <a:t>Agenda: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Introduce project team members</a:t>
            </a:r>
            <a:endParaRPr lang="en-US" dirty="0">
              <a:cs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Present project scope and objectives</a:t>
            </a:r>
            <a:endParaRPr lang="en-US" dirty="0">
              <a:cs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Plan timeline and key milestones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Assign roles and responsibilities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Q&amp;A and address concerns</a:t>
            </a:r>
            <a:endParaRPr lang="en-US" dirty="0">
              <a:cs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dirty="0">
              <a:cs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dirty="0">
              <a:cs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dirty="0"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endParaRPr lang="en-US" dirty="0"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endParaRPr lang="en-US" dirty="0"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5EE684-F6A9-4B73-9F95-A5714DE9D700}"/>
              </a:ext>
            </a:extLst>
          </p:cNvPr>
          <p:cNvSpPr txBox="1"/>
          <p:nvPr/>
        </p:nvSpPr>
        <p:spPr>
          <a:xfrm>
            <a:off x="6257636" y="1055713"/>
            <a:ext cx="4105564" cy="74187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b="1" u="sng" dirty="0">
                <a:cs typeface="Calibri" panose="020F0502020204030204" pitchFamily="34" charset="0"/>
              </a:rPr>
              <a:t>Location: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i="1" dirty="0">
                <a:cs typeface="Calibri" panose="020F0502020204030204" pitchFamily="34" charset="0"/>
              </a:rPr>
              <a:t>Google Meet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C0ADC7-179C-40CC-A1D9-44853A13D17E}"/>
              </a:ext>
            </a:extLst>
          </p:cNvPr>
          <p:cNvSpPr txBox="1"/>
          <p:nvPr/>
        </p:nvSpPr>
        <p:spPr>
          <a:xfrm>
            <a:off x="6257636" y="4715544"/>
            <a:ext cx="4105564" cy="157286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b="1" u="sng" dirty="0">
                <a:cs typeface="Calibri" panose="020F0502020204030204" pitchFamily="34" charset="0"/>
              </a:rPr>
              <a:t>Key Project Dates: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i="1" dirty="0">
                <a:cs typeface="Calibri" panose="020F0502020204030204" pitchFamily="34" charset="0"/>
              </a:rPr>
              <a:t>Kick-Off Date: 03/01/2025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i="1" dirty="0">
                <a:cs typeface="Calibri" panose="020F0502020204030204" pitchFamily="34" charset="0"/>
              </a:rPr>
              <a:t>Deployment: 02/27/2025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i="1" dirty="0">
                <a:cs typeface="Calibri" panose="020F0502020204030204" pitchFamily="34" charset="0"/>
              </a:rPr>
              <a:t>Project End Date: </a:t>
            </a:r>
            <a:r>
              <a:rPr lang="vi-VN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11</a:t>
            </a:r>
            <a:r>
              <a:rPr lang="en-US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vi-VN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03</a:t>
            </a:r>
            <a:r>
              <a:rPr lang="en-US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/2025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A0DAA3-B3C7-47BD-B30B-C6935E87DDBD}"/>
              </a:ext>
            </a:extLst>
          </p:cNvPr>
          <p:cNvSpPr txBox="1"/>
          <p:nvPr/>
        </p:nvSpPr>
        <p:spPr>
          <a:xfrm>
            <a:off x="1676400" y="1067380"/>
            <a:ext cx="4419600" cy="36933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b="1" i="1" dirty="0">
                <a:cs typeface="Calibri" panose="020F0502020204030204" pitchFamily="34" charset="0"/>
              </a:rPr>
              <a:t>Kick-Off</a:t>
            </a:r>
            <a:endParaRPr lang="en-US" i="1" dirty="0"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325C8D-049D-468E-84C5-4A98EA9FFE74}"/>
              </a:ext>
            </a:extLst>
          </p:cNvPr>
          <p:cNvSpPr txBox="1"/>
          <p:nvPr/>
        </p:nvSpPr>
        <p:spPr>
          <a:xfrm>
            <a:off x="6257636" y="1847746"/>
            <a:ext cx="4105564" cy="281936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b="1" u="sng" dirty="0">
                <a:cs typeface="Calibri" panose="020F0502020204030204" pitchFamily="34" charset="0"/>
              </a:rPr>
              <a:t>Participants: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i="1" dirty="0">
                <a:cs typeface="Calibri" panose="020F0502020204030204" pitchFamily="34" charset="0"/>
              </a:rPr>
              <a:t>Ho </a:t>
            </a:r>
            <a:r>
              <a:rPr lang="en-US" i="1" dirty="0" err="1">
                <a:cs typeface="Calibri" panose="020F0502020204030204" pitchFamily="34" charset="0"/>
              </a:rPr>
              <a:t>Trung</a:t>
            </a:r>
            <a:r>
              <a:rPr lang="en-US" i="1" dirty="0">
                <a:cs typeface="Calibri" panose="020F0502020204030204" pitchFamily="34" charset="0"/>
              </a:rPr>
              <a:t> Thanh; Project Sponsor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i="1" dirty="0">
                <a:cs typeface="Calibri" panose="020F0502020204030204" pitchFamily="34" charset="0"/>
              </a:rPr>
              <a:t>To Nguyen </a:t>
            </a:r>
            <a:r>
              <a:rPr lang="en-US" i="1" dirty="0" err="1">
                <a:cs typeface="Calibri" panose="020F0502020204030204" pitchFamily="34" charset="0"/>
              </a:rPr>
              <a:t>Tuong</a:t>
            </a:r>
            <a:r>
              <a:rPr lang="en-US" i="1" dirty="0">
                <a:cs typeface="Calibri" panose="020F0502020204030204" pitchFamily="34" charset="0"/>
              </a:rPr>
              <a:t> </a:t>
            </a:r>
            <a:r>
              <a:rPr lang="en-US" i="1" dirty="0" err="1">
                <a:cs typeface="Calibri" panose="020F0502020204030204" pitchFamily="34" charset="0"/>
              </a:rPr>
              <a:t>Vy</a:t>
            </a:r>
            <a:r>
              <a:rPr lang="en-US" i="1" dirty="0">
                <a:cs typeface="Calibri" panose="020F0502020204030204" pitchFamily="34" charset="0"/>
              </a:rPr>
              <a:t>; Project Manager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i="1" dirty="0">
                <a:cs typeface="Calibri" panose="020F0502020204030204" pitchFamily="34" charset="0"/>
              </a:rPr>
              <a:t>Nguyen Que Anh; Business Analyst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i="1" dirty="0">
                <a:cs typeface="Calibri" panose="020F0502020204030204" pitchFamily="34" charset="0"/>
              </a:rPr>
              <a:t>Ngo Thanh Van; QA/QC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i="1" dirty="0">
                <a:cs typeface="Calibri" panose="020F0502020204030204" pitchFamily="34" charset="0"/>
              </a:rPr>
              <a:t>Tran </a:t>
            </a:r>
            <a:r>
              <a:rPr lang="en-US" i="1" dirty="0" err="1">
                <a:cs typeface="Calibri" panose="020F0502020204030204" pitchFamily="34" charset="0"/>
              </a:rPr>
              <a:t>Thi</a:t>
            </a:r>
            <a:r>
              <a:rPr lang="en-US" i="1" dirty="0">
                <a:cs typeface="Calibri" panose="020F0502020204030204" pitchFamily="34" charset="0"/>
              </a:rPr>
              <a:t> Thuy Loi; Data Analyst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i="1" dirty="0">
                <a:cs typeface="Calibri" panose="020F0502020204030204" pitchFamily="34" charset="0"/>
              </a:rPr>
              <a:t>Nguyen Huynh Kim </a:t>
            </a:r>
            <a:r>
              <a:rPr lang="en-US" i="1" dirty="0" err="1">
                <a:cs typeface="Calibri" panose="020F0502020204030204" pitchFamily="34" charset="0"/>
              </a:rPr>
              <a:t>Suong</a:t>
            </a:r>
            <a:r>
              <a:rPr lang="en-US" i="1" dirty="0">
                <a:cs typeface="Calibri" panose="020F0502020204030204" pitchFamily="34" charset="0"/>
              </a:rPr>
              <a:t>, Developer</a:t>
            </a:r>
          </a:p>
        </p:txBody>
      </p:sp>
    </p:spTree>
    <p:extLst>
      <p:ext uri="{BB962C8B-B14F-4D97-AF65-F5344CB8AC3E}">
        <p14:creationId xmlns:p14="http://schemas.microsoft.com/office/powerpoint/2010/main" val="1503331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D108C-0B53-4478-B686-8195D4530176}"/>
              </a:ext>
            </a:extLst>
          </p:cNvPr>
          <p:cNvSpPr txBox="1">
            <a:spLocks/>
          </p:cNvSpPr>
          <p:nvPr/>
        </p:nvSpPr>
        <p:spPr>
          <a:xfrm>
            <a:off x="1600200" y="277831"/>
            <a:ext cx="89916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Project Overview</a:t>
            </a:r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B11DFE04-8350-4A02-9EB7-D408F93F5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DF55717-3A26-4FD2-BC21-C1F46A8831CE}" type="slidenum">
              <a:rPr lang="en-US" smtClean="0"/>
              <a:t>3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19542D-25FB-49CF-BC66-76916E31BFB7}"/>
              </a:ext>
            </a:extLst>
          </p:cNvPr>
          <p:cNvSpPr txBox="1"/>
          <p:nvPr/>
        </p:nvSpPr>
        <p:spPr>
          <a:xfrm>
            <a:off x="1600200" y="963631"/>
            <a:ext cx="9180095" cy="347787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200" b="1" u="sng" dirty="0">
                <a:cs typeface="Calibri" panose="020F0502020204030204" pitchFamily="34" charset="0"/>
              </a:rPr>
              <a:t>Project Goal:</a:t>
            </a:r>
          </a:p>
          <a:p>
            <a:pPr marL="342900" indent="-34290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b="0" i="0" u="none" strike="noStrike" dirty="0">
                <a:solidFill>
                  <a:srgbClr val="000000"/>
                </a:solidFill>
                <a:effectLst/>
              </a:rPr>
              <a:t>Centralize and unify data from all brands into a single data warehouse for streamlined analysis, reporting, and decision-making.</a:t>
            </a:r>
            <a:endParaRPr lang="en-US" sz="2200" b="0" dirty="0">
              <a:effectLst/>
            </a:endParaRPr>
          </a:p>
          <a:p>
            <a:pPr marL="342900" indent="-34290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b="0" i="0" u="none" strike="noStrike" dirty="0">
                <a:solidFill>
                  <a:srgbClr val="000000"/>
                </a:solidFill>
                <a:effectLst/>
              </a:rPr>
              <a:t>Gain insights into customer behavior and feedback to enhance personalized marketing, service quality, and customer satisfaction.</a:t>
            </a:r>
            <a:endParaRPr lang="en-US" sz="2200" b="0" dirty="0">
              <a:effectLst/>
            </a:endParaRPr>
          </a:p>
          <a:p>
            <a:pPr marL="342900" indent="-34290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b="0" i="0" u="none" strike="noStrike" dirty="0">
                <a:solidFill>
                  <a:srgbClr val="000000"/>
                </a:solidFill>
                <a:effectLst/>
              </a:rPr>
              <a:t>Optimize operational efficiency by tracking KPIs, improving forecasting, managing inventory, and reducing costs.</a:t>
            </a:r>
            <a:endParaRPr lang="en-US" sz="2200" b="0" dirty="0">
              <a:effectLst/>
            </a:endParaRPr>
          </a:p>
          <a:p>
            <a:pPr marL="342900" indent="-34290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b="0" i="0" u="none" strike="noStrike" dirty="0">
                <a:solidFill>
                  <a:srgbClr val="000000"/>
                </a:solidFill>
                <a:effectLst/>
              </a:rPr>
              <a:t>Measure marketing effectiveness and ensure the BI system is scalable to support Golden Gate’s growth and evolving needs.</a:t>
            </a:r>
            <a:endParaRPr lang="en-US" sz="2200" b="0" dirty="0">
              <a:effectLst/>
            </a:endParaRPr>
          </a:p>
          <a:p>
            <a:endParaRPr lang="en-US" sz="2200" dirty="0"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C85DF6-7860-4421-A4F1-4FE7D3D04819}"/>
              </a:ext>
            </a:extLst>
          </p:cNvPr>
          <p:cNvSpPr txBox="1"/>
          <p:nvPr/>
        </p:nvSpPr>
        <p:spPr>
          <a:xfrm>
            <a:off x="1600200" y="4665779"/>
            <a:ext cx="9180095" cy="178510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200" b="1" u="sng" dirty="0">
                <a:cs typeface="Calibri" panose="020F0502020204030204" pitchFamily="34" charset="0"/>
              </a:rPr>
              <a:t>Project Description:</a:t>
            </a:r>
          </a:p>
          <a:p>
            <a:pPr rtl="0" fontAlgn="t">
              <a:spcBef>
                <a:spcPts val="0"/>
              </a:spcBef>
              <a:spcAft>
                <a:spcPts val="0"/>
              </a:spcAft>
            </a:pPr>
            <a:r>
              <a:rPr lang="en-US" sz="2200" i="0" u="none" strike="noStrike" dirty="0">
                <a:solidFill>
                  <a:srgbClr val="000000"/>
                </a:solidFill>
                <a:effectLst/>
              </a:rPr>
              <a:t>A Business Intelligence (BI) system for Golden Gate Restaurant Chain designed to centralize data, gain customer insights, optimize operations, enhance marketing effectiveness, and ensure scalability for long-term growth and adaptability.</a:t>
            </a:r>
            <a:endParaRPr lang="en-US" sz="22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05362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D108C-0B53-4478-B686-8195D4530176}"/>
              </a:ext>
            </a:extLst>
          </p:cNvPr>
          <p:cNvSpPr txBox="1">
            <a:spLocks/>
          </p:cNvSpPr>
          <p:nvPr/>
        </p:nvSpPr>
        <p:spPr>
          <a:xfrm>
            <a:off x="524435" y="547480"/>
            <a:ext cx="3536577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Project Overview</a:t>
            </a:r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B11DFE04-8350-4A02-9EB7-D408F93F5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DF55717-3A26-4FD2-BC21-C1F46A8831CE}" type="slidenum">
              <a:rPr lang="en-US" smtClean="0"/>
              <a:t>4</a:t>
            </a:fld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AF20169-3D72-4A0B-B9F7-E25FFD91571C}"/>
              </a:ext>
            </a:extLst>
          </p:cNvPr>
          <p:cNvSpPr txBox="1"/>
          <p:nvPr/>
        </p:nvSpPr>
        <p:spPr>
          <a:xfrm>
            <a:off x="4468907" y="505660"/>
            <a:ext cx="2371164" cy="76944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200" b="1" u="sng" dirty="0">
                <a:cs typeface="Calibri" panose="020F0502020204030204" pitchFamily="34" charset="0"/>
              </a:rPr>
              <a:t>Project Budget:</a:t>
            </a:r>
            <a:endParaRPr lang="vi-VN" sz="2200" b="1" u="sng" dirty="0">
              <a:cs typeface="Calibri" panose="020F0502020204030204" pitchFamily="34" charset="0"/>
            </a:endParaRPr>
          </a:p>
          <a:p>
            <a:endParaRPr lang="en-US" sz="2200" b="1" u="sng" dirty="0">
              <a:cs typeface="Calibri" panose="020F0502020204030204" pitchFamily="34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AF0CC24F-3FF2-432D-A174-9341B57388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3438" y="-9429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F9C30D36-8BA8-4661-ACD4-5A8F1F7915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9449705"/>
              </p:ext>
            </p:extLst>
          </p:nvPr>
        </p:nvGraphicFramePr>
        <p:xfrm>
          <a:off x="443753" y="1541928"/>
          <a:ext cx="11282083" cy="4554070"/>
        </p:xfrm>
        <a:graphic>
          <a:graphicData uri="http://schemas.openxmlformats.org/drawingml/2006/table">
            <a:tbl>
              <a:tblPr/>
              <a:tblGrid>
                <a:gridCol w="1762546">
                  <a:extLst>
                    <a:ext uri="{9D8B030D-6E8A-4147-A177-3AD203B41FA5}">
                      <a16:colId xmlns:a16="http://schemas.microsoft.com/office/drawing/2014/main" val="2143334415"/>
                    </a:ext>
                  </a:extLst>
                </a:gridCol>
                <a:gridCol w="3874270">
                  <a:extLst>
                    <a:ext uri="{9D8B030D-6E8A-4147-A177-3AD203B41FA5}">
                      <a16:colId xmlns:a16="http://schemas.microsoft.com/office/drawing/2014/main" val="948375283"/>
                    </a:ext>
                  </a:extLst>
                </a:gridCol>
                <a:gridCol w="3030516">
                  <a:extLst>
                    <a:ext uri="{9D8B030D-6E8A-4147-A177-3AD203B41FA5}">
                      <a16:colId xmlns:a16="http://schemas.microsoft.com/office/drawing/2014/main" val="3013163211"/>
                    </a:ext>
                  </a:extLst>
                </a:gridCol>
                <a:gridCol w="2614751">
                  <a:extLst>
                    <a:ext uri="{9D8B030D-6E8A-4147-A177-3AD203B41FA5}">
                      <a16:colId xmlns:a16="http://schemas.microsoft.com/office/drawing/2014/main" val="2050189999"/>
                    </a:ext>
                  </a:extLst>
                </a:gridCol>
              </a:tblGrid>
              <a:tr h="25824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</a:rPr>
                        <a:t>Category</a:t>
                      </a:r>
                    </a:p>
                  </a:txBody>
                  <a:tcPr marL="5200" marR="5200" marT="3467" marB="34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</a:rPr>
                        <a:t>Detail</a:t>
                      </a:r>
                    </a:p>
                  </a:txBody>
                  <a:tcPr marL="5200" marR="5200" marT="3467" marB="34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</a:rPr>
                        <a:t>Description</a:t>
                      </a:r>
                    </a:p>
                  </a:txBody>
                  <a:tcPr marL="5200" marR="5200" marT="3467" marB="34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</a:rPr>
                        <a:t>Estimated Cost ($)</a:t>
                      </a:r>
                    </a:p>
                  </a:txBody>
                  <a:tcPr marL="5200" marR="5200" marT="3467" marB="34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3904900"/>
                  </a:ext>
                </a:extLst>
              </a:tr>
              <a:tr h="507056"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en-US" sz="1200" b="1">
                          <a:effectLst/>
                          <a:latin typeface="+mn-lt"/>
                        </a:rPr>
                        <a:t>Software and Licensing</a:t>
                      </a:r>
                    </a:p>
                  </a:txBody>
                  <a:tcPr marL="5200" marR="5200" marT="3467" marB="34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>
                          <a:effectLst/>
                          <a:latin typeface="+mn-lt"/>
                        </a:rPr>
                        <a:t>BI Tools (Power BI)</a:t>
                      </a:r>
                    </a:p>
                  </a:txBody>
                  <a:tcPr marL="5200" marR="5200" marT="3467" marB="34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>
                          <a:effectLst/>
                          <a:latin typeface="+mn-lt"/>
                        </a:rPr>
                        <a:t>Enterprise licenses for centralized BI reporting across all locations.</a:t>
                      </a:r>
                    </a:p>
                  </a:txBody>
                  <a:tcPr marL="5200" marR="5200" marT="3467" marB="34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5200" marR="5200" marT="3467" marB="34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2238186"/>
                  </a:ext>
                </a:extLst>
              </a:tr>
              <a:tr h="50705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>
                          <a:effectLst/>
                          <a:latin typeface="+mn-lt"/>
                        </a:rPr>
                        <a:t>ETL Tool Licensing (Visual Studio 2022)</a:t>
                      </a:r>
                    </a:p>
                  </a:txBody>
                  <a:tcPr marL="5200" marR="5200" marT="3467" marB="34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>
                          <a:effectLst/>
                          <a:latin typeface="+mn-lt"/>
                        </a:rPr>
                        <a:t>Data pipeline automation for extracting and transforming data from multiple sources.</a:t>
                      </a:r>
                    </a:p>
                  </a:txBody>
                  <a:tcPr marL="5200" marR="5200" marT="3467" marB="34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>
                          <a:effectLst/>
                          <a:latin typeface="+mn-lt"/>
                        </a:rPr>
                        <a:t>20.000</a:t>
                      </a:r>
                    </a:p>
                  </a:txBody>
                  <a:tcPr marL="5200" marR="5200" marT="3467" marB="34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0348301"/>
                  </a:ext>
                </a:extLst>
              </a:tr>
              <a:tr h="25824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>
                          <a:effectLst/>
                          <a:latin typeface="+mn-lt"/>
                        </a:rPr>
                        <a:t>Database License (SQL Server on-premises)</a:t>
                      </a:r>
                    </a:p>
                  </a:txBody>
                  <a:tcPr marL="5200" marR="5200" marT="3467" marB="34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>
                          <a:effectLst/>
                          <a:latin typeface="+mn-lt"/>
                        </a:rPr>
                        <a:t>Formatting data</a:t>
                      </a:r>
                    </a:p>
                  </a:txBody>
                  <a:tcPr marL="5200" marR="5200" marT="3467" marB="34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>
                          <a:effectLst/>
                          <a:latin typeface="+mn-lt"/>
                        </a:rPr>
                        <a:t>80.000</a:t>
                      </a:r>
                    </a:p>
                  </a:txBody>
                  <a:tcPr marL="5200" marR="5200" marT="3467" marB="34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7276120"/>
                  </a:ext>
                </a:extLst>
              </a:tr>
              <a:tr h="755867">
                <a:tc rowSpan="4">
                  <a:txBody>
                    <a:bodyPr/>
                    <a:lstStyle/>
                    <a:p>
                      <a:pPr algn="ctr" rtl="0" fontAlgn="ctr"/>
                      <a:r>
                        <a:rPr lang="en-US" sz="1200" b="1" dirty="0">
                          <a:effectLst/>
                          <a:latin typeface="+mn-lt"/>
                        </a:rPr>
                        <a:t>Evaluate and collect requirements</a:t>
                      </a:r>
                    </a:p>
                  </a:txBody>
                  <a:tcPr marL="5200" marR="5200" marT="3467" marB="34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dirty="0">
                          <a:effectLst/>
                          <a:latin typeface="+mn-lt"/>
                        </a:rPr>
                        <a:t>Surveys &amp; Questionnaires</a:t>
                      </a:r>
                    </a:p>
                  </a:txBody>
                  <a:tcPr marL="5200" marR="5200" marT="3467" marB="34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>
                          <a:effectLst/>
                          <a:latin typeface="+mn-lt"/>
                        </a:rPr>
                        <a:t>Distributing forms to staff and management to understand reporting needs and key KPIs for BI implementation.</a:t>
                      </a:r>
                    </a:p>
                  </a:txBody>
                  <a:tcPr marL="5200" marR="5200" marT="3467" marB="34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>
                          <a:effectLst/>
                          <a:latin typeface="+mn-lt"/>
                        </a:rPr>
                        <a:t>250</a:t>
                      </a:r>
                    </a:p>
                  </a:txBody>
                  <a:tcPr marL="5200" marR="5200" marT="3467" marB="34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8840984"/>
                  </a:ext>
                </a:extLst>
              </a:tr>
              <a:tr h="75586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>
                          <a:effectLst/>
                          <a:latin typeface="+mn-lt"/>
                        </a:rPr>
                        <a:t>Process Documentation</a:t>
                      </a:r>
                    </a:p>
                  </a:txBody>
                  <a:tcPr marL="5200" marR="5200" marT="3467" marB="34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>
                          <a:effectLst/>
                          <a:latin typeface="+mn-lt"/>
                        </a:rPr>
                        <a:t>Mapping existing workflows, identifying data sources (POS, ERP, CRM), and defining BI integration points.</a:t>
                      </a:r>
                    </a:p>
                  </a:txBody>
                  <a:tcPr marL="5200" marR="5200" marT="3467" marB="34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>
                          <a:effectLst/>
                          <a:latin typeface="+mn-lt"/>
                        </a:rPr>
                        <a:t>300</a:t>
                      </a:r>
                    </a:p>
                  </a:txBody>
                  <a:tcPr marL="5200" marR="5200" marT="3467" marB="34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9786534"/>
                  </a:ext>
                </a:extLst>
              </a:tr>
              <a:tr h="75586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>
                          <a:effectLst/>
                          <a:latin typeface="+mn-lt"/>
                        </a:rPr>
                        <a:t>Requirement Validation</a:t>
                      </a:r>
                    </a:p>
                  </a:txBody>
                  <a:tcPr marL="5200" marR="5200" marT="3467" marB="34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>
                          <a:effectLst/>
                          <a:latin typeface="+mn-lt"/>
                        </a:rPr>
                        <a:t>Reviewing collected data with stakeholders, refining requirements, and ensuring alignment with business objectives.</a:t>
                      </a:r>
                    </a:p>
                  </a:txBody>
                  <a:tcPr marL="5200" marR="5200" marT="3467" marB="34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>
                          <a:effectLst/>
                          <a:latin typeface="+mn-lt"/>
                        </a:rPr>
                        <a:t>250</a:t>
                      </a:r>
                    </a:p>
                  </a:txBody>
                  <a:tcPr marL="5200" marR="5200" marT="3467" marB="34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6651337"/>
                  </a:ext>
                </a:extLst>
              </a:tr>
              <a:tr h="75586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>
                          <a:effectLst/>
                          <a:latin typeface="+mn-lt"/>
                        </a:rPr>
                        <a:t>Competitive Benchmarking</a:t>
                      </a:r>
                    </a:p>
                  </a:txBody>
                  <a:tcPr marL="5200" marR="5200" marT="3467" marB="34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dirty="0">
                          <a:effectLst/>
                          <a:latin typeface="+mn-lt"/>
                        </a:rPr>
                        <a:t>Analyzing BI solutions used by competitors or similar F&amp;B chains to identify best practices and potential improvements.</a:t>
                      </a:r>
                    </a:p>
                  </a:txBody>
                  <a:tcPr marL="5200" marR="5200" marT="3467" marB="34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dirty="0">
                          <a:effectLst/>
                          <a:latin typeface="+mn-lt"/>
                        </a:rPr>
                        <a:t>300</a:t>
                      </a:r>
                    </a:p>
                  </a:txBody>
                  <a:tcPr marL="5200" marR="5200" marT="3467" marB="34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51586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7775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D108C-0B53-4478-B686-8195D4530176}"/>
              </a:ext>
            </a:extLst>
          </p:cNvPr>
          <p:cNvSpPr txBox="1">
            <a:spLocks/>
          </p:cNvSpPr>
          <p:nvPr/>
        </p:nvSpPr>
        <p:spPr>
          <a:xfrm>
            <a:off x="524435" y="547480"/>
            <a:ext cx="3536577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Project Overview</a:t>
            </a:r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B11DFE04-8350-4A02-9EB7-D408F93F5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DF55717-3A26-4FD2-BC21-C1F46A8831CE}" type="slidenum">
              <a:rPr lang="en-US" smtClean="0"/>
              <a:t>5</a:t>
            </a:fld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AF20169-3D72-4A0B-B9F7-E25FFD91571C}"/>
              </a:ext>
            </a:extLst>
          </p:cNvPr>
          <p:cNvSpPr txBox="1"/>
          <p:nvPr/>
        </p:nvSpPr>
        <p:spPr>
          <a:xfrm>
            <a:off x="4468907" y="505660"/>
            <a:ext cx="2371164" cy="76944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200" b="1" u="sng" dirty="0">
                <a:cs typeface="Calibri" panose="020F0502020204030204" pitchFamily="34" charset="0"/>
              </a:rPr>
              <a:t>Project Budget:</a:t>
            </a:r>
            <a:endParaRPr lang="vi-VN" sz="2200" b="1" u="sng" dirty="0">
              <a:cs typeface="Calibri" panose="020F0502020204030204" pitchFamily="34" charset="0"/>
            </a:endParaRPr>
          </a:p>
          <a:p>
            <a:endParaRPr lang="en-US" sz="2200" b="1" u="sng" dirty="0">
              <a:cs typeface="Calibri" panose="020F0502020204030204" pitchFamily="34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AF0CC24F-3FF2-432D-A174-9341B57388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3438" y="-9429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F9C30D36-8BA8-4661-ACD4-5A8F1F7915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7342125"/>
              </p:ext>
            </p:extLst>
          </p:nvPr>
        </p:nvGraphicFramePr>
        <p:xfrm>
          <a:off x="443752" y="1541929"/>
          <a:ext cx="11273119" cy="4329954"/>
        </p:xfrm>
        <a:graphic>
          <a:graphicData uri="http://schemas.openxmlformats.org/drawingml/2006/table">
            <a:tbl>
              <a:tblPr/>
              <a:tblGrid>
                <a:gridCol w="1761145">
                  <a:extLst>
                    <a:ext uri="{9D8B030D-6E8A-4147-A177-3AD203B41FA5}">
                      <a16:colId xmlns:a16="http://schemas.microsoft.com/office/drawing/2014/main" val="2143334415"/>
                    </a:ext>
                  </a:extLst>
                </a:gridCol>
                <a:gridCol w="3871192">
                  <a:extLst>
                    <a:ext uri="{9D8B030D-6E8A-4147-A177-3AD203B41FA5}">
                      <a16:colId xmlns:a16="http://schemas.microsoft.com/office/drawing/2014/main" val="948375283"/>
                    </a:ext>
                  </a:extLst>
                </a:gridCol>
                <a:gridCol w="3028108">
                  <a:extLst>
                    <a:ext uri="{9D8B030D-6E8A-4147-A177-3AD203B41FA5}">
                      <a16:colId xmlns:a16="http://schemas.microsoft.com/office/drawing/2014/main" val="3013163211"/>
                    </a:ext>
                  </a:extLst>
                </a:gridCol>
                <a:gridCol w="2612674">
                  <a:extLst>
                    <a:ext uri="{9D8B030D-6E8A-4147-A177-3AD203B41FA5}">
                      <a16:colId xmlns:a16="http://schemas.microsoft.com/office/drawing/2014/main" val="2050189999"/>
                    </a:ext>
                  </a:extLst>
                </a:gridCol>
              </a:tblGrid>
              <a:tr h="24502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</a:rPr>
                        <a:t>Category</a:t>
                      </a:r>
                    </a:p>
                  </a:txBody>
                  <a:tcPr marL="5200" marR="5200" marT="3467" marB="34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</a:rPr>
                        <a:t>Detail</a:t>
                      </a:r>
                    </a:p>
                  </a:txBody>
                  <a:tcPr marL="5200" marR="5200" marT="3467" marB="34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</a:rPr>
                        <a:t>Description</a:t>
                      </a:r>
                    </a:p>
                  </a:txBody>
                  <a:tcPr marL="5200" marR="5200" marT="3467" marB="34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</a:rPr>
                        <a:t>Estimated Cost ($)</a:t>
                      </a:r>
                    </a:p>
                  </a:txBody>
                  <a:tcPr marL="5200" marR="5200" marT="3467" marB="34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3904900"/>
                  </a:ext>
                </a:extLst>
              </a:tr>
              <a:tr h="717184"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en-US" sz="1200" b="1" dirty="0">
                          <a:effectLst/>
                          <a:latin typeface="+mn-lt"/>
                        </a:rPr>
                        <a:t>Data Integration/ETL (Data Consolidation &amp; Transformation)</a:t>
                      </a:r>
                    </a:p>
                  </a:txBody>
                  <a:tcPr marL="5200" marR="5200" marT="3467" marB="34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dirty="0">
                          <a:effectLst/>
                          <a:latin typeface="+mn-lt"/>
                        </a:rPr>
                        <a:t>Custom Development for ETL Pipelines</a:t>
                      </a:r>
                    </a:p>
                  </a:txBody>
                  <a:tcPr marL="5200" marR="5200" marT="3467" marB="34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>
                          <a:effectLst/>
                          <a:latin typeface="+mn-lt"/>
                        </a:rPr>
                        <a:t>Building connectors for integrating POS (Point of Sale) data, customer insights, and operational analytics</a:t>
                      </a:r>
                    </a:p>
                  </a:txBody>
                  <a:tcPr marL="5200" marR="5200" marT="3467" marB="34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>
                          <a:effectLst/>
                          <a:latin typeface="+mn-lt"/>
                        </a:rPr>
                        <a:t>7.000</a:t>
                      </a:r>
                    </a:p>
                  </a:txBody>
                  <a:tcPr marL="5200" marR="5200" marT="3467" marB="34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2238186"/>
                  </a:ext>
                </a:extLst>
              </a:tr>
              <a:tr h="48110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dirty="0">
                          <a:effectLst/>
                          <a:latin typeface="+mn-lt"/>
                        </a:rPr>
                        <a:t>API &amp; Connector Development</a:t>
                      </a:r>
                    </a:p>
                  </a:txBody>
                  <a:tcPr marL="5200" marR="5200" marT="3467" marB="34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dirty="0">
                          <a:effectLst/>
                          <a:latin typeface="+mn-lt"/>
                        </a:rPr>
                        <a:t>APIs to connect BI dashboards with internal CRM, ERP, and marketing databases.</a:t>
                      </a:r>
                    </a:p>
                  </a:txBody>
                  <a:tcPr marL="5200" marR="5200" marT="3467" marB="34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>
                          <a:effectLst/>
                          <a:latin typeface="+mn-lt"/>
                        </a:rPr>
                        <a:t>15.000</a:t>
                      </a:r>
                    </a:p>
                  </a:txBody>
                  <a:tcPr marL="5200" marR="5200" marT="3467" marB="34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0348301"/>
                  </a:ext>
                </a:extLst>
              </a:tr>
              <a:tr h="48110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dirty="0">
                          <a:effectLst/>
                          <a:latin typeface="+mn-lt"/>
                        </a:rPr>
                        <a:t>Data Cleaning &amp; Quality Management</a:t>
                      </a:r>
                    </a:p>
                  </a:txBody>
                  <a:tcPr marL="5200" marR="5200" marT="3467" marB="34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dirty="0">
                          <a:effectLst/>
                          <a:latin typeface="+mn-lt"/>
                        </a:rPr>
                        <a:t>Identifying and rectifying inconsistencies in collected data.</a:t>
                      </a:r>
                    </a:p>
                  </a:txBody>
                  <a:tcPr marL="5200" marR="5200" marT="3467" marB="34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>
                          <a:effectLst/>
                          <a:latin typeface="+mn-lt"/>
                        </a:rPr>
                        <a:t>2.500</a:t>
                      </a:r>
                    </a:p>
                  </a:txBody>
                  <a:tcPr marL="5200" marR="5200" marT="3467" marB="34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7276120"/>
                  </a:ext>
                </a:extLst>
              </a:tr>
              <a:tr h="481106"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en-US" sz="1200" b="1" dirty="0">
                          <a:effectLst/>
                          <a:latin typeface="+mn-lt"/>
                        </a:rPr>
                        <a:t>Analyze Data</a:t>
                      </a:r>
                    </a:p>
                  </a:txBody>
                  <a:tcPr marL="5200" marR="5200" marT="3467" marB="34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dirty="0">
                          <a:effectLst/>
                          <a:latin typeface="+mn-lt"/>
                        </a:rPr>
                        <a:t>Descriptive Analytics</a:t>
                      </a:r>
                    </a:p>
                  </a:txBody>
                  <a:tcPr marL="5200" marR="5200" marT="3467" marB="34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dirty="0">
                          <a:effectLst/>
                          <a:latin typeface="+mn-lt"/>
                        </a:rPr>
                        <a:t>Generating summary reports on sales, inventory, and operational performance.</a:t>
                      </a:r>
                    </a:p>
                  </a:txBody>
                  <a:tcPr marL="5200" marR="5200" marT="3467" marB="34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>
                          <a:effectLst/>
                          <a:latin typeface="+mn-lt"/>
                        </a:rPr>
                        <a:t>1.500</a:t>
                      </a:r>
                    </a:p>
                  </a:txBody>
                  <a:tcPr marL="5200" marR="5200" marT="3467" marB="34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8840984"/>
                  </a:ext>
                </a:extLst>
              </a:tr>
              <a:tr h="48110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dirty="0">
                          <a:effectLst/>
                          <a:latin typeface="+mn-lt"/>
                        </a:rPr>
                        <a:t>Predictive Analytics</a:t>
                      </a:r>
                    </a:p>
                  </a:txBody>
                  <a:tcPr marL="5200" marR="5200" marT="3467" marB="34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dirty="0">
                          <a:effectLst/>
                          <a:latin typeface="+mn-lt"/>
                        </a:rPr>
                        <a:t>Using data models to forecast trends and optimize restaurant operations.</a:t>
                      </a:r>
                    </a:p>
                  </a:txBody>
                  <a:tcPr marL="5200" marR="5200" marT="3467" marB="34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dirty="0">
                          <a:effectLst/>
                          <a:latin typeface="+mn-lt"/>
                        </a:rPr>
                        <a:t>2.000</a:t>
                      </a:r>
                    </a:p>
                  </a:txBody>
                  <a:tcPr marL="5200" marR="5200" marT="3467" marB="34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9786534"/>
                  </a:ext>
                </a:extLst>
              </a:tr>
              <a:tr h="48110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>
                          <a:effectLst/>
                          <a:latin typeface="+mn-lt"/>
                        </a:rPr>
                        <a:t>Customer Insights Analysis</a:t>
                      </a:r>
                    </a:p>
                  </a:txBody>
                  <a:tcPr marL="5200" marR="5200" marT="3467" marB="34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dirty="0">
                          <a:effectLst/>
                          <a:latin typeface="+mn-lt"/>
                        </a:rPr>
                        <a:t>Analyzing customer behavior and preferences to enhance marketing strategies.</a:t>
                      </a:r>
                    </a:p>
                  </a:txBody>
                  <a:tcPr marL="5200" marR="5200" marT="3467" marB="34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dirty="0">
                          <a:effectLst/>
                          <a:latin typeface="+mn-lt"/>
                        </a:rPr>
                        <a:t>1.500</a:t>
                      </a:r>
                    </a:p>
                  </a:txBody>
                  <a:tcPr marL="5200" marR="5200" marT="3467" marB="34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6651337"/>
                  </a:ext>
                </a:extLst>
              </a:tr>
              <a:tr h="481106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200" b="1" dirty="0">
                          <a:effectLst/>
                          <a:latin typeface="+mn-lt"/>
                        </a:rPr>
                        <a:t>Visualization</a:t>
                      </a:r>
                    </a:p>
                  </a:txBody>
                  <a:tcPr marL="5200" marR="5200" marT="3467" marB="34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dirty="0">
                          <a:effectLst/>
                          <a:latin typeface="+mn-lt"/>
                        </a:rPr>
                        <a:t>Dashboard Development</a:t>
                      </a:r>
                    </a:p>
                  </a:txBody>
                  <a:tcPr marL="5200" marR="5200" marT="3467" marB="34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dirty="0">
                          <a:effectLst/>
                          <a:latin typeface="+mn-lt"/>
                        </a:rPr>
                        <a:t>Creating interactive BI dashboards for real-time monitoring.</a:t>
                      </a:r>
                    </a:p>
                  </a:txBody>
                  <a:tcPr marL="5200" marR="5200" marT="3467" marB="34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dirty="0">
                          <a:effectLst/>
                          <a:latin typeface="+mn-lt"/>
                        </a:rPr>
                        <a:t>5.000</a:t>
                      </a:r>
                    </a:p>
                  </a:txBody>
                  <a:tcPr marL="5200" marR="5200" marT="3467" marB="34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5158639"/>
                  </a:ext>
                </a:extLst>
              </a:tr>
              <a:tr h="481106">
                <a:tc vMerge="1">
                  <a:txBody>
                    <a:bodyPr/>
                    <a:lstStyle/>
                    <a:p>
                      <a:pPr algn="ctr" rtl="0" fontAlgn="ctr"/>
                      <a:endParaRPr lang="en-US" sz="1300" b="1" dirty="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200" marR="5200" marT="3467" marB="3467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dirty="0">
                          <a:effectLst/>
                          <a:latin typeface="+mn-lt"/>
                        </a:rPr>
                        <a:t>Report Customization</a:t>
                      </a:r>
                    </a:p>
                  </a:txBody>
                  <a:tcPr marL="5200" marR="5200" marT="3467" marB="34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dirty="0">
                          <a:effectLst/>
                          <a:latin typeface="+mn-lt"/>
                        </a:rPr>
                        <a:t>Customizing reports for different stakeholders (executives, managers, finance team).</a:t>
                      </a:r>
                    </a:p>
                  </a:txBody>
                  <a:tcPr marL="5200" marR="5200" marT="3467" marB="34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dirty="0">
                          <a:effectLst/>
                          <a:latin typeface="+mn-lt"/>
                        </a:rPr>
                        <a:t>2.500</a:t>
                      </a:r>
                    </a:p>
                  </a:txBody>
                  <a:tcPr marL="5200" marR="5200" marT="3467" marB="34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16735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5770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D108C-0B53-4478-B686-8195D4530176}"/>
              </a:ext>
            </a:extLst>
          </p:cNvPr>
          <p:cNvSpPr txBox="1">
            <a:spLocks/>
          </p:cNvSpPr>
          <p:nvPr/>
        </p:nvSpPr>
        <p:spPr>
          <a:xfrm>
            <a:off x="524435" y="547480"/>
            <a:ext cx="3536577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Project Overview</a:t>
            </a:r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B11DFE04-8350-4A02-9EB7-D408F93F5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DF55717-3A26-4FD2-BC21-C1F46A8831CE}" type="slidenum">
              <a:rPr lang="en-US" smtClean="0"/>
              <a:t>6</a:t>
            </a:fld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AF20169-3D72-4A0B-B9F7-E25FFD91571C}"/>
              </a:ext>
            </a:extLst>
          </p:cNvPr>
          <p:cNvSpPr txBox="1"/>
          <p:nvPr/>
        </p:nvSpPr>
        <p:spPr>
          <a:xfrm>
            <a:off x="4468907" y="505660"/>
            <a:ext cx="2371164" cy="76944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200" b="1" u="sng" dirty="0">
                <a:cs typeface="Calibri" panose="020F0502020204030204" pitchFamily="34" charset="0"/>
              </a:rPr>
              <a:t>Project Budget:</a:t>
            </a:r>
            <a:endParaRPr lang="vi-VN" sz="2200" b="1" u="sng" dirty="0">
              <a:cs typeface="Calibri" panose="020F0502020204030204" pitchFamily="34" charset="0"/>
            </a:endParaRPr>
          </a:p>
          <a:p>
            <a:endParaRPr lang="en-US" sz="2200" b="1" u="sng" dirty="0">
              <a:cs typeface="Calibri" panose="020F0502020204030204" pitchFamily="34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AF0CC24F-3FF2-432D-A174-9341B57388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3438" y="-9429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F9C30D36-8BA8-4661-ACD4-5A8F1F7915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6865459"/>
              </p:ext>
            </p:extLst>
          </p:nvPr>
        </p:nvGraphicFramePr>
        <p:xfrm>
          <a:off x="443753" y="1541929"/>
          <a:ext cx="11273117" cy="4383746"/>
        </p:xfrm>
        <a:graphic>
          <a:graphicData uri="http://schemas.openxmlformats.org/drawingml/2006/table">
            <a:tbl>
              <a:tblPr/>
              <a:tblGrid>
                <a:gridCol w="1761145">
                  <a:extLst>
                    <a:ext uri="{9D8B030D-6E8A-4147-A177-3AD203B41FA5}">
                      <a16:colId xmlns:a16="http://schemas.microsoft.com/office/drawing/2014/main" val="2143334415"/>
                    </a:ext>
                  </a:extLst>
                </a:gridCol>
                <a:gridCol w="3871191">
                  <a:extLst>
                    <a:ext uri="{9D8B030D-6E8A-4147-A177-3AD203B41FA5}">
                      <a16:colId xmlns:a16="http://schemas.microsoft.com/office/drawing/2014/main" val="948375283"/>
                    </a:ext>
                  </a:extLst>
                </a:gridCol>
                <a:gridCol w="3028108">
                  <a:extLst>
                    <a:ext uri="{9D8B030D-6E8A-4147-A177-3AD203B41FA5}">
                      <a16:colId xmlns:a16="http://schemas.microsoft.com/office/drawing/2014/main" val="3013163211"/>
                    </a:ext>
                  </a:extLst>
                </a:gridCol>
                <a:gridCol w="2612673">
                  <a:extLst>
                    <a:ext uri="{9D8B030D-6E8A-4147-A177-3AD203B41FA5}">
                      <a16:colId xmlns:a16="http://schemas.microsoft.com/office/drawing/2014/main" val="2050189999"/>
                    </a:ext>
                  </a:extLst>
                </a:gridCol>
              </a:tblGrid>
              <a:tr h="24405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</a:rPr>
                        <a:t>Category</a:t>
                      </a:r>
                    </a:p>
                  </a:txBody>
                  <a:tcPr marL="5200" marR="5200" marT="3467" marB="34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</a:rPr>
                        <a:t>Detail</a:t>
                      </a:r>
                    </a:p>
                  </a:txBody>
                  <a:tcPr marL="5200" marR="5200" marT="3467" marB="34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</a:rPr>
                        <a:t>Description</a:t>
                      </a:r>
                    </a:p>
                  </a:txBody>
                  <a:tcPr marL="5200" marR="5200" marT="3467" marB="34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</a:rPr>
                        <a:t>Estimated Cost ($)</a:t>
                      </a:r>
                    </a:p>
                  </a:txBody>
                  <a:tcPr marL="5200" marR="5200" marT="3467" marB="34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3904900"/>
                  </a:ext>
                </a:extLst>
              </a:tr>
              <a:tr h="244056">
                <a:tc rowSpan="5">
                  <a:txBody>
                    <a:bodyPr/>
                    <a:lstStyle/>
                    <a:p>
                      <a:pPr algn="ctr" rtl="0" fontAlgn="ctr"/>
                      <a:r>
                        <a:rPr lang="en-US" sz="1200" b="0" dirty="0">
                          <a:effectLst/>
                          <a:latin typeface="+mn-lt"/>
                        </a:rPr>
                        <a:t>Salary (Labor)</a:t>
                      </a:r>
                    </a:p>
                  </a:txBody>
                  <a:tcPr marL="5200" marR="5200" marT="3467" marB="34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dirty="0">
                          <a:effectLst/>
                          <a:latin typeface="+mn-lt"/>
                        </a:rPr>
                        <a:t>Project Manager (1 person)</a:t>
                      </a:r>
                    </a:p>
                  </a:txBody>
                  <a:tcPr marL="5200" marR="5200" marT="3467" marB="34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US" sz="1200">
                        <a:effectLst/>
                        <a:latin typeface="+mn-lt"/>
                      </a:endParaRPr>
                    </a:p>
                  </a:txBody>
                  <a:tcPr marL="5200" marR="5200" marT="3467" marB="34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>
                          <a:solidFill>
                            <a:srgbClr val="CC4125"/>
                          </a:solidFill>
                          <a:effectLst/>
                          <a:latin typeface="+mn-lt"/>
                        </a:rPr>
                        <a:t>600</a:t>
                      </a:r>
                    </a:p>
                  </a:txBody>
                  <a:tcPr marL="5200" marR="5200" marT="3467" marB="34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2238186"/>
                  </a:ext>
                </a:extLst>
              </a:tr>
              <a:tr h="24405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dirty="0">
                          <a:effectLst/>
                          <a:latin typeface="+mn-lt"/>
                        </a:rPr>
                        <a:t>Data Analysts &amp; Engineers (1 person)</a:t>
                      </a:r>
                    </a:p>
                  </a:txBody>
                  <a:tcPr marL="5200" marR="5200" marT="3467" marB="34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US" sz="1200">
                        <a:effectLst/>
                        <a:latin typeface="+mn-lt"/>
                      </a:endParaRPr>
                    </a:p>
                  </a:txBody>
                  <a:tcPr marL="5200" marR="5200" marT="3467" marB="34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>
                          <a:solidFill>
                            <a:srgbClr val="CC4125"/>
                          </a:solidFill>
                          <a:effectLst/>
                          <a:latin typeface="+mn-lt"/>
                        </a:rPr>
                        <a:t>400</a:t>
                      </a:r>
                    </a:p>
                  </a:txBody>
                  <a:tcPr marL="5200" marR="5200" marT="3467" marB="34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0348301"/>
                  </a:ext>
                </a:extLst>
              </a:tr>
              <a:tr h="24405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dirty="0">
                          <a:effectLst/>
                          <a:latin typeface="+mn-lt"/>
                        </a:rPr>
                        <a:t>QA/QC Specialist (1 person)</a:t>
                      </a:r>
                    </a:p>
                  </a:txBody>
                  <a:tcPr marL="5200" marR="5200" marT="3467" marB="34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US" sz="1200" dirty="0">
                        <a:effectLst/>
                        <a:latin typeface="+mn-lt"/>
                      </a:endParaRPr>
                    </a:p>
                  </a:txBody>
                  <a:tcPr marL="5200" marR="5200" marT="3467" marB="34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>
                          <a:solidFill>
                            <a:srgbClr val="CC4125"/>
                          </a:solidFill>
                          <a:effectLst/>
                          <a:latin typeface="+mn-lt"/>
                        </a:rPr>
                        <a:t>400</a:t>
                      </a:r>
                    </a:p>
                  </a:txBody>
                  <a:tcPr marL="5200" marR="5200" marT="3467" marB="34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7276120"/>
                  </a:ext>
                </a:extLst>
              </a:tr>
              <a:tr h="24405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86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26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26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26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dirty="0">
                          <a:effectLst/>
                          <a:latin typeface="+mn-lt"/>
                        </a:rPr>
                        <a:t>Product Developer (1 person)</a:t>
                      </a:r>
                    </a:p>
                  </a:txBody>
                  <a:tcPr marL="5200" marR="5200" marT="3467" marB="34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US" sz="1200" dirty="0">
                        <a:effectLst/>
                        <a:latin typeface="+mn-lt"/>
                      </a:endParaRPr>
                    </a:p>
                  </a:txBody>
                  <a:tcPr marL="5200" marR="5200" marT="3467" marB="34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>
                          <a:solidFill>
                            <a:srgbClr val="CC4125"/>
                          </a:solidFill>
                          <a:effectLst/>
                          <a:latin typeface="+mn-lt"/>
                        </a:rPr>
                        <a:t>500</a:t>
                      </a:r>
                    </a:p>
                  </a:txBody>
                  <a:tcPr marL="5200" marR="5200" marT="3467" marB="34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8840984"/>
                  </a:ext>
                </a:extLst>
              </a:tr>
              <a:tr h="24405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dirty="0">
                          <a:effectLst/>
                          <a:latin typeface="+mn-lt"/>
                        </a:rPr>
                        <a:t>Business Analyst (1 person)</a:t>
                      </a:r>
                    </a:p>
                  </a:txBody>
                  <a:tcPr marL="5200" marR="5200" marT="3467" marB="34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US" sz="1200" dirty="0">
                        <a:effectLst/>
                        <a:latin typeface="+mn-lt"/>
                      </a:endParaRPr>
                    </a:p>
                  </a:txBody>
                  <a:tcPr marL="5200" marR="5200" marT="3467" marB="34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>
                          <a:solidFill>
                            <a:srgbClr val="CC4125"/>
                          </a:solidFill>
                          <a:effectLst/>
                          <a:latin typeface="+mn-lt"/>
                        </a:rPr>
                        <a:t>500</a:t>
                      </a:r>
                    </a:p>
                  </a:txBody>
                  <a:tcPr marL="5200" marR="5200" marT="3467" marB="34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9786534"/>
                  </a:ext>
                </a:extLst>
              </a:tr>
              <a:tr h="47919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>
                          <a:effectLst/>
                          <a:latin typeface="+mn-lt"/>
                        </a:rPr>
                        <a:t>Consulting Services</a:t>
                      </a:r>
                    </a:p>
                  </a:txBody>
                  <a:tcPr marL="5200" marR="5200" marT="3467" marB="34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dirty="0">
                          <a:effectLst/>
                          <a:latin typeface="+mn-lt"/>
                        </a:rPr>
                        <a:t>BI Consulting Fees (External Experts)</a:t>
                      </a:r>
                    </a:p>
                  </a:txBody>
                  <a:tcPr marL="5200" marR="5200" marT="3467" marB="34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dirty="0">
                          <a:effectLst/>
                          <a:latin typeface="+mn-lt"/>
                        </a:rPr>
                        <a:t>BI consultant, customization support and declarative development.</a:t>
                      </a:r>
                    </a:p>
                  </a:txBody>
                  <a:tcPr marL="5200" marR="5200" marT="3467" marB="34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>
                          <a:effectLst/>
                          <a:latin typeface="+mn-lt"/>
                        </a:rPr>
                        <a:t>4.000</a:t>
                      </a:r>
                    </a:p>
                  </a:txBody>
                  <a:tcPr marL="5200" marR="5200" marT="3467" marB="34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6651337"/>
                  </a:ext>
                </a:extLst>
              </a:tr>
              <a:tr h="47919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>
                          <a:effectLst/>
                          <a:latin typeface="+mn-lt"/>
                        </a:rPr>
                        <a:t>User Training</a:t>
                      </a:r>
                    </a:p>
                  </a:txBody>
                  <a:tcPr marL="5200" marR="5200" marT="3467" marB="34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dirty="0">
                          <a:effectLst/>
                          <a:latin typeface="+mn-lt"/>
                        </a:rPr>
                        <a:t>Training Sessions for Employees (120 employees)</a:t>
                      </a:r>
                    </a:p>
                  </a:txBody>
                  <a:tcPr marL="5200" marR="5200" marT="3467" marB="34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dirty="0">
                          <a:effectLst/>
                          <a:latin typeface="+mn-lt"/>
                        </a:rPr>
                        <a:t>In-person or online training to ensure effective use of BI dashboards.</a:t>
                      </a:r>
                    </a:p>
                  </a:txBody>
                  <a:tcPr marL="5200" marR="5200" marT="3467" marB="34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dirty="0">
                          <a:effectLst/>
                          <a:latin typeface="+mn-lt"/>
                        </a:rPr>
                        <a:t>3.000</a:t>
                      </a:r>
                    </a:p>
                  </a:txBody>
                  <a:tcPr marL="5200" marR="5200" marT="3467" marB="34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5158639"/>
                  </a:ext>
                </a:extLst>
              </a:tr>
              <a:tr h="261715">
                <a:tc>
                  <a:txBody>
                    <a:bodyPr/>
                    <a:lstStyle/>
                    <a:p>
                      <a:pPr algn="ctr" rtl="0" fontAlgn="ctr"/>
                      <a:endParaRPr lang="en-US" sz="1200" b="1" dirty="0">
                        <a:effectLst/>
                        <a:latin typeface="+mn-lt"/>
                      </a:endParaRPr>
                    </a:p>
                  </a:txBody>
                  <a:tcPr marL="5200" marR="5200" marT="3467" marB="34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dirty="0">
                          <a:effectLst/>
                          <a:latin typeface="+mn-lt"/>
                        </a:rPr>
                        <a:t>Training Materials (Documentation, Videos, Guides)</a:t>
                      </a:r>
                    </a:p>
                  </a:txBody>
                  <a:tcPr marL="5200" marR="5200" marT="3467" marB="34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dirty="0">
                          <a:effectLst/>
                          <a:latin typeface="+mn-lt"/>
                        </a:rPr>
                        <a:t>Costs for content creation and distribution.</a:t>
                      </a:r>
                    </a:p>
                  </a:txBody>
                  <a:tcPr marL="5200" marR="5200" marT="3467" marB="34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dirty="0">
                          <a:effectLst/>
                          <a:latin typeface="+mn-lt"/>
                        </a:rPr>
                        <a:t>1500</a:t>
                      </a:r>
                    </a:p>
                  </a:txBody>
                  <a:tcPr marL="5200" marR="5200" marT="3467" marB="34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9899401"/>
                  </a:ext>
                </a:extLst>
              </a:tr>
              <a:tr h="479196">
                <a:tc rowSpan="4">
                  <a:txBody>
                    <a:bodyPr/>
                    <a:lstStyle/>
                    <a:p>
                      <a:pPr algn="ctr" rtl="0" fontAlgn="ctr"/>
                      <a:r>
                        <a:rPr lang="en-US" sz="1200" b="1" dirty="0">
                          <a:effectLst/>
                          <a:latin typeface="+mn-lt"/>
                        </a:rPr>
                        <a:t>Testing</a:t>
                      </a:r>
                    </a:p>
                  </a:txBody>
                  <a:tcPr marL="5200" marR="5200" marT="3467" marB="34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>
                          <a:effectLst/>
                          <a:latin typeface="+mn-lt"/>
                        </a:rPr>
                        <a:t>Functional Testing</a:t>
                      </a:r>
                    </a:p>
                  </a:txBody>
                  <a:tcPr marL="5200" marR="5200" marT="3467" marB="34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dirty="0">
                          <a:effectLst/>
                          <a:latin typeface="+mn-lt"/>
                        </a:rPr>
                        <a:t>ensuring all BI dashboards, reports, and integrations work correctly</a:t>
                      </a:r>
                    </a:p>
                  </a:txBody>
                  <a:tcPr marL="5200" marR="5200" marT="3467" marB="34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dirty="0">
                          <a:effectLst/>
                          <a:latin typeface="+mn-lt"/>
                        </a:rPr>
                        <a:t>1.500</a:t>
                      </a:r>
                    </a:p>
                  </a:txBody>
                  <a:tcPr marL="5200" marR="5200" marT="3467" marB="34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1561215"/>
                  </a:ext>
                </a:extLst>
              </a:tr>
              <a:tr h="47919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8626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26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dirty="0">
                          <a:effectLst/>
                          <a:latin typeface="+mn-lt"/>
                        </a:rPr>
                        <a:t>Performance Testing</a:t>
                      </a:r>
                    </a:p>
                  </a:txBody>
                  <a:tcPr marL="5200" marR="5200" marT="3467" marB="34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>
                          <a:effectLst/>
                          <a:latin typeface="+mn-lt"/>
                        </a:rPr>
                        <a:t>testing query speed and report generation under load</a:t>
                      </a:r>
                    </a:p>
                  </a:txBody>
                  <a:tcPr marL="5200" marR="5200" marT="3467" marB="34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dirty="0">
                          <a:effectLst/>
                          <a:latin typeface="+mn-lt"/>
                        </a:rPr>
                        <a:t>1.500</a:t>
                      </a:r>
                    </a:p>
                  </a:txBody>
                  <a:tcPr marL="5200" marR="5200" marT="3467" marB="34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8156371"/>
                  </a:ext>
                </a:extLst>
              </a:tr>
              <a:tr h="47919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8626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26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dirty="0">
                          <a:effectLst/>
                          <a:latin typeface="+mn-lt"/>
                        </a:rPr>
                        <a:t>Security &amp; Compliance Testing</a:t>
                      </a:r>
                    </a:p>
                  </a:txBody>
                  <a:tcPr marL="5200" marR="5200" marT="3467" marB="34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>
                          <a:effectLst/>
                          <a:latin typeface="+mn-lt"/>
                        </a:rPr>
                        <a:t>ensuring data security and regulatory compliance</a:t>
                      </a:r>
                    </a:p>
                  </a:txBody>
                  <a:tcPr marL="5200" marR="5200" marT="3467" marB="34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dirty="0">
                          <a:effectLst/>
                          <a:latin typeface="+mn-lt"/>
                        </a:rPr>
                        <a:t>1.500</a:t>
                      </a:r>
                    </a:p>
                  </a:txBody>
                  <a:tcPr marL="5200" marR="5200" marT="3467" marB="34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5449447"/>
                  </a:ext>
                </a:extLst>
              </a:tr>
              <a:tr h="26171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8626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26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dirty="0">
                          <a:effectLst/>
                          <a:latin typeface="+mn-lt"/>
                        </a:rPr>
                        <a:t>UAT (User Acceptance Testing)</a:t>
                      </a:r>
                    </a:p>
                  </a:txBody>
                  <a:tcPr marL="5200" marR="5200" marT="3467" marB="34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dirty="0">
                          <a:effectLst/>
                          <a:latin typeface="+mn-lt"/>
                        </a:rPr>
                        <a:t>testing by end-users before final deployment</a:t>
                      </a:r>
                    </a:p>
                  </a:txBody>
                  <a:tcPr marL="5200" marR="5200" marT="3467" marB="34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dirty="0">
                          <a:effectLst/>
                          <a:latin typeface="+mn-lt"/>
                        </a:rPr>
                        <a:t>1.500</a:t>
                      </a:r>
                    </a:p>
                  </a:txBody>
                  <a:tcPr marL="5200" marR="5200" marT="3467" marB="34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56412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7346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D108C-0B53-4478-B686-8195D4530176}"/>
              </a:ext>
            </a:extLst>
          </p:cNvPr>
          <p:cNvSpPr txBox="1">
            <a:spLocks/>
          </p:cNvSpPr>
          <p:nvPr/>
        </p:nvSpPr>
        <p:spPr>
          <a:xfrm>
            <a:off x="524435" y="547480"/>
            <a:ext cx="3536577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Project Overview</a:t>
            </a:r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B11DFE04-8350-4A02-9EB7-D408F93F5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DF55717-3A26-4FD2-BC21-C1F46A8831CE}" type="slidenum">
              <a:rPr lang="en-US" smtClean="0"/>
              <a:t>7</a:t>
            </a:fld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AF20169-3D72-4A0B-B9F7-E25FFD91571C}"/>
              </a:ext>
            </a:extLst>
          </p:cNvPr>
          <p:cNvSpPr txBox="1"/>
          <p:nvPr/>
        </p:nvSpPr>
        <p:spPr>
          <a:xfrm>
            <a:off x="4727856" y="344295"/>
            <a:ext cx="2371164" cy="76944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200" b="1" u="sng" dirty="0">
                <a:cs typeface="Calibri" panose="020F0502020204030204" pitchFamily="34" charset="0"/>
              </a:rPr>
              <a:t>Project Budget:</a:t>
            </a:r>
            <a:endParaRPr lang="vi-VN" sz="2200" b="1" u="sng" dirty="0">
              <a:cs typeface="Calibri" panose="020F0502020204030204" pitchFamily="34" charset="0"/>
            </a:endParaRPr>
          </a:p>
          <a:p>
            <a:endParaRPr lang="en-US" sz="2200" b="1" u="sng" dirty="0">
              <a:cs typeface="Calibri" panose="020F0502020204030204" pitchFamily="34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AF0CC24F-3FF2-432D-A174-9341B57388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3438" y="-9429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F9C30D36-8BA8-4661-ACD4-5A8F1F7915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4444233"/>
              </p:ext>
            </p:extLst>
          </p:nvPr>
        </p:nvGraphicFramePr>
        <p:xfrm>
          <a:off x="443753" y="1275101"/>
          <a:ext cx="11304494" cy="4340848"/>
        </p:xfrm>
        <a:graphic>
          <a:graphicData uri="http://schemas.openxmlformats.org/drawingml/2006/table">
            <a:tbl>
              <a:tblPr/>
              <a:tblGrid>
                <a:gridCol w="1766047">
                  <a:extLst>
                    <a:ext uri="{9D8B030D-6E8A-4147-A177-3AD203B41FA5}">
                      <a16:colId xmlns:a16="http://schemas.microsoft.com/office/drawing/2014/main" val="2143334415"/>
                    </a:ext>
                  </a:extLst>
                </a:gridCol>
                <a:gridCol w="3881966">
                  <a:extLst>
                    <a:ext uri="{9D8B030D-6E8A-4147-A177-3AD203B41FA5}">
                      <a16:colId xmlns:a16="http://schemas.microsoft.com/office/drawing/2014/main" val="948375283"/>
                    </a:ext>
                  </a:extLst>
                </a:gridCol>
                <a:gridCol w="3036536">
                  <a:extLst>
                    <a:ext uri="{9D8B030D-6E8A-4147-A177-3AD203B41FA5}">
                      <a16:colId xmlns:a16="http://schemas.microsoft.com/office/drawing/2014/main" val="3013163211"/>
                    </a:ext>
                  </a:extLst>
                </a:gridCol>
                <a:gridCol w="2619945">
                  <a:extLst>
                    <a:ext uri="{9D8B030D-6E8A-4147-A177-3AD203B41FA5}">
                      <a16:colId xmlns:a16="http://schemas.microsoft.com/office/drawing/2014/main" val="2050189999"/>
                    </a:ext>
                  </a:extLst>
                </a:gridCol>
              </a:tblGrid>
              <a:tr h="8586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</a:rPr>
                        <a:t>Category</a:t>
                      </a:r>
                    </a:p>
                  </a:txBody>
                  <a:tcPr marL="5200" marR="5200" marT="3467" marB="34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</a:rPr>
                        <a:t>Detail</a:t>
                      </a:r>
                    </a:p>
                  </a:txBody>
                  <a:tcPr marL="5200" marR="5200" marT="3467" marB="34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</a:rPr>
                        <a:t>Description</a:t>
                      </a:r>
                    </a:p>
                  </a:txBody>
                  <a:tcPr marL="5200" marR="5200" marT="3467" marB="34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</a:rPr>
                        <a:t>Estimated Cost ($)</a:t>
                      </a:r>
                    </a:p>
                  </a:txBody>
                  <a:tcPr marL="5200" marR="5200" marT="3467" marB="34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73904900"/>
                  </a:ext>
                </a:extLst>
              </a:tr>
              <a:tr h="125090"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en-US" sz="1200" b="1" dirty="0">
                          <a:effectLst/>
                          <a:latin typeface="+mn-lt"/>
                        </a:rPr>
                        <a:t>Implementation Cost</a:t>
                      </a:r>
                    </a:p>
                  </a:txBody>
                  <a:tcPr marL="25879" marR="25879" marT="17253" marB="172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>
                          <a:effectLst/>
                          <a:latin typeface="+mn-lt"/>
                        </a:rPr>
                        <a:t>Internet &amp; Network Expenses</a:t>
                      </a:r>
                    </a:p>
                  </a:txBody>
                  <a:tcPr marL="25879" marR="25879" marT="17253" marB="172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>
                          <a:effectLst/>
                          <a:latin typeface="+mn-lt"/>
                        </a:rPr>
                        <a:t>Dedicated broadband connections and leased lines for 20locations.</a:t>
                      </a:r>
                    </a:p>
                  </a:txBody>
                  <a:tcPr marL="25879" marR="25879" marT="17253" marB="172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dirty="0">
                          <a:effectLst/>
                          <a:latin typeface="+mn-lt"/>
                        </a:rPr>
                        <a:t>1.800</a:t>
                      </a:r>
                    </a:p>
                  </a:txBody>
                  <a:tcPr marL="25879" marR="25879" marT="17253" marB="172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72238186"/>
                  </a:ext>
                </a:extLst>
              </a:tr>
              <a:tr h="12509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dirty="0">
                          <a:effectLst/>
                          <a:latin typeface="+mn-lt"/>
                        </a:rPr>
                        <a:t>Electricity &amp; Power Costs</a:t>
                      </a:r>
                    </a:p>
                  </a:txBody>
                  <a:tcPr marL="25879" marR="25879" marT="17253" marB="172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>
                          <a:effectLst/>
                          <a:latin typeface="+mn-lt"/>
                        </a:rPr>
                        <a:t>Increased power usage for servers, workstations, and BI dashboards.</a:t>
                      </a:r>
                    </a:p>
                  </a:txBody>
                  <a:tcPr marL="25879" marR="25879" marT="17253" marB="172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>
                          <a:effectLst/>
                          <a:latin typeface="+mn-lt"/>
                        </a:rPr>
                        <a:t>2.200</a:t>
                      </a:r>
                    </a:p>
                  </a:txBody>
                  <a:tcPr marL="25879" marR="25879" marT="17253" marB="172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80348301"/>
                  </a:ext>
                </a:extLst>
              </a:tr>
              <a:tr h="858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dirty="0">
                          <a:effectLst/>
                          <a:latin typeface="+mn-lt"/>
                        </a:rPr>
                        <a:t>Office Setup &amp; Operational Costs</a:t>
                      </a:r>
                    </a:p>
                  </a:txBody>
                  <a:tcPr marL="25879" marR="25879" marT="17253" marB="172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>
                          <a:effectLst/>
                          <a:latin typeface="+mn-lt"/>
                        </a:rPr>
                        <a:t>Temporary workspace arrangements for BI deployment team.</a:t>
                      </a:r>
                    </a:p>
                  </a:txBody>
                  <a:tcPr marL="25879" marR="25879" marT="17253" marB="172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dirty="0">
                          <a:effectLst/>
                          <a:latin typeface="+mn-lt"/>
                        </a:rPr>
                        <a:t>11.000</a:t>
                      </a:r>
                    </a:p>
                  </a:txBody>
                  <a:tcPr marL="25879" marR="25879" marT="17253" marB="172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07276120"/>
                  </a:ext>
                </a:extLst>
              </a:tr>
              <a:tr h="164319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200" b="1" dirty="0">
                          <a:effectLst/>
                          <a:latin typeface="+mn-lt"/>
                        </a:rPr>
                        <a:t>Maintenance and Support</a:t>
                      </a:r>
                    </a:p>
                  </a:txBody>
                  <a:tcPr marL="25879" marR="25879" marT="17253" marB="172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dirty="0">
                          <a:effectLst/>
                          <a:latin typeface="+mn-lt"/>
                        </a:rPr>
                        <a:t>System Updates &amp; Patches</a:t>
                      </a:r>
                    </a:p>
                  </a:txBody>
                  <a:tcPr marL="25879" marR="25879" marT="17253" marB="172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>
                          <a:effectLst/>
                          <a:latin typeface="+mn-lt"/>
                        </a:rPr>
                        <a:t>Includes ongoing bug fixes, version upgrades, and troubleshooting.</a:t>
                      </a:r>
                    </a:p>
                  </a:txBody>
                  <a:tcPr marL="25879" marR="25879" marT="17253" marB="172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>
                          <a:effectLst/>
                          <a:latin typeface="+mn-lt"/>
                        </a:rPr>
                        <a:t>1.000</a:t>
                      </a:r>
                    </a:p>
                  </a:txBody>
                  <a:tcPr marL="25879" marR="25879" marT="17253" marB="172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28840984"/>
                  </a:ext>
                </a:extLst>
              </a:tr>
              <a:tr h="16431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>
                          <a:effectLst/>
                          <a:latin typeface="+mn-lt"/>
                        </a:rPr>
                        <a:t>Backup &amp; Disaster Recovery</a:t>
                      </a:r>
                    </a:p>
                  </a:txBody>
                  <a:tcPr marL="25879" marR="25879" marT="17253" marB="172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>
                          <a:effectLst/>
                          <a:latin typeface="+mn-lt"/>
                        </a:rPr>
                        <a:t>Cloud-based or on-prem backup solutions for BI system data security.</a:t>
                      </a:r>
                    </a:p>
                  </a:txBody>
                  <a:tcPr marL="25879" marR="25879" marT="17253" marB="172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>
                          <a:effectLst/>
                          <a:latin typeface="+mn-lt"/>
                        </a:rPr>
                        <a:t>400</a:t>
                      </a:r>
                    </a:p>
                  </a:txBody>
                  <a:tcPr marL="25879" marR="25879" marT="17253" marB="172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89786534"/>
                  </a:ext>
                </a:extLst>
              </a:tr>
              <a:tr h="203549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200" b="1" dirty="0">
                          <a:effectLst/>
                          <a:latin typeface="+mn-lt"/>
                        </a:rPr>
                        <a:t>Cloud Infrastructure (AWS)</a:t>
                      </a:r>
                    </a:p>
                  </a:txBody>
                  <a:tcPr marL="25879" marR="25879" marT="17253" marB="172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>
                          <a:effectLst/>
                          <a:latin typeface="+mn-lt"/>
                        </a:rPr>
                        <a:t>Cloud Storage</a:t>
                      </a:r>
                    </a:p>
                  </a:txBody>
                  <a:tcPr marL="25879" marR="25879" marT="17253" marB="172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dirty="0">
                          <a:effectLst/>
                          <a:latin typeface="+mn-lt"/>
                        </a:rPr>
                        <a:t>Storing transaction data, customer records, and aggregated analytics for 20 locations.</a:t>
                      </a:r>
                    </a:p>
                  </a:txBody>
                  <a:tcPr marL="25879" marR="25879" marT="17253" marB="172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>
                          <a:effectLst/>
                          <a:latin typeface="+mn-lt"/>
                        </a:rPr>
                        <a:t>1.000</a:t>
                      </a:r>
                    </a:p>
                  </a:txBody>
                  <a:tcPr marL="25879" marR="25879" marT="17253" marB="172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26651337"/>
                  </a:ext>
                </a:extLst>
              </a:tr>
              <a:tr h="20354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B w="8626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>
                          <a:effectLst/>
                          <a:latin typeface="+mn-lt"/>
                        </a:rPr>
                        <a:t>BI Servers &amp; Compute Instances</a:t>
                      </a:r>
                    </a:p>
                  </a:txBody>
                  <a:tcPr marL="25879" marR="25879" marT="17253" marB="172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dirty="0">
                          <a:effectLst/>
                          <a:latin typeface="+mn-lt"/>
                        </a:rPr>
                        <a:t>Virtual machines to process BI analytics, run queries, and support data visualization.</a:t>
                      </a:r>
                    </a:p>
                  </a:txBody>
                  <a:tcPr marL="25879" marR="25879" marT="17253" marB="172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>
                          <a:effectLst/>
                          <a:latin typeface="+mn-lt"/>
                        </a:rPr>
                        <a:t>4.000</a:t>
                      </a:r>
                    </a:p>
                  </a:txBody>
                  <a:tcPr marL="25879" marR="25879" marT="17253" marB="172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35158639"/>
                  </a:ext>
                </a:extLst>
              </a:tr>
              <a:tr h="203549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200" b="1" dirty="0">
                          <a:effectLst/>
                          <a:latin typeface="+mn-lt"/>
                        </a:rPr>
                        <a:t>Networking Equipment (Firewalls, Switches, Routers)</a:t>
                      </a:r>
                      <a:br>
                        <a:rPr lang="en-US" sz="1200" b="1" dirty="0">
                          <a:effectLst/>
                          <a:latin typeface="+mn-lt"/>
                        </a:rPr>
                      </a:br>
                      <a:br>
                        <a:rPr lang="en-US" sz="1200" b="1" dirty="0">
                          <a:effectLst/>
                          <a:latin typeface="+mn-lt"/>
                        </a:rPr>
                      </a:br>
                      <a:br>
                        <a:rPr lang="en-US" sz="1200" b="1" dirty="0">
                          <a:effectLst/>
                          <a:latin typeface="+mn-lt"/>
                        </a:rPr>
                      </a:br>
                      <a:endParaRPr lang="en-US" sz="1200" b="1" dirty="0">
                        <a:effectLst/>
                        <a:latin typeface="+mn-lt"/>
                      </a:endParaRPr>
                    </a:p>
                  </a:txBody>
                  <a:tcPr marL="25879" marR="25879" marT="17253" marB="172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>
                          <a:effectLst/>
                          <a:latin typeface="+mn-lt"/>
                        </a:rPr>
                        <a:t>Enterprise-Grade Firewalls</a:t>
                      </a:r>
                    </a:p>
                  </a:txBody>
                  <a:tcPr marL="25879" marR="25879" marT="17253" marB="172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dirty="0">
                          <a:effectLst/>
                          <a:latin typeface="+mn-lt"/>
                        </a:rPr>
                        <a:t>Secure data transmission between restaurant locations and cloud servers.</a:t>
                      </a:r>
                    </a:p>
                  </a:txBody>
                  <a:tcPr marL="25879" marR="25879" marT="17253" marB="172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>
                          <a:effectLst/>
                          <a:latin typeface="+mn-lt"/>
                        </a:rPr>
                        <a:t>10.000</a:t>
                      </a:r>
                    </a:p>
                  </a:txBody>
                  <a:tcPr marL="25879" marR="25879" marT="17253" marB="172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69899401"/>
                  </a:ext>
                </a:extLst>
              </a:tr>
              <a:tr h="26987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8626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26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dirty="0">
                          <a:effectLst/>
                          <a:latin typeface="+mn-lt"/>
                        </a:rPr>
                        <a:t>Redundant VPN Setup for Secure Remote Access</a:t>
                      </a:r>
                    </a:p>
                  </a:txBody>
                  <a:tcPr marL="25879" marR="25879" marT="17253" marB="172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dirty="0">
                          <a:effectLst/>
                          <a:latin typeface="+mn-lt"/>
                        </a:rPr>
                        <a:t>Secure tunneling for remote data access by executives and analysts.</a:t>
                      </a:r>
                    </a:p>
                  </a:txBody>
                  <a:tcPr marL="25879" marR="25879" marT="17253" marB="172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dirty="0">
                          <a:effectLst/>
                          <a:latin typeface="+mn-lt"/>
                        </a:rPr>
                        <a:t>1.200</a:t>
                      </a:r>
                    </a:p>
                  </a:txBody>
                  <a:tcPr marL="25879" marR="25879" marT="17253" marB="172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11561215"/>
                  </a:ext>
                </a:extLst>
              </a:tr>
              <a:tr h="203549">
                <a:tc>
                  <a:txBody>
                    <a:bodyPr/>
                    <a:lstStyle/>
                    <a:p>
                      <a:pPr rtl="0" fontAlgn="ctr"/>
                      <a:endParaRPr lang="en-US" sz="1200">
                        <a:effectLst/>
                        <a:latin typeface="+mn-lt"/>
                      </a:endParaRPr>
                    </a:p>
                  </a:txBody>
                  <a:tcPr marL="25879" marR="25879" marT="17253" marB="172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Total cost</a:t>
                      </a:r>
                    </a:p>
                  </a:txBody>
                  <a:tcPr marL="25879" marR="25879" marT="17253" marB="172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US" sz="1200">
                        <a:effectLst/>
                        <a:latin typeface="+mn-lt"/>
                      </a:endParaRPr>
                    </a:p>
                  </a:txBody>
                  <a:tcPr marL="25879" marR="25879" marT="17253" marB="172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187600</a:t>
                      </a:r>
                    </a:p>
                  </a:txBody>
                  <a:tcPr marL="25879" marR="25879" marT="17253" marB="172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281563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27320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D108C-0B53-4478-B686-8195D4530176}"/>
              </a:ext>
            </a:extLst>
          </p:cNvPr>
          <p:cNvSpPr txBox="1">
            <a:spLocks/>
          </p:cNvSpPr>
          <p:nvPr/>
        </p:nvSpPr>
        <p:spPr>
          <a:xfrm>
            <a:off x="1600200" y="301626"/>
            <a:ext cx="89916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Project Overview</a:t>
            </a:r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B11DFE04-8350-4A02-9EB7-D408F93F5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DF55717-3A26-4FD2-BC21-C1F46A8831CE}" type="slidenum">
              <a:rPr lang="en-US" smtClean="0"/>
              <a:t>8</a:t>
            </a:fld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D42BA7F-4CAE-4923-BA70-EC6663108F83}"/>
              </a:ext>
            </a:extLst>
          </p:cNvPr>
          <p:cNvSpPr txBox="1"/>
          <p:nvPr/>
        </p:nvSpPr>
        <p:spPr>
          <a:xfrm>
            <a:off x="1600200" y="1053467"/>
            <a:ext cx="8991600" cy="477964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200" b="1" u="sng" dirty="0">
                <a:cs typeface="Calibri" panose="020F0502020204030204" pitchFamily="34" charset="0"/>
              </a:rPr>
              <a:t>Project Scope: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i="1" dirty="0">
                <a:cs typeface="Calibri" panose="020F0502020204030204" pitchFamily="34" charset="0"/>
              </a:rPr>
              <a:t>In scope: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2200" b="0" i="0" u="none" strike="noStrike" dirty="0">
                <a:solidFill>
                  <a:srgbClr val="000000"/>
                </a:solidFill>
                <a:effectLst/>
              </a:rPr>
              <a:t>Data integration and infrastructure.</a:t>
            </a:r>
            <a:endParaRPr lang="en-US" sz="2200" b="0" dirty="0">
              <a:effectLst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2200" b="0" i="0" u="none" strike="noStrike" dirty="0">
                <a:solidFill>
                  <a:srgbClr val="000000"/>
                </a:solidFill>
                <a:effectLst/>
              </a:rPr>
              <a:t>System development and reporting.</a:t>
            </a:r>
            <a:endParaRPr lang="en-US" sz="2200" b="0" dirty="0">
              <a:effectLst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2200" b="0" i="0" u="none" strike="noStrike" dirty="0">
                <a:solidFill>
                  <a:srgbClr val="000000"/>
                </a:solidFill>
                <a:effectLst/>
              </a:rPr>
              <a:t>Marketing and sales analysis.</a:t>
            </a:r>
            <a:endParaRPr lang="en-US" sz="2200" b="0" dirty="0">
              <a:effectLst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2200" b="0" i="0" u="none" strike="noStrike" dirty="0">
                <a:solidFill>
                  <a:srgbClr val="000000"/>
                </a:solidFill>
                <a:effectLst/>
              </a:rPr>
              <a:t>User training and support.</a:t>
            </a:r>
            <a:endParaRPr lang="en-US" sz="2200" b="0" dirty="0">
              <a:effectLst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2200" b="0" i="0" u="none" strike="noStrike" dirty="0">
                <a:solidFill>
                  <a:srgbClr val="000000"/>
                </a:solidFill>
                <a:effectLst/>
              </a:rPr>
              <a:t>Security and compliance.</a:t>
            </a:r>
            <a:endParaRPr lang="en-US" sz="2200" i="1" dirty="0">
              <a:cs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i="1" dirty="0">
                <a:cs typeface="Calibri" panose="020F0502020204030204" pitchFamily="34" charset="0"/>
              </a:rPr>
              <a:t>Out of Scope:</a:t>
            </a:r>
          </a:p>
          <a:p>
            <a:pPr marL="800100" lvl="1" indent="-342900" fontAlgn="t">
              <a:buFont typeface="Courier New" panose="02070309020205020404" pitchFamily="49" charset="0"/>
              <a:buChar char="o"/>
            </a:pPr>
            <a:r>
              <a:rPr lang="en-US" sz="2200" b="0" i="0" u="none" strike="noStrike" dirty="0">
                <a:solidFill>
                  <a:srgbClr val="000000"/>
                </a:solidFill>
                <a:effectLst/>
              </a:rPr>
              <a:t>Third-Party campaign execution.</a:t>
            </a:r>
            <a:endParaRPr lang="en-US" sz="2200" dirty="0">
              <a:effectLst/>
            </a:endParaRPr>
          </a:p>
          <a:p>
            <a:pPr marL="800100" lvl="1" indent="-342900" fontAlgn="t">
              <a:buFont typeface="Courier New" panose="02070309020205020404" pitchFamily="49" charset="0"/>
              <a:buChar char="o"/>
            </a:pPr>
            <a:r>
              <a:rPr lang="en-US" sz="2200" b="0" i="0" u="none" strike="noStrike" dirty="0">
                <a:solidFill>
                  <a:srgbClr val="000000"/>
                </a:solidFill>
                <a:effectLst/>
              </a:rPr>
              <a:t>Customer-Facing platforms.</a:t>
            </a:r>
            <a:endParaRPr lang="en-US" sz="2200" dirty="0">
              <a:effectLst/>
            </a:endParaRPr>
          </a:p>
          <a:p>
            <a:pPr marL="800100" lvl="1" indent="-342900" fontAlgn="t">
              <a:buFont typeface="Courier New" panose="02070309020205020404" pitchFamily="49" charset="0"/>
              <a:buChar char="o"/>
            </a:pPr>
            <a:r>
              <a:rPr lang="en-US" sz="2200" b="0" i="0" u="none" strike="noStrike" dirty="0">
                <a:solidFill>
                  <a:srgbClr val="000000"/>
                </a:solidFill>
                <a:effectLst/>
              </a:rPr>
              <a:t>External consulting and maintenance beyond initial setup.</a:t>
            </a:r>
            <a:endParaRPr lang="en-US" sz="2200" i="1" dirty="0"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endParaRPr lang="en-US" sz="2200" dirty="0">
              <a:cs typeface="Calibri" panose="020F0502020204030204" pitchFamily="34" charset="0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885D3913-395C-479B-B654-27A518089E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8550" y="34432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5996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67D1F-0168-423D-8AD3-213C3BE43D79}"/>
              </a:ext>
            </a:extLst>
          </p:cNvPr>
          <p:cNvSpPr txBox="1">
            <a:spLocks/>
          </p:cNvSpPr>
          <p:nvPr/>
        </p:nvSpPr>
        <p:spPr>
          <a:xfrm>
            <a:off x="401052" y="271697"/>
            <a:ext cx="89916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>
                <a:latin typeface="Calibri" panose="020F0502020204030204" pitchFamily="34" charset="0"/>
                <a:cs typeface="Calibri" panose="020F0502020204030204" pitchFamily="34" charset="0"/>
              </a:rPr>
              <a:t>Project Timeline (Gantt Chart)</a:t>
            </a:r>
            <a:endParaRPr lang="en-US" sz="3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2769FDD3-D79C-4756-996F-D7B87558E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DF55717-3A26-4FD2-BC21-C1F46A8831CE}" type="slidenum">
              <a:rPr lang="en-US" smtClean="0"/>
              <a:t>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921688-2C87-4996-B6C5-33B6EA97EF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845" y="988650"/>
            <a:ext cx="11280710" cy="536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0486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968</Words>
  <Application>Microsoft Office PowerPoint</Application>
  <PresentationFormat>Widescreen</PresentationFormat>
  <Paragraphs>201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Arial Rounded MT Bold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Thanh Ho</dc:creator>
  <cp:lastModifiedBy>DELL</cp:lastModifiedBy>
  <cp:revision>6</cp:revision>
  <dcterms:created xsi:type="dcterms:W3CDTF">2022-03-29T12:45:53Z</dcterms:created>
  <dcterms:modified xsi:type="dcterms:W3CDTF">2025-03-13T14:48:47Z</dcterms:modified>
</cp:coreProperties>
</file>