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</p:sldMasterIdLst>
  <p:sldIdLst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F1"/>
    <a:srgbClr val="C7C7FF"/>
    <a:srgbClr val="C7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72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26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608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6900" kern="1200" dirty="0">
          <a:solidFill>
            <a:schemeClr val="bg1"/>
          </a:solidFill>
          <a:latin typeface="Montserrat Medium" panose="00000600000000000000" pitchFamily="2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94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561758" rtl="0" eaLnBrk="1" latinLnBrk="0" hangingPunct="1">
        <a:lnSpc>
          <a:spcPct val="90000"/>
        </a:lnSpc>
        <a:spcBef>
          <a:spcPct val="0"/>
        </a:spcBef>
        <a:buNone/>
        <a:defRPr sz="27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440" indent="-140440" algn="l" defTabSz="561758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1pPr>
      <a:lvl2pPr marL="421319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02198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229" kern="1200">
          <a:solidFill>
            <a:schemeClr val="tx1"/>
          </a:solidFill>
          <a:latin typeface="+mn-lt"/>
          <a:ea typeface="+mn-ea"/>
          <a:cs typeface="+mn-cs"/>
        </a:defRPr>
      </a:lvl3pPr>
      <a:lvl4pPr marL="983077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263956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544835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825714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2106593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387472" indent="-140440" algn="l" defTabSz="561758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1pPr>
      <a:lvl2pPr marL="280879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2pPr>
      <a:lvl3pPr marL="561758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3pPr>
      <a:lvl4pPr marL="842637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123516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404395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685275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1966153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247033" algn="l" defTabSz="561758" rtl="0" eaLnBrk="1" latinLnBrk="0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 rot="20407499">
            <a:off x="6087817" y="2439903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 rot="20407499" flipH="1">
            <a:off x="5241539" y="2721617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771846" y="2258643"/>
            <a:ext cx="2458528" cy="2458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 rot="20407499">
            <a:off x="5958422" y="2362265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 rot="20407499" flipH="1">
            <a:off x="5155274" y="2652605"/>
            <a:ext cx="733246" cy="1687857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3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12653" y="1388851"/>
            <a:ext cx="9566694" cy="22763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129" y="2711468"/>
            <a:ext cx="5243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niglet" panose="04070505030100020000" pitchFamily="82" charset="0"/>
              </a:rPr>
              <a:t>e</a:t>
            </a:r>
            <a:r>
              <a:rPr lang="en-GB" sz="2000" dirty="0" smtClean="0">
                <a:solidFill>
                  <a:schemeClr val="bg1"/>
                </a:solidFill>
                <a:latin typeface="Sniglet" panose="04070505030100020000" pitchFamily="82" charset="0"/>
              </a:rPr>
              <a:t>xploring the magic of Python, week by week</a:t>
            </a:r>
            <a:endParaRPr lang="en-GB" sz="20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2071" y="32305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&gt;&gt;&gt;</a:t>
            </a:r>
            <a:endParaRPr lang="en-GB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2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37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312653" y="1043797"/>
            <a:ext cx="9566694" cy="2621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637505" y="1435280"/>
            <a:ext cx="5445723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9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pyco</a:t>
            </a:r>
            <a:r>
              <a:rPr lang="en-GB" sz="69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6900" dirty="0" err="1" smtClean="0">
                <a:solidFill>
                  <a:srgbClr val="9090F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bytes</a:t>
            </a:r>
            <a:endParaRPr lang="en-GB" sz="6900" dirty="0">
              <a:solidFill>
                <a:srgbClr val="9090F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74129" y="2711468"/>
            <a:ext cx="5243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Sniglet" panose="04070505030100020000" pitchFamily="82" charset="0"/>
              </a:rPr>
              <a:t>e</a:t>
            </a:r>
            <a:r>
              <a:rPr lang="en-GB" sz="2000" dirty="0" smtClean="0">
                <a:solidFill>
                  <a:schemeClr val="bg1"/>
                </a:solidFill>
                <a:latin typeface="Sniglet" panose="04070505030100020000" pitchFamily="82" charset="0"/>
              </a:rPr>
              <a:t>xploring the magic of Python, week by week</a:t>
            </a:r>
            <a:endParaRPr lang="en-GB" sz="2000" dirty="0">
              <a:solidFill>
                <a:schemeClr val="bg1"/>
              </a:solidFill>
              <a:latin typeface="Sniglet" panose="04070505030100020000" pitchFamily="8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92071" y="323059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&gt;&gt;&gt;</a:t>
            </a:r>
            <a:endParaRPr lang="en-GB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1821" y="1169855"/>
            <a:ext cx="172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tx2"/>
                </a:solidFill>
                <a:latin typeface="+mj-lt"/>
              </a:rPr>
              <a:t>INTRODUCING</a:t>
            </a:r>
            <a:endParaRPr lang="en-GB" sz="16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>
          <a:xfrm rot="20407499">
            <a:off x="2901349" y="1535198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 rot="20407499" flipH="1">
            <a:off x="2434847" y="1690490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175934" y="1435280"/>
            <a:ext cx="1355238" cy="1355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 rot="20407499">
            <a:off x="2830022" y="1492401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 rot="20407499" flipH="1">
            <a:off x="2387295" y="1652447"/>
            <a:ext cx="404194" cy="930414"/>
          </a:xfrm>
          <a:custGeom>
            <a:avLst/>
            <a:gdLst>
              <a:gd name="connsiteX0" fmla="*/ 0 w 966159"/>
              <a:gd name="connsiteY0" fmla="*/ 0 h 2027208"/>
              <a:gd name="connsiteX1" fmla="*/ 0 w 966159"/>
              <a:gd name="connsiteY1" fmla="*/ 1630393 h 2027208"/>
              <a:gd name="connsiteX2" fmla="*/ 966159 w 966159"/>
              <a:gd name="connsiteY2" fmla="*/ 2027208 h 2027208"/>
              <a:gd name="connsiteX3" fmla="*/ 0 w 966159"/>
              <a:gd name="connsiteY3" fmla="*/ 0 h 202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6159" h="2027208">
                <a:moveTo>
                  <a:pt x="0" y="0"/>
                </a:moveTo>
                <a:lnTo>
                  <a:pt x="0" y="1630393"/>
                </a:lnTo>
                <a:lnTo>
                  <a:pt x="966159" y="20272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957532" y="2286000"/>
            <a:ext cx="1027693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130586" y="2397949"/>
            <a:ext cx="100591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class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 err="1" smtClean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Pycobyte</a:t>
            </a:r>
            <a:r>
              <a:rPr lang="en-GB" sz="1600" dirty="0" smtClean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[</a:t>
            </a:r>
            <a:r>
              <a:rPr lang="en-GB" sz="1600" dirty="0" smtClean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]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</a:t>
            </a:r>
            <a:r>
              <a:rPr lang="en-GB" sz="1600" dirty="0">
                <a:solidFill>
                  <a:srgbClr val="FFF0C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__slots__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=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[</a:t>
            </a:r>
            <a:r>
              <a:rPr lang="en-GB" sz="1600" dirty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"_days"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]</a:t>
            </a: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/>
            </a:r>
            <a:b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</a:b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</a:t>
            </a:r>
            <a:r>
              <a:rPr lang="en-GB" sz="1600" dirty="0" err="1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async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 err="1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def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__</a:t>
            </a:r>
            <a:r>
              <a:rPr lang="en-GB" sz="1600" dirty="0" err="1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aiter</a:t>
            </a:r>
            <a:r>
              <a:rPr lang="en-GB" sz="1600" dirty="0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__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</a:t>
            </a:r>
            <a:r>
              <a:rPr lang="en-GB" sz="1600" i="1" dirty="0">
                <a:solidFill>
                  <a:srgbClr val="C7C7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self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/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*</a:t>
            </a:r>
            <a:r>
              <a:rPr lang="en-GB" sz="1600" dirty="0">
                <a:solidFill>
                  <a:schemeClr val="tx2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1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flavour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902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=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"Welcome to </a:t>
            </a:r>
            <a:r>
              <a:rPr lang="en-GB" sz="1600" dirty="0" err="1" smtClean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pycobytes</a:t>
            </a:r>
            <a:r>
              <a:rPr lang="en-GB" sz="1600" dirty="0" smtClean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!"</a:t>
            </a:r>
            <a:r>
              <a:rPr lang="en-GB" sz="1600" dirty="0" smtClean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) </a:t>
            </a:r>
            <a:r>
              <a:rPr lang="en-GB" sz="1600" dirty="0">
                <a:solidFill>
                  <a:srgbClr val="C1FF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-&gt;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[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Fun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]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    </a:t>
            </a:r>
            <a:r>
              <a:rPr lang="en-GB" sz="1600" dirty="0">
                <a:solidFill>
                  <a:srgbClr val="FFC0A9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'''You’ve never seen Python like this~'''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/>
            </a:r>
            <a:b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</a:b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   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for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i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,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day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in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9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enumerate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</a:t>
            </a:r>
            <a:r>
              <a:rPr lang="en-GB" sz="1600" i="1" dirty="0" err="1">
                <a:solidFill>
                  <a:srgbClr val="C7C7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self</a:t>
            </a:r>
            <a:r>
              <a:rPr lang="en-GB" sz="1600" dirty="0" err="1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.</a:t>
            </a:r>
            <a:r>
              <a:rPr lang="en-GB" sz="1600" dirty="0" err="1">
                <a:solidFill>
                  <a:srgbClr val="FFF0C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_days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)</a:t>
            </a:r>
            <a:r>
              <a:rPr lang="en-GB" sz="1600" dirty="0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:</a:t>
            </a:r>
            <a:endParaRPr lang="en-GB" sz="1600" dirty="0">
              <a:solidFill>
                <a:srgbClr val="FFFFFF"/>
              </a:solidFill>
              <a:latin typeface="Consolas" panose="020B0609020204030204" pitchFamily="49" charset="0"/>
              <a:ea typeface="Roboto Mono" panose="00000009000000000000" pitchFamily="49" charset="0"/>
            </a:endParaRPr>
          </a:p>
          <a:p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           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yield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(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await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chemeClr val="accent2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post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(i) </a:t>
            </a:r>
            <a:r>
              <a:rPr lang="en-GB" sz="1600" dirty="0" err="1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async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for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post </a:t>
            </a:r>
            <a:r>
              <a:rPr lang="en-GB" sz="1600" dirty="0">
                <a:solidFill>
                  <a:srgbClr val="4090F1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in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 </a:t>
            </a:r>
            <a:r>
              <a:rPr lang="en-GB" sz="1600" i="1" dirty="0" err="1">
                <a:solidFill>
                  <a:srgbClr val="C7C7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self</a:t>
            </a:r>
            <a:r>
              <a:rPr lang="en-GB" sz="1600" dirty="0" err="1">
                <a:solidFill>
                  <a:srgbClr val="90969E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.</a:t>
            </a:r>
            <a:r>
              <a:rPr lang="en-GB" sz="1600" dirty="0" err="1">
                <a:solidFill>
                  <a:srgbClr val="FF0090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start</a:t>
            </a:r>
            <a:r>
              <a:rPr lang="en-GB" sz="1600" dirty="0">
                <a:solidFill>
                  <a:srgbClr val="FFFFFF"/>
                </a:solidFill>
                <a:latin typeface="Consolas" panose="020B0609020204030204" pitchFamily="49" charset="0"/>
                <a:ea typeface="Roboto Mono" panose="00000009000000000000" pitchFamily="49" charset="0"/>
              </a:rPr>
              <a:t>(day))</a:t>
            </a:r>
            <a:endParaRPr lang="en-GB" sz="1600" b="0" dirty="0">
              <a:solidFill>
                <a:srgbClr val="FFFFFF"/>
              </a:solidFill>
              <a:effectLst/>
              <a:latin typeface="Consolas" panose="020B0609020204030204" pitchFamily="49" charset="0"/>
              <a:ea typeface="Roboto Mono" panose="00000009000000000000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7532" y="4572001"/>
            <a:ext cx="10276936" cy="33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Looks </a:t>
            </a:r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scary,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right? </a:t>
            </a:r>
            <a:r>
              <a:rPr lang="en-GB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Don’t worry, </a:t>
            </a:r>
            <a:r>
              <a:rPr lang="en-GB" sz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Sniglet" panose="04070505030100020000" pitchFamily="82" charset="0"/>
                <a:cs typeface="Kalam" panose="02000000000000000000" pitchFamily="2" charset="0"/>
              </a:rPr>
              <a:t>we’ll be delving into all this deliciousness ;D</a:t>
            </a:r>
            <a:endParaRPr lang="en-GB" sz="1200" dirty="0">
              <a:solidFill>
                <a:schemeClr val="tx2">
                  <a:lumMod val="60000"/>
                  <a:lumOff val="40000"/>
                </a:schemeClr>
              </a:solidFill>
              <a:latin typeface="Sniglet" panose="04070505030100020000" pitchFamily="82" charset="0"/>
              <a:cs typeface="Kala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va">
  <a:themeElements>
    <a:clrScheme name="Nova">
      <a:dk1>
        <a:srgbClr val="00172A"/>
      </a:dk1>
      <a:lt1>
        <a:srgbClr val="FFFFFF"/>
      </a:lt1>
      <a:dk2>
        <a:srgbClr val="A9B0C2"/>
      </a:dk2>
      <a:lt2>
        <a:srgbClr val="FDFEFF"/>
      </a:lt2>
      <a:accent1>
        <a:srgbClr val="4090F1"/>
      </a:accent1>
      <a:accent2>
        <a:srgbClr val="FF0090"/>
      </a:accent2>
      <a:accent3>
        <a:srgbClr val="9040F1"/>
      </a:accent3>
      <a:accent4>
        <a:srgbClr val="40F190"/>
      </a:accent4>
      <a:accent5>
        <a:srgbClr val="40E0FF"/>
      </a:accent5>
      <a:accent6>
        <a:srgbClr val="FFC720"/>
      </a:accent6>
      <a:hlink>
        <a:srgbClr val="C0F0FF"/>
      </a:hlink>
      <a:folHlink>
        <a:srgbClr val="9090F1"/>
      </a:folHlink>
    </a:clrScheme>
    <a:fontScheme name="Custom 1">
      <a:majorFont>
        <a:latin typeface="Montserrat Medium"/>
        <a:ea typeface="Noto Sans SC Regular"/>
        <a:cs typeface=""/>
      </a:majorFont>
      <a:minorFont>
        <a:latin typeface="Abel"/>
        <a:ea typeface="Yuanti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va" id="{B96E6425-A16B-4378-B3FA-4ADBD1115D7B}" vid="{5EA739E8-482D-4A3B-9FF2-715D176D792D}"/>
    </a:ext>
  </a:extLst>
</a:theme>
</file>

<file path=ppt/theme/theme2.xml><?xml version="1.0" encoding="utf-8"?>
<a:theme xmlns:a="http://schemas.openxmlformats.org/drawingml/2006/main" name="Alpha IV">
  <a:themeElements>
    <a:clrScheme name="Custom 1">
      <a:dk1>
        <a:srgbClr val="00172A"/>
      </a:dk1>
      <a:lt1>
        <a:srgbClr val="FFFFFF"/>
      </a:lt1>
      <a:dk2>
        <a:srgbClr val="A9B0B8"/>
      </a:dk2>
      <a:lt2>
        <a:srgbClr val="FDFEFF"/>
      </a:lt2>
      <a:accent1>
        <a:srgbClr val="4090F1"/>
      </a:accent1>
      <a:accent2>
        <a:srgbClr val="FF0090"/>
      </a:accent2>
      <a:accent3>
        <a:srgbClr val="9040F1"/>
      </a:accent3>
      <a:accent4>
        <a:srgbClr val="40F190"/>
      </a:accent4>
      <a:accent5>
        <a:srgbClr val="40E0FF"/>
      </a:accent5>
      <a:accent6>
        <a:srgbClr val="FFC720"/>
      </a:accent6>
      <a:hlink>
        <a:srgbClr val="9090F1"/>
      </a:hlink>
      <a:folHlink>
        <a:srgbClr val="9090F1"/>
      </a:folHlink>
    </a:clrScheme>
    <a:fontScheme name="Standard">
      <a:majorFont>
        <a:latin typeface="Montserrat Medium"/>
        <a:ea typeface="Noto Sans SC Medium"/>
        <a:cs typeface=""/>
      </a:majorFont>
      <a:minorFont>
        <a:latin typeface="Noto Sans"/>
        <a:ea typeface="Yuanti SC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pha IV" id="{3E2AE266-2CBB-4100-B1B0-D9D328B58B2C}" vid="{4CE2B6E0-FA5C-4829-B764-B987E65C64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</Template>
  <TotalTime>119</TotalTime>
  <Words>138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Yuanti SC</vt:lpstr>
      <vt:lpstr>Arial</vt:lpstr>
      <vt:lpstr>Consolas</vt:lpstr>
      <vt:lpstr>Kalam</vt:lpstr>
      <vt:lpstr>Montserrat Medium</vt:lpstr>
      <vt:lpstr>Noto Sans</vt:lpstr>
      <vt:lpstr>Roboto Mono</vt:lpstr>
      <vt:lpstr>Sniglet</vt:lpstr>
      <vt:lpstr>Nova</vt:lpstr>
      <vt:lpstr>Alpha IV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Han</dc:creator>
  <cp:lastModifiedBy>Administrator</cp:lastModifiedBy>
  <cp:revision>30</cp:revision>
  <dcterms:created xsi:type="dcterms:W3CDTF">2024-05-22T17:18:46Z</dcterms:created>
  <dcterms:modified xsi:type="dcterms:W3CDTF">2024-05-30T16:10:44Z</dcterms:modified>
</cp:coreProperties>
</file>