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8" r:id="rId5"/>
    <p:sldId id="275" r:id="rId6"/>
    <p:sldId id="271" r:id="rId7"/>
    <p:sldId id="276" r:id="rId8"/>
    <p:sldId id="272" r:id="rId9"/>
    <p:sldId id="280" r:id="rId10"/>
    <p:sldId id="283" r:id="rId11"/>
    <p:sldId id="284" r:id="rId12"/>
    <p:sldId id="273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34970-8224-4E32-A898-AE2DB2A255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1CBAD4-B872-47D3-9E70-7B02078D0999}">
      <dgm:prSet/>
      <dgm:spPr/>
      <dgm:t>
        <a:bodyPr/>
        <a:lstStyle/>
        <a:p>
          <a:r>
            <a:rPr lang="en-US" b="0" i="0"/>
            <a:t>1) Null hypothesis is inferred using the p-values significance</a:t>
          </a:r>
          <a:endParaRPr lang="en-US"/>
        </a:p>
      </dgm:t>
    </dgm:pt>
    <dgm:pt modelId="{28D8305C-9302-4B3F-AC03-26A5A31C74AB}" type="parTrans" cxnId="{EE491895-50D0-407D-9976-F1DF30CD54E3}">
      <dgm:prSet/>
      <dgm:spPr/>
      <dgm:t>
        <a:bodyPr/>
        <a:lstStyle/>
        <a:p>
          <a:endParaRPr lang="en-US"/>
        </a:p>
      </dgm:t>
    </dgm:pt>
    <dgm:pt modelId="{609F3FD8-A150-4457-B769-F9533436927D}" type="sibTrans" cxnId="{EE491895-50D0-407D-9976-F1DF30CD54E3}">
      <dgm:prSet/>
      <dgm:spPr/>
      <dgm:t>
        <a:bodyPr/>
        <a:lstStyle/>
        <a:p>
          <a:endParaRPr lang="en-US"/>
        </a:p>
      </dgm:t>
    </dgm:pt>
    <dgm:pt modelId="{7D84CE2D-FBA4-4A39-BEB1-D1959510D478}">
      <dgm:prSet/>
      <dgm:spPr/>
      <dgm:t>
        <a:bodyPr/>
        <a:lstStyle/>
        <a:p>
          <a:r>
            <a:rPr lang="en-US" b="0" i="0"/>
            <a:t>2) Best fit models are concluded according to their p-values</a:t>
          </a:r>
          <a:endParaRPr lang="en-US"/>
        </a:p>
      </dgm:t>
    </dgm:pt>
    <dgm:pt modelId="{7CE41E17-A764-4437-BC9E-6D812688CC15}" type="parTrans" cxnId="{672A31A1-DDD0-4886-BA36-530E3719438D}">
      <dgm:prSet/>
      <dgm:spPr/>
      <dgm:t>
        <a:bodyPr/>
        <a:lstStyle/>
        <a:p>
          <a:endParaRPr lang="en-US"/>
        </a:p>
      </dgm:t>
    </dgm:pt>
    <dgm:pt modelId="{CB587DD8-FC05-40DB-A068-31127A9C1650}" type="sibTrans" cxnId="{672A31A1-DDD0-4886-BA36-530E3719438D}">
      <dgm:prSet/>
      <dgm:spPr/>
      <dgm:t>
        <a:bodyPr/>
        <a:lstStyle/>
        <a:p>
          <a:endParaRPr lang="en-US"/>
        </a:p>
      </dgm:t>
    </dgm:pt>
    <dgm:pt modelId="{666C925E-BEEB-4A70-9C4A-E0C392C34A17}">
      <dgm:prSet/>
      <dgm:spPr/>
      <dgm:t>
        <a:bodyPr/>
        <a:lstStyle/>
        <a:p>
          <a:r>
            <a:rPr lang="en-US" b="0" i="0"/>
            <a:t>3)Coefficient-values displays whether the dependent variables will increase or decrease on increase  of Observed</a:t>
          </a:r>
          <a:endParaRPr lang="en-US"/>
        </a:p>
      </dgm:t>
    </dgm:pt>
    <dgm:pt modelId="{8ADC8C3E-3BBE-494D-AE4A-B7069BE516C7}" type="parTrans" cxnId="{07FDD8D6-BE34-4D61-87E2-0B865215850B}">
      <dgm:prSet/>
      <dgm:spPr/>
      <dgm:t>
        <a:bodyPr/>
        <a:lstStyle/>
        <a:p>
          <a:endParaRPr lang="en-US"/>
        </a:p>
      </dgm:t>
    </dgm:pt>
    <dgm:pt modelId="{D8C84468-16B6-492A-8C33-99DCFA3466E5}" type="sibTrans" cxnId="{07FDD8D6-BE34-4D61-87E2-0B865215850B}">
      <dgm:prSet/>
      <dgm:spPr/>
      <dgm:t>
        <a:bodyPr/>
        <a:lstStyle/>
        <a:p>
          <a:endParaRPr lang="en-US"/>
        </a:p>
      </dgm:t>
    </dgm:pt>
    <dgm:pt modelId="{DF33A2E2-E892-4A8F-BE8D-D413611C0227}" type="pres">
      <dgm:prSet presAssocID="{E0334970-8224-4E32-A898-AE2DB2A255DD}" presName="linear" presStyleCnt="0">
        <dgm:presLayoutVars>
          <dgm:animLvl val="lvl"/>
          <dgm:resizeHandles val="exact"/>
        </dgm:presLayoutVars>
      </dgm:prSet>
      <dgm:spPr/>
    </dgm:pt>
    <dgm:pt modelId="{62E3A4FB-4A8A-4343-A8BC-CFA45A9734B1}" type="pres">
      <dgm:prSet presAssocID="{041CBAD4-B872-47D3-9E70-7B02078D09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B426DF-B3DA-4552-8F78-706A7CE2BE56}" type="pres">
      <dgm:prSet presAssocID="{609F3FD8-A150-4457-B769-F9533436927D}" presName="spacer" presStyleCnt="0"/>
      <dgm:spPr/>
    </dgm:pt>
    <dgm:pt modelId="{80DB338D-4AB2-461F-85DB-0CF054441D39}" type="pres">
      <dgm:prSet presAssocID="{7D84CE2D-FBA4-4A39-BEB1-D1959510D4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B505C3-C34A-469E-A190-1C3117275E47}" type="pres">
      <dgm:prSet presAssocID="{CB587DD8-FC05-40DB-A068-31127A9C1650}" presName="spacer" presStyleCnt="0"/>
      <dgm:spPr/>
    </dgm:pt>
    <dgm:pt modelId="{6306CD76-5D36-4B11-A076-3216F2ED4921}" type="pres">
      <dgm:prSet presAssocID="{666C925E-BEEB-4A70-9C4A-E0C392C34A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88BB61-AF3F-47FC-9C71-4107EB50BBB0}" type="presOf" srcId="{E0334970-8224-4E32-A898-AE2DB2A255DD}" destId="{DF33A2E2-E892-4A8F-BE8D-D413611C0227}" srcOrd="0" destOrd="0" presId="urn:microsoft.com/office/officeart/2005/8/layout/vList2"/>
    <dgm:cxn modelId="{8E25A158-E271-4289-BE2C-4C60B829BD32}" type="presOf" srcId="{7D84CE2D-FBA4-4A39-BEB1-D1959510D478}" destId="{80DB338D-4AB2-461F-85DB-0CF054441D39}" srcOrd="0" destOrd="0" presId="urn:microsoft.com/office/officeart/2005/8/layout/vList2"/>
    <dgm:cxn modelId="{EE491895-50D0-407D-9976-F1DF30CD54E3}" srcId="{E0334970-8224-4E32-A898-AE2DB2A255DD}" destId="{041CBAD4-B872-47D3-9E70-7B02078D0999}" srcOrd="0" destOrd="0" parTransId="{28D8305C-9302-4B3F-AC03-26A5A31C74AB}" sibTransId="{609F3FD8-A150-4457-B769-F9533436927D}"/>
    <dgm:cxn modelId="{672A31A1-DDD0-4886-BA36-530E3719438D}" srcId="{E0334970-8224-4E32-A898-AE2DB2A255DD}" destId="{7D84CE2D-FBA4-4A39-BEB1-D1959510D478}" srcOrd="1" destOrd="0" parTransId="{7CE41E17-A764-4437-BC9E-6D812688CC15}" sibTransId="{CB587DD8-FC05-40DB-A068-31127A9C1650}"/>
    <dgm:cxn modelId="{D65F76CC-BE40-4CC8-BBEA-3CE66BB34631}" type="presOf" srcId="{041CBAD4-B872-47D3-9E70-7B02078D0999}" destId="{62E3A4FB-4A8A-4343-A8BC-CFA45A9734B1}" srcOrd="0" destOrd="0" presId="urn:microsoft.com/office/officeart/2005/8/layout/vList2"/>
    <dgm:cxn modelId="{07FDD8D6-BE34-4D61-87E2-0B865215850B}" srcId="{E0334970-8224-4E32-A898-AE2DB2A255DD}" destId="{666C925E-BEEB-4A70-9C4A-E0C392C34A17}" srcOrd="2" destOrd="0" parTransId="{8ADC8C3E-3BBE-494D-AE4A-B7069BE516C7}" sibTransId="{D8C84468-16B6-492A-8C33-99DCFA3466E5}"/>
    <dgm:cxn modelId="{265FC4EC-EFF7-459D-B3DD-CCB0F84B88DC}" type="presOf" srcId="{666C925E-BEEB-4A70-9C4A-E0C392C34A17}" destId="{6306CD76-5D36-4B11-A076-3216F2ED4921}" srcOrd="0" destOrd="0" presId="urn:microsoft.com/office/officeart/2005/8/layout/vList2"/>
    <dgm:cxn modelId="{9F70D03D-0174-41F1-A0D2-617A2F207BBB}" type="presParOf" srcId="{DF33A2E2-E892-4A8F-BE8D-D413611C0227}" destId="{62E3A4FB-4A8A-4343-A8BC-CFA45A9734B1}" srcOrd="0" destOrd="0" presId="urn:microsoft.com/office/officeart/2005/8/layout/vList2"/>
    <dgm:cxn modelId="{E17C2842-54E1-4CA3-AA51-2883DB5794F7}" type="presParOf" srcId="{DF33A2E2-E892-4A8F-BE8D-D413611C0227}" destId="{33B426DF-B3DA-4552-8F78-706A7CE2BE56}" srcOrd="1" destOrd="0" presId="urn:microsoft.com/office/officeart/2005/8/layout/vList2"/>
    <dgm:cxn modelId="{7D54A91A-D7DD-4071-919D-9B15B54822AF}" type="presParOf" srcId="{DF33A2E2-E892-4A8F-BE8D-D413611C0227}" destId="{80DB338D-4AB2-461F-85DB-0CF054441D39}" srcOrd="2" destOrd="0" presId="urn:microsoft.com/office/officeart/2005/8/layout/vList2"/>
    <dgm:cxn modelId="{C2481095-D727-4459-A633-3F7E52C86D21}" type="presParOf" srcId="{DF33A2E2-E892-4A8F-BE8D-D413611C0227}" destId="{6BB505C3-C34A-469E-A190-1C3117275E47}" srcOrd="3" destOrd="0" presId="urn:microsoft.com/office/officeart/2005/8/layout/vList2"/>
    <dgm:cxn modelId="{FC6B460F-D61D-4E39-9B50-C09C9DBFDAEB}" type="presParOf" srcId="{DF33A2E2-E892-4A8F-BE8D-D413611C0227}" destId="{6306CD76-5D36-4B11-A076-3216F2ED49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3A4FB-4A8A-4343-A8BC-CFA45A9734B1}">
      <dsp:nvSpPr>
        <dsp:cNvPr id="0" name=""/>
        <dsp:cNvSpPr/>
      </dsp:nvSpPr>
      <dsp:spPr>
        <a:xfrm>
          <a:off x="0" y="102656"/>
          <a:ext cx="4872038" cy="14171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1) Null hypothesis is inferred using the p-values significance</a:t>
          </a:r>
          <a:endParaRPr lang="en-US" sz="2000" kern="1200"/>
        </a:p>
      </dsp:txBody>
      <dsp:txXfrm>
        <a:off x="69180" y="171836"/>
        <a:ext cx="4733678" cy="1278802"/>
      </dsp:txXfrm>
    </dsp:sp>
    <dsp:sp modelId="{80DB338D-4AB2-461F-85DB-0CF054441D39}">
      <dsp:nvSpPr>
        <dsp:cNvPr id="0" name=""/>
        <dsp:cNvSpPr/>
      </dsp:nvSpPr>
      <dsp:spPr>
        <a:xfrm>
          <a:off x="0" y="1577418"/>
          <a:ext cx="4872038" cy="1417162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2) Best fit models are concluded according to their p-values</a:t>
          </a:r>
          <a:endParaRPr lang="en-US" sz="2000" kern="1200"/>
        </a:p>
      </dsp:txBody>
      <dsp:txXfrm>
        <a:off x="69180" y="1646598"/>
        <a:ext cx="4733678" cy="1278802"/>
      </dsp:txXfrm>
    </dsp:sp>
    <dsp:sp modelId="{6306CD76-5D36-4B11-A076-3216F2ED4921}">
      <dsp:nvSpPr>
        <dsp:cNvPr id="0" name=""/>
        <dsp:cNvSpPr/>
      </dsp:nvSpPr>
      <dsp:spPr>
        <a:xfrm>
          <a:off x="0" y="3052181"/>
          <a:ext cx="4872038" cy="1417162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3)Coefficient-values displays whether the dependent variables will increase or decrease on increase  of Observed</a:t>
          </a:r>
          <a:endParaRPr lang="en-US" sz="2000" kern="1200"/>
        </a:p>
      </dsp:txBody>
      <dsp:txXfrm>
        <a:off x="69180" y="3121361"/>
        <a:ext cx="4733678" cy="127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18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744158" cy="3200399"/>
          </a:xfrm>
        </p:spPr>
        <p:txBody>
          <a:bodyPr/>
          <a:lstStyle/>
          <a:p>
            <a:r>
              <a:rPr lang="en-US" dirty="0"/>
              <a:t>Project 6:</a:t>
            </a:r>
            <a:br>
              <a:rPr lang="en-US" dirty="0"/>
            </a:br>
            <a:r>
              <a:rPr lang="en-US" dirty="0"/>
              <a:t>River Observed Baseflow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10779"/>
            <a:ext cx="6620968" cy="861420"/>
          </a:xfrm>
        </p:spPr>
        <p:txBody>
          <a:bodyPr/>
          <a:lstStyle/>
          <a:p>
            <a:r>
              <a:rPr lang="en-US" dirty="0" err="1"/>
              <a:t>Supratik</a:t>
            </a:r>
            <a:r>
              <a:rPr lang="en-US" dirty="0"/>
              <a:t> Chanda And Justin </a:t>
            </a:r>
            <a:r>
              <a:rPr lang="en-US" dirty="0" err="1"/>
              <a:t>FairBourn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0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8E1F-52FF-427B-BA15-51B83CE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inside Story!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E676AA-593E-40AD-983F-26A67DCD5B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6093"/>
            <a:ext cx="4013375" cy="2820707"/>
          </a:xfr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319256-48D5-45B6-98FD-B2C85E4AB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6093"/>
            <a:ext cx="4013375" cy="2820707"/>
          </a:xfrm>
        </p:spPr>
      </p:pic>
    </p:spTree>
    <p:extLst>
      <p:ext uri="{BB962C8B-B14F-4D97-AF65-F5344CB8AC3E}">
        <p14:creationId xmlns:p14="http://schemas.microsoft.com/office/powerpoint/2010/main" val="15696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6EC-40AA-49B5-83B5-190EAB32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5863690" cy="1777048"/>
          </a:xfrm>
        </p:spPr>
        <p:txBody>
          <a:bodyPr/>
          <a:lstStyle/>
          <a:p>
            <a:r>
              <a:rPr lang="en-IN" dirty="0"/>
              <a:t>One example of a Segment ID’(138) coefficient-Value display.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737A12-D56E-4B96-BBF9-3ABD7764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109626"/>
            <a:ext cx="7326312" cy="4367374"/>
          </a:xfrm>
        </p:spPr>
      </p:pic>
    </p:spTree>
    <p:extLst>
      <p:ext uri="{BB962C8B-B14F-4D97-AF65-F5344CB8AC3E}">
        <p14:creationId xmlns:p14="http://schemas.microsoft.com/office/powerpoint/2010/main" val="61772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A4230-BD8A-4193-802C-5597B23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92D4-A74F-4D12-980C-7745DC2C9968}"/>
              </a:ext>
            </a:extLst>
          </p:cNvPr>
          <p:cNvSpPr txBox="1"/>
          <p:nvPr/>
        </p:nvSpPr>
        <p:spPr>
          <a:xfrm>
            <a:off x="356655" y="1371600"/>
            <a:ext cx="843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filtered and examined segment id/feature combinations based on certain p-value, coefficient, and R-Squared values (0.05, +/-0.1, and 0.33)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2931F-069C-40AB-B173-4F497784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35" y="3872446"/>
            <a:ext cx="2664929" cy="2763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9FC2C-CAE4-4FCD-8903-060B0E85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69398"/>
            <a:ext cx="2664929" cy="2763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EBF33-3783-4539-B5D4-8DF1618F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70" y="3869398"/>
            <a:ext cx="2664929" cy="2763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21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B2047-51F1-492E-8CCF-58EBA54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TODO: Conclusion Slide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C96C6-9B6B-4B55-B889-025BAA829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32426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71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F97-6991-4D54-A7FE-628D65EA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650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879EA-E8EE-481E-8B84-720B6405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Segment 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2BD3B-E6D4-4C89-AE01-0E89CDD00A5C}"/>
              </a:ext>
            </a:extLst>
          </p:cNvPr>
          <p:cNvSpPr/>
          <p:nvPr/>
        </p:nvSpPr>
        <p:spPr>
          <a:xfrm>
            <a:off x="382232" y="1433717"/>
            <a:ext cx="827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6D28E-3219-4CC8-8D49-F648600E2C8F}"/>
              </a:ext>
            </a:extLst>
          </p:cNvPr>
          <p:cNvSpPr txBox="1"/>
          <p:nvPr/>
        </p:nvSpPr>
        <p:spPr>
          <a:xfrm>
            <a:off x="484710" y="1853248"/>
            <a:ext cx="8722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row of the dataset corresponds to one measure of a river segment</a:t>
            </a:r>
            <a:br>
              <a:rPr lang="en-US" dirty="0"/>
            </a:br>
            <a:r>
              <a:rPr lang="en-US" dirty="0"/>
              <a:t>during one month with the following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X/Y (spatial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Evapotranspiration (surrounding area water loss through natural 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Irrigation Pumping (surrounding area water loss through manmade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Observed Baseflow (measure of water amount moved by river)</a:t>
            </a:r>
          </a:p>
        </p:txBody>
      </p:sp>
    </p:spTree>
    <p:extLst>
      <p:ext uri="{BB962C8B-B14F-4D97-AF65-F5344CB8AC3E}">
        <p14:creationId xmlns:p14="http://schemas.microsoft.com/office/powerpoint/2010/main" val="25275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C287A-CC3B-4593-8D14-E7A5319C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13CC0-D4DA-45DA-AA21-485E08933745}"/>
              </a:ext>
            </a:extLst>
          </p:cNvPr>
          <p:cNvSpPr/>
          <p:nvPr/>
        </p:nvSpPr>
        <p:spPr>
          <a:xfrm>
            <a:off x="838200" y="1981200"/>
            <a:ext cx="7055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CACA"/>
                </a:solidFill>
                <a:latin typeface="Average"/>
              </a:rPr>
              <a:t>Data Cleanup and Validation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CACA"/>
                </a:solidFill>
                <a:latin typeface="Average"/>
              </a:rPr>
              <a:t>Data Separation (by Segment ID)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CACA"/>
                </a:solidFill>
                <a:latin typeface="Average"/>
              </a:rPr>
              <a:t>Linear Regression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CACA"/>
                </a:solidFill>
                <a:latin typeface="Average"/>
              </a:rPr>
              <a:t>Multiple Linear Regression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CACA"/>
                </a:solidFill>
                <a:latin typeface="Average"/>
              </a:rPr>
              <a:t>Scatterplots (with/without regression lines)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CACA"/>
                </a:solidFill>
                <a:latin typeface="Average"/>
              </a:rPr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385790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AE24AA-A98A-4A5A-B240-1996AB9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65C91B-BA51-4B29-BB74-B06C81E89DEF}"/>
              </a:ext>
            </a:extLst>
          </p:cNvPr>
          <p:cNvSpPr/>
          <p:nvPr/>
        </p:nvSpPr>
        <p:spPr>
          <a:xfrm>
            <a:off x="1143000" y="1752600"/>
            <a:ext cx="6858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factors affect baseflow significantly?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Do certain factors affect certain segments differently? If so, which factors and which segments?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we predict the baseflow of a river segment given only another attribute or combination of attributes?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893B-A14E-4E0C-B2EC-DB659AF0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592490" cy="1400530"/>
          </a:xfrm>
        </p:spPr>
        <p:txBody>
          <a:bodyPr/>
          <a:lstStyle/>
          <a:p>
            <a:r>
              <a:rPr lang="en-US" dirty="0"/>
              <a:t>The Process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288F6-2DB7-4A3B-BD80-64C79F1E691A}"/>
              </a:ext>
            </a:extLst>
          </p:cNvPr>
          <p:cNvSpPr/>
          <p:nvPr/>
        </p:nvSpPr>
        <p:spPr>
          <a:xfrm>
            <a:off x="484710" y="1371600"/>
            <a:ext cx="532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Our process started with looking for overall trends in the whole dataset.</a:t>
            </a:r>
          </a:p>
          <a:p>
            <a:pPr fontAlgn="base"/>
            <a:r>
              <a:rPr lang="en-US" dirty="0"/>
              <a:t>Quickly decided to examine on a segment-by-segment basis.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8E366-8844-422F-A3E8-AB987DFC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55" y="824435"/>
            <a:ext cx="2718819" cy="2819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CF73A-BDDC-44F0-9949-BFE89631C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99" y="3906694"/>
            <a:ext cx="2718819" cy="2819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A5EB2-29A1-423D-A5B8-56E9C6412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0" y="3906694"/>
            <a:ext cx="2718818" cy="2819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D72D0-959B-4C5C-80D5-4A51AB0EF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86209"/>
            <a:ext cx="2718819" cy="2819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868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A4230-BD8A-4193-802C-5597B23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719FF-5B60-4800-998D-CB5266573F14}"/>
              </a:ext>
            </a:extLst>
          </p:cNvPr>
          <p:cNvSpPr txBox="1"/>
          <p:nvPr/>
        </p:nvSpPr>
        <p:spPr>
          <a:xfrm>
            <a:off x="484710" y="1371600"/>
            <a:ext cx="861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 of Precipitation and Evapotranspiration across different segment ids: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37023-4DCC-4CED-81C6-253B1CB7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A4230-BD8A-4193-802C-5597B23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II.5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8FC96-1594-460A-BED9-BE497090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44104"/>
            <a:ext cx="76962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A4230-BD8A-4193-802C-5597B23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7D76C-970F-4352-BA35-9A363469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Linear Regression using </a:t>
            </a:r>
            <a:r>
              <a:rPr lang="en-US" dirty="0" err="1"/>
              <a:t>statsmodels</a:t>
            </a:r>
            <a:r>
              <a:rPr lang="en-US" dirty="0"/>
              <a:t> and found the segments with the highest R-Squared values: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53835-B1FD-4805-B8B8-9FCAA468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4" y="3183742"/>
            <a:ext cx="1688385" cy="3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5D0-000C-4D64-B118-C7750D65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2747682"/>
          </a:xfrm>
        </p:spPr>
        <p:txBody>
          <a:bodyPr/>
          <a:lstStyle/>
          <a:p>
            <a:r>
              <a:rPr lang="en-IN" dirty="0"/>
              <a:t>The Process IV:</a:t>
            </a:r>
            <a:r>
              <a:rPr lang="en-IN" sz="1600" dirty="0"/>
              <a:t> </a:t>
            </a:r>
            <a:r>
              <a:rPr lang="en-IN" sz="4000" dirty="0"/>
              <a:t>How can accuracy of the model be improved hacking p-value!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80265-5531-4100-89AD-ADB7D41A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657600"/>
            <a:ext cx="3744812" cy="914400"/>
          </a:xfrm>
        </p:spPr>
        <p:txBody>
          <a:bodyPr/>
          <a:lstStyle/>
          <a:p>
            <a:r>
              <a:rPr lang="en-IN" dirty="0"/>
              <a:t>Before: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1185F-9BED-4B81-800E-E5570DF41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3821113" cy="1295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3F9A2-5B51-4C09-9A87-3EADBC6E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975" y="4114801"/>
            <a:ext cx="3298113" cy="457200"/>
          </a:xfrm>
        </p:spPr>
        <p:txBody>
          <a:bodyPr/>
          <a:lstStyle/>
          <a:p>
            <a:r>
              <a:rPr lang="en-IN" dirty="0"/>
              <a:t>After: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FFECAC-822E-4BF0-86CA-7D30534B2B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5029200"/>
            <a:ext cx="4140200" cy="1295400"/>
          </a:xfrm>
        </p:spPr>
      </p:pic>
    </p:spTree>
    <p:extLst>
      <p:ext uri="{BB962C8B-B14F-4D97-AF65-F5344CB8AC3E}">
        <p14:creationId xmlns:p14="http://schemas.microsoft.com/office/powerpoint/2010/main" val="129639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264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Average</vt:lpstr>
      <vt:lpstr>Century Gothic</vt:lpstr>
      <vt:lpstr>Wingdings 3</vt:lpstr>
      <vt:lpstr>Ion</vt:lpstr>
      <vt:lpstr>Project 6: River Observed Baseflow</vt:lpstr>
      <vt:lpstr>River Segment Dataset</vt:lpstr>
      <vt:lpstr>Techniques</vt:lpstr>
      <vt:lpstr>Initial Questions</vt:lpstr>
      <vt:lpstr>The Process I</vt:lpstr>
      <vt:lpstr>The Process II</vt:lpstr>
      <vt:lpstr>The Process II.5</vt:lpstr>
      <vt:lpstr>The Process III</vt:lpstr>
      <vt:lpstr>The Process IV: How can accuracy of the model be improved hacking p-value!</vt:lpstr>
      <vt:lpstr>The inside Story!</vt:lpstr>
      <vt:lpstr>One example of a Segment ID’(138) coefficient-Value display.</vt:lpstr>
      <vt:lpstr>The Process IV</vt:lpstr>
      <vt:lpstr>TODO: Conclusion Slide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6: River Observed Baseflow</dc:title>
  <dc:creator>Supratik Chanda</dc:creator>
  <cp:lastModifiedBy>Supratik Chanda</cp:lastModifiedBy>
  <cp:revision>2</cp:revision>
  <dcterms:created xsi:type="dcterms:W3CDTF">2019-03-06T17:47:58Z</dcterms:created>
  <dcterms:modified xsi:type="dcterms:W3CDTF">2019-03-06T18:22:49Z</dcterms:modified>
</cp:coreProperties>
</file>