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61" r:id="rId8"/>
    <p:sldId id="262" r:id="rId9"/>
    <p:sldId id="264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CFD6-A9F9-43F8-A8C6-AF48559B033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0EED-416F-4124-90F9-928B5A55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0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CFD6-A9F9-43F8-A8C6-AF48559B033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0EED-416F-4124-90F9-928B5A55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8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CFD6-A9F9-43F8-A8C6-AF48559B033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0EED-416F-4124-90F9-928B5A55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27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CFD6-A9F9-43F8-A8C6-AF48559B033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0EED-416F-4124-90F9-928B5A555CE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9084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CFD6-A9F9-43F8-A8C6-AF48559B033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0EED-416F-4124-90F9-928B5A55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11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CFD6-A9F9-43F8-A8C6-AF48559B033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0EED-416F-4124-90F9-928B5A55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67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CFD6-A9F9-43F8-A8C6-AF48559B033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0EED-416F-4124-90F9-928B5A55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21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CFD6-A9F9-43F8-A8C6-AF48559B033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0EED-416F-4124-90F9-928B5A55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22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CFD6-A9F9-43F8-A8C6-AF48559B033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0EED-416F-4124-90F9-928B5A55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9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CFD6-A9F9-43F8-A8C6-AF48559B033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0EED-416F-4124-90F9-928B5A55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1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CFD6-A9F9-43F8-A8C6-AF48559B033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0EED-416F-4124-90F9-928B5A55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0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CFD6-A9F9-43F8-A8C6-AF48559B033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0EED-416F-4124-90F9-928B5A55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CFD6-A9F9-43F8-A8C6-AF48559B033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0EED-416F-4124-90F9-928B5A55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4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CFD6-A9F9-43F8-A8C6-AF48559B033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0EED-416F-4124-90F9-928B5A55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4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CFD6-A9F9-43F8-A8C6-AF48559B033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0EED-416F-4124-90F9-928B5A55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2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CFD6-A9F9-43F8-A8C6-AF48559B033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0EED-416F-4124-90F9-928B5A55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5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CFD6-A9F9-43F8-A8C6-AF48559B033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0EED-416F-4124-90F9-928B5A55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0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E29CFD6-A9F9-43F8-A8C6-AF48559B033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F0EED-416F-4124-90F9-928B5A55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50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Voice Recognition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Pokémon™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Supratik</a:t>
            </a:r>
            <a:r>
              <a:rPr lang="en-US" dirty="0"/>
              <a:t> Chanda and Chris Higgs</a:t>
            </a:r>
          </a:p>
        </p:txBody>
      </p:sp>
    </p:spTree>
    <p:extLst>
      <p:ext uri="{BB962C8B-B14F-4D97-AF65-F5344CB8AC3E}">
        <p14:creationId xmlns:p14="http://schemas.microsoft.com/office/powerpoint/2010/main" val="333921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Pokémon™</a:t>
            </a:r>
            <a:br>
              <a:rPr lang="en-US" dirty="0"/>
            </a:br>
            <a:r>
              <a:rPr lang="en-US" dirty="0"/>
              <a:t>Results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548646" cy="4195481"/>
          </a:xfrm>
        </p:spPr>
        <p:txBody>
          <a:bodyPr/>
          <a:lstStyle/>
          <a:p>
            <a:r>
              <a:rPr lang="en-US" dirty="0"/>
              <a:t>Logistic Regression (OVR-like)</a:t>
            </a:r>
          </a:p>
          <a:p>
            <a:pPr lvl="1"/>
            <a:r>
              <a:rPr lang="en-US" dirty="0"/>
              <a:t>Typical Stats, Atypical Stats, &amp; Color: Extremely Poor</a:t>
            </a:r>
          </a:p>
          <a:p>
            <a:pPr lvl="1"/>
            <a:r>
              <a:rPr lang="en-US" dirty="0"/>
              <a:t>Ag_* Stats: Average F1 = 0.842 (Secondary Types, Intra-type Correlations)</a:t>
            </a:r>
          </a:p>
          <a:p>
            <a:r>
              <a:rPr lang="en-US" dirty="0"/>
              <a:t>SVM (Linear &amp; Polynomial) - Most: Non-Convergent</a:t>
            </a:r>
          </a:p>
          <a:p>
            <a:r>
              <a:rPr lang="en-US" dirty="0"/>
              <a:t>SVM (RBF, gamma=0.1 best)</a:t>
            </a:r>
          </a:p>
          <a:p>
            <a:pPr lvl="1"/>
            <a:r>
              <a:rPr lang="en-US" dirty="0"/>
              <a:t>Typical Stats: Average F1 = 0.99 (Clustering Equivalent?)</a:t>
            </a:r>
          </a:p>
          <a:p>
            <a:pPr lvl="1"/>
            <a:r>
              <a:rPr lang="en-US" dirty="0"/>
              <a:t>Color: Average F1 = 0.32 (Surprisingly Poor)</a:t>
            </a:r>
          </a:p>
          <a:p>
            <a:pPr lvl="1"/>
            <a:r>
              <a:rPr lang="en-US" dirty="0"/>
              <a:t>Ag_* Stats: Average F1 = 0.95 (Clustering?)</a:t>
            </a:r>
          </a:p>
        </p:txBody>
      </p:sp>
    </p:spTree>
    <p:extLst>
      <p:ext uri="{BB962C8B-B14F-4D97-AF65-F5344CB8AC3E}">
        <p14:creationId xmlns:p14="http://schemas.microsoft.com/office/powerpoint/2010/main" val="197729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5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Voice Recognition Introduction and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Gender Recognition by Voice and Speech Analysis</a:t>
            </a:r>
          </a:p>
          <a:p>
            <a:r>
              <a:rPr lang="en-US" b="1" dirty="0"/>
              <a:t>The dataset consists of 3,168 recorded voice samples, collected from male and female speakers</a:t>
            </a:r>
          </a:p>
          <a:p>
            <a:r>
              <a:rPr lang="en-US" b="1" dirty="0"/>
              <a:t>The voice samples are pre-processed by acoustic analysis in R using the </a:t>
            </a:r>
            <a:r>
              <a:rPr lang="en-US" b="1" dirty="0" err="1"/>
              <a:t>seewave</a:t>
            </a:r>
            <a:r>
              <a:rPr lang="en-US" b="1" dirty="0"/>
              <a:t> and </a:t>
            </a:r>
            <a:r>
              <a:rPr lang="en-US" b="1" dirty="0" err="1"/>
              <a:t>tuneR</a:t>
            </a:r>
            <a:r>
              <a:rPr lang="en-US" b="1" dirty="0"/>
              <a:t> packages, with an analyzed frequency range of 0hz-280hz (human vocal range).</a:t>
            </a:r>
          </a:p>
          <a:p>
            <a:r>
              <a:rPr lang="en-US" b="1" dirty="0"/>
              <a:t>The acoustic properties of each voice are measured and included within the CSV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0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/>
              <a:t>Analysis Technique: Feature Selection of Dependent Variables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6FC545-1725-45E9-B4EA-D8BDB71C1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Two Feature selection packages have been used:</a:t>
            </a:r>
          </a:p>
          <a:p>
            <a:r>
              <a:rPr lang="en-IN" dirty="0" err="1"/>
              <a:t>SelectKBest</a:t>
            </a:r>
            <a:endParaRPr lang="en-IN" dirty="0"/>
          </a:p>
          <a:p>
            <a:r>
              <a:rPr lang="en-IN" dirty="0" err="1"/>
              <a:t>SelectPercentile</a:t>
            </a:r>
            <a:endParaRPr lang="en-IN" dirty="0"/>
          </a:p>
          <a:p>
            <a:r>
              <a:rPr lang="en-IN" dirty="0"/>
              <a:t>Two </a:t>
            </a:r>
            <a:r>
              <a:rPr lang="en-IN" dirty="0" err="1"/>
              <a:t>score_functions</a:t>
            </a:r>
            <a:r>
              <a:rPr lang="en-IN" dirty="0"/>
              <a:t> have been used:</a:t>
            </a:r>
          </a:p>
          <a:p>
            <a:r>
              <a:rPr lang="en-IN" dirty="0"/>
              <a:t>chi2</a:t>
            </a:r>
          </a:p>
          <a:p>
            <a:r>
              <a:rPr lang="en-IN" dirty="0" err="1"/>
              <a:t>f_Classif</a:t>
            </a:r>
            <a:endParaRPr lang="en-IN" dirty="0"/>
          </a:p>
          <a:p>
            <a:r>
              <a:rPr lang="en-IN" dirty="0"/>
              <a:t>Top 10 features is extracted depending on score or p values</a:t>
            </a:r>
          </a:p>
        </p:txBody>
      </p:sp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B56063D9-9996-4942-85D5-808EC90DC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2130510"/>
            <a:ext cx="5451627" cy="40395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35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C33B-B9EC-433F-B1B7-DB776A1C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Determination of a Grid Search Approach which takes least execution time.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61522-363F-428A-82FE-878D1FC588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GridSearchCV Parameters</a:t>
            </a:r>
          </a:p>
        </p:txBody>
      </p:sp>
      <p:pic>
        <p:nvPicPr>
          <p:cNvPr id="8" name="Content Placeholder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F8F9CBC-B744-4B00-8335-AC3992356F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55" y="3146640"/>
            <a:ext cx="4926996" cy="161008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81E30-0D7A-4E57-9D92-36CC73A88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1904999"/>
            <a:ext cx="4396339" cy="946077"/>
          </a:xfrm>
        </p:spPr>
        <p:txBody>
          <a:bodyPr/>
          <a:lstStyle/>
          <a:p>
            <a:r>
              <a:rPr lang="en-IN" dirty="0"/>
              <a:t>RandomizedSearchCV Parameters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1E40A60-9277-4159-A76A-FDF0DD499A5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46" y="3146640"/>
            <a:ext cx="5613318" cy="1610087"/>
          </a:xfrm>
        </p:spPr>
      </p:pic>
    </p:spTree>
    <p:extLst>
      <p:ext uri="{BB962C8B-B14F-4D97-AF65-F5344CB8AC3E}">
        <p14:creationId xmlns:p14="http://schemas.microsoft.com/office/powerpoint/2010/main" val="400916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B4B4-5D67-47F5-9ACD-CD41CA79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 to find best parameters for SVM.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2F476-D36A-4CE8-9BB2-ED1DEA911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3" y="2189018"/>
            <a:ext cx="4396338" cy="683492"/>
          </a:xfrm>
        </p:spPr>
        <p:txBody>
          <a:bodyPr/>
          <a:lstStyle/>
          <a:p>
            <a:r>
              <a:rPr lang="en-IN" sz="2000" dirty="0"/>
              <a:t>SVM Poly(Analyzing different values of degree parameter).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9BCBE-5FF6-4C47-9FE9-909936F89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976560" cy="967510"/>
          </a:xfrm>
        </p:spPr>
        <p:txBody>
          <a:bodyPr/>
          <a:lstStyle/>
          <a:p>
            <a:r>
              <a:rPr lang="en-IN" sz="2000" dirty="0"/>
              <a:t>SVM RBF( Analyzing different values of gamma parameter for generalization).</a:t>
            </a:r>
          </a:p>
        </p:txBody>
      </p:sp>
      <p:pic>
        <p:nvPicPr>
          <p:cNvPr id="10" name="Content Placeholder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2956134-64DE-4C03-8F46-4B6B562BC08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41" y="3047999"/>
            <a:ext cx="4614149" cy="3094182"/>
          </a:xfrm>
        </p:spPr>
      </p:pic>
      <p:pic>
        <p:nvPicPr>
          <p:cNvPr id="14" name="Content Placeholder 1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E808627-75E5-42EF-BB4B-1FDB362430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3047999"/>
            <a:ext cx="4396338" cy="3094182"/>
          </a:xfrm>
        </p:spPr>
      </p:pic>
    </p:spTree>
    <p:extLst>
      <p:ext uri="{BB962C8B-B14F-4D97-AF65-F5344CB8AC3E}">
        <p14:creationId xmlns:p14="http://schemas.microsoft.com/office/powerpoint/2010/main" val="113588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6EC79-B420-4A2C-8CCD-B4683227F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Probability of Predicted Labels: Male / Female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02567-0A53-4F83-823F-80C7CDB7DD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                 SVM RBF</a:t>
            </a:r>
          </a:p>
        </p:txBody>
      </p:sp>
      <p:pic>
        <p:nvPicPr>
          <p:cNvPr id="8" name="Content Placeholder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AF62803-E298-40AB-AD84-65D4540CFB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214" y="3078525"/>
            <a:ext cx="3977985" cy="261388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D5D39-E640-4F4C-A116-BFD5768EE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                 SVM POLY</a:t>
            </a:r>
          </a:p>
        </p:txBody>
      </p:sp>
      <p:pic>
        <p:nvPicPr>
          <p:cNvPr id="10" name="Content Placeholder 9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18C4AE44-ADCF-49B8-8559-3F1596A2F06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56" y="3059474"/>
            <a:ext cx="4214225" cy="2651990"/>
          </a:xfrm>
        </p:spPr>
      </p:pic>
    </p:spTree>
    <p:extLst>
      <p:ext uri="{BB962C8B-B14F-4D97-AF65-F5344CB8AC3E}">
        <p14:creationId xmlns:p14="http://schemas.microsoft.com/office/powerpoint/2010/main" val="414535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Pokémon™</a:t>
            </a:r>
            <a:br>
              <a:rPr lang="en-US" dirty="0"/>
            </a:br>
            <a:r>
              <a:rPr lang="en-US" dirty="0"/>
              <a:t>Introduction &amp;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Elemental Type Parallels Biological Taxonomy</a:t>
            </a:r>
          </a:p>
          <a:p>
            <a:r>
              <a:rPr lang="en-US" dirty="0"/>
              <a:t>Predict Elemental Type from Measurements and Observations</a:t>
            </a:r>
          </a:p>
          <a:p>
            <a:endParaRPr lang="en-US" dirty="0"/>
          </a:p>
          <a:p>
            <a:r>
              <a:rPr lang="en-US" dirty="0"/>
              <a:t>“The Complete </a:t>
            </a:r>
            <a:r>
              <a:rPr lang="en-US" dirty="0" err="1"/>
              <a:t>Pokemon</a:t>
            </a:r>
            <a:r>
              <a:rPr lang="en-US" dirty="0"/>
              <a:t> Dataset” – </a:t>
            </a:r>
            <a:r>
              <a:rPr lang="en-US" dirty="0" err="1"/>
              <a:t>Kaggle</a:t>
            </a:r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Pokemon</a:t>
            </a:r>
            <a:r>
              <a:rPr lang="en-US" dirty="0"/>
              <a:t> for Data Mining and Machine Learning” – </a:t>
            </a:r>
            <a:r>
              <a:rPr lang="en-US" dirty="0" err="1"/>
              <a:t>Kaggle</a:t>
            </a:r>
            <a:endParaRPr lang="en-US" dirty="0"/>
          </a:p>
          <a:p>
            <a:r>
              <a:rPr lang="en-US" dirty="0"/>
              <a:t>Stats for 721 Species</a:t>
            </a:r>
          </a:p>
          <a:p>
            <a:endParaRPr lang="en-US" dirty="0"/>
          </a:p>
          <a:p>
            <a:r>
              <a:rPr lang="en-US" dirty="0"/>
              <a:t>Merging Stat Values</a:t>
            </a:r>
          </a:p>
          <a:p>
            <a:r>
              <a:rPr lang="en-US" dirty="0"/>
              <a:t>Boolean Classification Attributes (28 New)</a:t>
            </a:r>
          </a:p>
        </p:txBody>
      </p:sp>
    </p:spTree>
    <p:extLst>
      <p:ext uri="{BB962C8B-B14F-4D97-AF65-F5344CB8AC3E}">
        <p14:creationId xmlns:p14="http://schemas.microsoft.com/office/powerpoint/2010/main" val="183054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Pokémon™</a:t>
            </a:r>
            <a:br>
              <a:rPr lang="en-US" dirty="0"/>
            </a:br>
            <a:r>
              <a:rPr lang="en-US" dirty="0"/>
              <a:t>Analysis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Taxonomy Matrices</a:t>
            </a:r>
          </a:p>
          <a:p>
            <a:r>
              <a:rPr lang="en-US" dirty="0"/>
              <a:t>Logistic Regression (OVR-like Approach)</a:t>
            </a:r>
          </a:p>
          <a:p>
            <a:r>
              <a:rPr lang="en-US" dirty="0"/>
              <a:t>SVM (Linear, Polynomial, and RBF </a:t>
            </a:r>
            <a:r>
              <a:rPr lang="en-US" dirty="0" err="1"/>
              <a:t>Kerneling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Comparing Stat Subsets’ </a:t>
            </a:r>
            <a:r>
              <a:rPr lang="en-US" dirty="0" err="1"/>
              <a:t>Predictiveness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1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Pokémon™</a:t>
            </a:r>
            <a:br>
              <a:rPr lang="en-US" dirty="0"/>
            </a:br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597518"/>
            <a:ext cx="8946541" cy="2173704"/>
          </a:xfrm>
        </p:spPr>
        <p:txBody>
          <a:bodyPr>
            <a:normAutofit/>
          </a:bodyPr>
          <a:lstStyle/>
          <a:p>
            <a:r>
              <a:rPr lang="en-US" dirty="0"/>
              <a:t>Green &gt;&gt;&gt; Grass;  </a:t>
            </a:r>
          </a:p>
          <a:p>
            <a:r>
              <a:rPr lang="en-US" dirty="0"/>
              <a:t>Black -&gt; Ghost, Dark</a:t>
            </a:r>
          </a:p>
          <a:p>
            <a:r>
              <a:rPr lang="en-US" dirty="0"/>
              <a:t>What Does “Type” Really Mean?</a:t>
            </a:r>
          </a:p>
          <a:p>
            <a:pPr lvl="1"/>
            <a:r>
              <a:rPr lang="en-US" dirty="0"/>
              <a:t>Dragon Vs. Flying (Subset?)</a:t>
            </a:r>
          </a:p>
          <a:p>
            <a:pPr lvl="1"/>
            <a:r>
              <a:rPr lang="en-US" dirty="0"/>
              <a:t>Ground Vs Rock (Equivalence?)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022" y="1695434"/>
            <a:ext cx="4734586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0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371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Voice Recognition and Pokémon™</vt:lpstr>
      <vt:lpstr>Gender Voice Recognition Introduction and Dataset</vt:lpstr>
      <vt:lpstr>Analysis Technique: Feature Selection of Dependent Variables</vt:lpstr>
      <vt:lpstr>Determination of a Grid Search Approach which takes least execution time.</vt:lpstr>
      <vt:lpstr>General Approach to find best parameters for SVM.</vt:lpstr>
      <vt:lpstr>Probability of Predicted Labels: Male / Female</vt:lpstr>
      <vt:lpstr>Pokémon™ Introduction &amp; Dataset</vt:lpstr>
      <vt:lpstr>Pokémon™ Analysis Technique</vt:lpstr>
      <vt:lpstr>Pokémon™ Results</vt:lpstr>
      <vt:lpstr>Pokémon™ Results Cont.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Recognition and Pokémon™</dc:title>
  <dc:creator>Supratik Chanda</dc:creator>
  <cp:lastModifiedBy>Supratik Chanda</cp:lastModifiedBy>
  <cp:revision>5</cp:revision>
  <dcterms:created xsi:type="dcterms:W3CDTF">2019-03-20T06:47:04Z</dcterms:created>
  <dcterms:modified xsi:type="dcterms:W3CDTF">2019-03-20T07:14:01Z</dcterms:modified>
</cp:coreProperties>
</file>