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8" r:id="rId4"/>
    <p:sldId id="259" r:id="rId5"/>
    <p:sldId id="260" r:id="rId6"/>
    <p:sldId id="263" r:id="rId7"/>
    <p:sldId id="264" r:id="rId8"/>
    <p:sldId id="267" r:id="rId9"/>
    <p:sldId id="268" r:id="rId10"/>
    <p:sldId id="265" r:id="rId11"/>
    <p:sldId id="270" r:id="rId12"/>
    <p:sldId id="271" r:id="rId13"/>
    <p:sldId id="273" r:id="rId14"/>
    <p:sldId id="274" r:id="rId15"/>
    <p:sldId id="27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C0388ED-5862-4ED3-BEFC-10F549C3152A}" type="datetimeFigureOut">
              <a:rPr lang="fr-FR" smtClean="0"/>
              <a:t>02/08/2017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236089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C0388ED-5862-4ED3-BEFC-10F549C3152A}" type="datetimeFigureOut">
              <a:rPr lang="fr-FR" smtClean="0"/>
              <a:t>02/08/2017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22898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C0388ED-5862-4ED3-BEFC-10F549C3152A}" type="datetimeFigureOut">
              <a:rPr lang="fr-FR" smtClean="0"/>
              <a:t>02/08/2017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107081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C0388ED-5862-4ED3-BEFC-10F549C3152A}" type="datetimeFigureOut">
              <a:rPr lang="fr-FR" smtClean="0"/>
              <a:t>02/08/2017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7181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C0388ED-5862-4ED3-BEFC-10F549C3152A}" type="datetimeFigureOut">
              <a:rPr lang="fr-FR" smtClean="0"/>
              <a:t>02/08/2017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193634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C0388ED-5862-4ED3-BEFC-10F549C3152A}" type="datetimeFigureOut">
              <a:rPr lang="fr-FR" smtClean="0"/>
              <a:t>02/08/2017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223422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C0388ED-5862-4ED3-BEFC-10F549C3152A}" type="datetimeFigureOut">
              <a:rPr lang="fr-FR" smtClean="0"/>
              <a:t>02/08/2017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257284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C0388ED-5862-4ED3-BEFC-10F549C3152A}" type="datetimeFigureOut">
              <a:rPr lang="fr-FR" smtClean="0"/>
              <a:t>02/08/2017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348127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C0388ED-5862-4ED3-BEFC-10F549C3152A}" type="datetimeFigureOut">
              <a:rPr lang="fr-FR" smtClean="0"/>
              <a:t>02/08/2017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300606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C0388ED-5862-4ED3-BEFC-10F549C3152A}" type="datetimeFigureOut">
              <a:rPr lang="fr-FR" smtClean="0"/>
              <a:t>02/08/2017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343519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C0388ED-5862-4ED3-BEFC-10F549C3152A}" type="datetimeFigureOut">
              <a:rPr lang="fr-FR" smtClean="0"/>
              <a:t>02/08/2017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37FF93C-4D08-4C0A-B02F-D951D9C80290}" type="slidenum">
              <a:rPr lang="fr-FR" smtClean="0"/>
              <a:t>‹N°›</a:t>
            </a:fld>
            <a:endParaRPr lang="fr-FR"/>
          </a:p>
        </p:txBody>
      </p:sp>
    </p:spTree>
    <p:extLst>
      <p:ext uri="{BB962C8B-B14F-4D97-AF65-F5344CB8AC3E}">
        <p14:creationId xmlns:p14="http://schemas.microsoft.com/office/powerpoint/2010/main" val="367803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388ED-5862-4ED3-BEFC-10F549C3152A}" type="datetimeFigureOut">
              <a:rPr lang="fr-FR" smtClean="0"/>
              <a:t>02/08/2017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FF93C-4D08-4C0A-B02F-D951D9C80290}" type="slidenum">
              <a:rPr lang="fr-FR" smtClean="0"/>
              <a:t>‹N°›</a:t>
            </a:fld>
            <a:endParaRPr lang="fr-FR"/>
          </a:p>
        </p:txBody>
      </p:sp>
    </p:spTree>
    <p:extLst>
      <p:ext uri="{BB962C8B-B14F-4D97-AF65-F5344CB8AC3E}">
        <p14:creationId xmlns:p14="http://schemas.microsoft.com/office/powerpoint/2010/main" val="404263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140199" y="2531533"/>
            <a:ext cx="2860524" cy="643467"/>
          </a:xfrm>
        </p:spPr>
        <p:txBody>
          <a:bodyPr>
            <a:normAutofit fontScale="90000"/>
          </a:bodyPr>
          <a:lstStyle/>
          <a:p>
            <a:pPr algn="ctr"/>
            <a:r>
              <a:rPr lang="fr-FR" dirty="0" smtClean="0"/>
              <a:t>5.1</a:t>
            </a:r>
            <a:br>
              <a:rPr lang="fr-FR" dirty="0" smtClean="0"/>
            </a:br>
            <a:r>
              <a:rPr lang="fr-FR" dirty="0" smtClean="0"/>
              <a:t>Choix de la signature</a:t>
            </a:r>
            <a:endParaRPr lang="fr-FR" dirty="0"/>
          </a:p>
        </p:txBody>
      </p:sp>
    </p:spTree>
    <p:extLst>
      <p:ext uri="{BB962C8B-B14F-4D97-AF65-F5344CB8AC3E}">
        <p14:creationId xmlns:p14="http://schemas.microsoft.com/office/powerpoint/2010/main" val="487198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stretch>
            <a:fillRect/>
          </a:stretch>
        </p:blipFill>
        <p:spPr>
          <a:xfrm>
            <a:off x="630490" y="1096918"/>
            <a:ext cx="10973751" cy="4407790"/>
          </a:xfrm>
          <a:prstGeom prst="rect">
            <a:avLst/>
          </a:prstGeom>
        </p:spPr>
      </p:pic>
      <p:sp>
        <p:nvSpPr>
          <p:cNvPr id="2" name="Titre 1"/>
          <p:cNvSpPr>
            <a:spLocks noGrp="1"/>
          </p:cNvSpPr>
          <p:nvPr>
            <p:ph type="title"/>
          </p:nvPr>
        </p:nvSpPr>
        <p:spPr>
          <a:xfrm>
            <a:off x="347134" y="136526"/>
            <a:ext cx="10515600" cy="769408"/>
          </a:xfrm>
        </p:spPr>
        <p:txBody>
          <a:bodyPr/>
          <a:lstStyle/>
          <a:p>
            <a:r>
              <a:rPr lang="fr-FR" dirty="0" smtClean="0"/>
              <a:t>SE </a:t>
            </a:r>
            <a:r>
              <a:rPr lang="fr-FR" sz="1400" dirty="0" smtClean="0"/>
              <a:t>(éligibilité déjà validée)</a:t>
            </a:r>
            <a:endParaRPr lang="fr-FR" sz="1400" dirty="0"/>
          </a:p>
        </p:txBody>
      </p:sp>
      <p:graphicFrame>
        <p:nvGraphicFramePr>
          <p:cNvPr id="3" name="Tableau 2"/>
          <p:cNvGraphicFramePr>
            <a:graphicFrameLocks noGrp="1"/>
          </p:cNvGraphicFramePr>
          <p:nvPr>
            <p:extLst>
              <p:ext uri="{D42A27DB-BD31-4B8C-83A1-F6EECF244321}">
                <p14:modId xmlns:p14="http://schemas.microsoft.com/office/powerpoint/2010/main" val="3495705585"/>
              </p:ext>
            </p:extLst>
          </p:nvPr>
        </p:nvGraphicFramePr>
        <p:xfrm>
          <a:off x="630490" y="1463150"/>
          <a:ext cx="8127999" cy="1828800"/>
        </p:xfrm>
        <a:graphic>
          <a:graphicData uri="http://schemas.openxmlformats.org/drawingml/2006/table">
            <a:tbl>
              <a:tblPr firstRow="1" bandRow="1">
                <a:tableStyleId>{5C22544A-7EE6-4342-B048-85BDC9FD1C3A}</a:tableStyleId>
              </a:tblPr>
              <a:tblGrid>
                <a:gridCol w="2709333"/>
                <a:gridCol w="2709333"/>
                <a:gridCol w="2709333"/>
              </a:tblGrid>
              <a:tr h="282798">
                <a:tc gridSpan="3">
                  <a:txBody>
                    <a:bodyPr/>
                    <a:lstStyle/>
                    <a:p>
                      <a:r>
                        <a:rPr lang="fr-FR" sz="1400" b="0" dirty="0" smtClean="0">
                          <a:solidFill>
                            <a:schemeClr val="tx1"/>
                          </a:solidFill>
                        </a:rPr>
                        <a:t>Vérifiez vos données </a:t>
                      </a:r>
                      <a:r>
                        <a:rPr lang="fr-FR" sz="1400" b="0" dirty="0" err="1" smtClean="0">
                          <a:solidFill>
                            <a:schemeClr val="tx1"/>
                          </a:solidFill>
                        </a:rPr>
                        <a:t>pré-enregistrées</a:t>
                      </a:r>
                      <a:r>
                        <a:rPr lang="fr-FR" sz="1400" b="0" dirty="0" smtClean="0">
                          <a:solidFill>
                            <a:schemeClr val="tx1"/>
                          </a:solidFill>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798">
                <a:tc>
                  <a:txBody>
                    <a:bodyPr/>
                    <a:lstStyle/>
                    <a:p>
                      <a:r>
                        <a:rPr lang="fr-FR" sz="1400" b="0" dirty="0" smtClean="0">
                          <a:solidFill>
                            <a:schemeClr val="tx1"/>
                          </a:solidFill>
                        </a:rPr>
                        <a:t>numéro de téléphone mobile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400" b="0" dirty="0" smtClean="0">
                          <a:solidFill>
                            <a:schemeClr val="tx1"/>
                          </a:solidFill>
                        </a:rPr>
                        <a:t>+0033 6 59 87 89 52</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b="0" u="sng" dirty="0" smtClean="0">
                          <a:solidFill>
                            <a:schemeClr val="accent1"/>
                          </a:solidFill>
                        </a:rPr>
                        <a:t>Modifier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5889">
                <a:tc>
                  <a:txBody>
                    <a:bodyPr/>
                    <a:lstStyle/>
                    <a:p>
                      <a:r>
                        <a:rPr lang="fr-FR" sz="1400" b="0" dirty="0" smtClean="0">
                          <a:solidFill>
                            <a:schemeClr val="tx1"/>
                          </a:solidFill>
                        </a:rPr>
                        <a:t>Adresse postale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400" b="0" dirty="0" smtClean="0">
                          <a:solidFill>
                            <a:schemeClr val="tx1"/>
                          </a:solidFill>
                        </a:rPr>
                        <a:t>17 rue de la</a:t>
                      </a:r>
                      <a:r>
                        <a:rPr lang="fr-FR" sz="1400" b="0" baseline="0" dirty="0" smtClean="0">
                          <a:solidFill>
                            <a:schemeClr val="tx1"/>
                          </a:solidFill>
                        </a:rPr>
                        <a:t> Paix 75002 Paris</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1000" b="0" i="0" u="sng" strike="noStrike" kern="1200" cap="none" spc="0" normalizeH="0" baseline="0" noProof="0" dirty="0" smtClean="0">
                          <a:ln>
                            <a:noFill/>
                          </a:ln>
                          <a:solidFill>
                            <a:srgbClr val="4472C4"/>
                          </a:solidFill>
                          <a:effectLst/>
                          <a:uLnTx/>
                          <a:uFillTx/>
                          <a:latin typeface="+mn-lt"/>
                          <a:ea typeface="+mn-ea"/>
                          <a:cs typeface="+mn-cs"/>
                        </a:rPr>
                        <a:t>Modifier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5889">
                <a:tc>
                  <a:txBody>
                    <a:bodyPr/>
                    <a:lstStyle/>
                    <a:p>
                      <a:r>
                        <a:rPr lang="fr-FR" sz="1400" b="0" dirty="0" smtClean="0">
                          <a:solidFill>
                            <a:schemeClr val="tx1"/>
                          </a:solidFill>
                        </a:rPr>
                        <a:t>Pièce d’identité</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400" b="0" dirty="0" smtClean="0">
                          <a:solidFill>
                            <a:schemeClr val="tx1"/>
                          </a:solidFill>
                        </a:rPr>
                        <a:t>CNI valable jusqu’au 31/09/2022</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1000" b="0" i="0" u="sng" strike="noStrike" kern="1200" cap="none" spc="0" normalizeH="0" baseline="0" noProof="0" dirty="0" smtClean="0">
                          <a:ln>
                            <a:noFill/>
                          </a:ln>
                          <a:solidFill>
                            <a:srgbClr val="4472C4"/>
                          </a:solidFill>
                          <a:effectLst/>
                          <a:uLnTx/>
                          <a:uFillTx/>
                          <a:latin typeface="+mn-lt"/>
                          <a:ea typeface="+mn-ea"/>
                          <a:cs typeface="+mn-cs"/>
                        </a:rPr>
                        <a:t>Modifier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798">
                <a:tc gridSpan="3">
                  <a:txBody>
                    <a:bodyPr/>
                    <a:lstStyle/>
                    <a:p>
                      <a:pPr algn="l"/>
                      <a:endParaRPr lang="fr-FR" sz="1400" b="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fr-FR"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798">
                <a:tc gridSpan="3">
                  <a:txBody>
                    <a:bodyPr/>
                    <a:lstStyle/>
                    <a:p>
                      <a:pPr algn="ctr"/>
                      <a:r>
                        <a:rPr lang="fr-FR" sz="1400" b="0" dirty="0" smtClean="0">
                          <a:solidFill>
                            <a:schemeClr val="tx1"/>
                          </a:solidFill>
                        </a:rPr>
                        <a:t>Suivant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fr-FR"/>
                    </a:p>
                  </a:txBody>
                  <a:tcPr/>
                </a:tc>
                <a:tc hMerge="1">
                  <a:txBody>
                    <a:bodyPr/>
                    <a:lstStyle/>
                    <a:p>
                      <a:endParaRPr lang="fr-FR"/>
                    </a:p>
                  </a:txBody>
                  <a:tcPr/>
                </a:tc>
              </a:tr>
            </a:tbl>
          </a:graphicData>
        </a:graphic>
      </p:graphicFrame>
      <p:cxnSp>
        <p:nvCxnSpPr>
          <p:cNvPr id="10" name="Connecteur droit avec flèche 9"/>
          <p:cNvCxnSpPr/>
          <p:nvPr/>
        </p:nvCxnSpPr>
        <p:spPr>
          <a:xfrm>
            <a:off x="6366617" y="2709017"/>
            <a:ext cx="43236" cy="135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5540722" y="4339650"/>
            <a:ext cx="2344847" cy="1200329"/>
          </a:xfrm>
          <a:prstGeom prst="rect">
            <a:avLst/>
          </a:prstGeom>
          <a:noFill/>
        </p:spPr>
        <p:txBody>
          <a:bodyPr wrap="square" rtlCol="0">
            <a:spAutoFit/>
          </a:bodyPr>
          <a:lstStyle/>
          <a:p>
            <a:r>
              <a:rPr lang="fr-FR" dirty="0" smtClean="0"/>
              <a:t>Si la personne modifie ses données, une demande d’éligibilité vierge est à refaire</a:t>
            </a:r>
            <a:endParaRPr lang="fr-FR" dirty="0"/>
          </a:p>
        </p:txBody>
      </p:sp>
      <p:sp>
        <p:nvSpPr>
          <p:cNvPr id="8" name="ZoneTexte 7"/>
          <p:cNvSpPr txBox="1"/>
          <p:nvPr/>
        </p:nvSpPr>
        <p:spPr>
          <a:xfrm>
            <a:off x="1197756" y="3291950"/>
            <a:ext cx="7560733" cy="276999"/>
          </a:xfrm>
          <a:prstGeom prst="rect">
            <a:avLst/>
          </a:prstGeom>
          <a:noFill/>
        </p:spPr>
        <p:txBody>
          <a:bodyPr wrap="square" rtlCol="0">
            <a:spAutoFit/>
          </a:bodyPr>
          <a:lstStyle/>
          <a:p>
            <a:r>
              <a:rPr lang="fr-FR" sz="1200" dirty="0" smtClean="0"/>
              <a:t>Vous allez être redirigé chez notre partenaire CDC AST afin d’authentifier la signature de votre contrat.</a:t>
            </a:r>
            <a:endParaRPr lang="fr-FR" sz="1200" dirty="0"/>
          </a:p>
        </p:txBody>
      </p:sp>
    </p:spTree>
    <p:extLst>
      <p:ext uri="{BB962C8B-B14F-4D97-AF65-F5344CB8AC3E}">
        <p14:creationId xmlns:p14="http://schemas.microsoft.com/office/powerpoint/2010/main" val="1888282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644510" y="1289847"/>
            <a:ext cx="6143093" cy="4339804"/>
          </a:xfrm>
          <a:prstGeom prst="rect">
            <a:avLst/>
          </a:prstGeom>
        </p:spPr>
      </p:pic>
    </p:spTree>
    <p:extLst>
      <p:ext uri="{BB962C8B-B14F-4D97-AF65-F5344CB8AC3E}">
        <p14:creationId xmlns:p14="http://schemas.microsoft.com/office/powerpoint/2010/main" val="976612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631126" y="2271393"/>
            <a:ext cx="3775311" cy="2753535"/>
          </a:xfrm>
          <a:prstGeom prst="rect">
            <a:avLst/>
          </a:prstGeom>
        </p:spPr>
      </p:pic>
      <p:pic>
        <p:nvPicPr>
          <p:cNvPr id="5" name="Image 4"/>
          <p:cNvPicPr>
            <a:picLocks noChangeAspect="1"/>
          </p:cNvPicPr>
          <p:nvPr/>
        </p:nvPicPr>
        <p:blipFill>
          <a:blip r:embed="rId3"/>
          <a:stretch>
            <a:fillRect/>
          </a:stretch>
        </p:blipFill>
        <p:spPr>
          <a:xfrm>
            <a:off x="5768280" y="1907171"/>
            <a:ext cx="5037959" cy="4168889"/>
          </a:xfrm>
          <a:prstGeom prst="rect">
            <a:avLst/>
          </a:prstGeom>
        </p:spPr>
      </p:pic>
    </p:spTree>
    <p:extLst>
      <p:ext uri="{BB962C8B-B14F-4D97-AF65-F5344CB8AC3E}">
        <p14:creationId xmlns:p14="http://schemas.microsoft.com/office/powerpoint/2010/main" val="1805458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027870005"/>
              </p:ext>
            </p:extLst>
          </p:nvPr>
        </p:nvGraphicFramePr>
        <p:xfrm>
          <a:off x="1757680" y="1016318"/>
          <a:ext cx="9344660" cy="4795520"/>
        </p:xfrm>
        <a:graphic>
          <a:graphicData uri="http://schemas.openxmlformats.org/drawingml/2006/table">
            <a:tbl>
              <a:tblPr firstRow="1" bandRow="1">
                <a:tableStyleId>{5C22544A-7EE6-4342-B048-85BDC9FD1C3A}</a:tableStyleId>
              </a:tblPr>
              <a:tblGrid>
                <a:gridCol w="9344660"/>
              </a:tblGrid>
              <a:tr h="370840">
                <a:tc>
                  <a:txBody>
                    <a:bodyPr/>
                    <a:lstStyle/>
                    <a:p>
                      <a:r>
                        <a:rPr lang="fr-FR" dirty="0" smtClean="0">
                          <a:solidFill>
                            <a:schemeClr val="tx1"/>
                          </a:solidFill>
                        </a:rPr>
                        <a:t>Mme Dupont</a:t>
                      </a:r>
                      <a:endParaRPr lang="fr-F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            Nous vous confirmons la validation de votre demande de souscription au contrat Digital Vie</a:t>
                      </a:r>
                    </a:p>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             Nous vous prions de bien vouloir nous envoyer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285750" indent="-285750">
                        <a:buFont typeface="Arial" panose="020B0604020202020204" pitchFamily="34" charset="0"/>
                        <a:buChar char="•"/>
                      </a:pPr>
                      <a:r>
                        <a:rPr lang="fr-FR" sz="1400" dirty="0" smtClean="0"/>
                        <a:t>Le coupon</a:t>
                      </a:r>
                      <a:r>
                        <a:rPr lang="fr-FR" sz="1400" baseline="0" dirty="0" smtClean="0"/>
                        <a:t> de votre règlement</a:t>
                      </a:r>
                    </a:p>
                    <a:p>
                      <a:pPr marL="285750" indent="-285750">
                        <a:buFont typeface="Arial" panose="020B0604020202020204" pitchFamily="34" charset="0"/>
                        <a:buChar char="•"/>
                      </a:pPr>
                      <a:r>
                        <a:rPr lang="fr-FR" sz="1400" baseline="0" dirty="0" smtClean="0"/>
                        <a:t>Un chèque d’un montant de 1000 € à l’ordre de </a:t>
                      </a:r>
                      <a:r>
                        <a:rPr lang="fr-FR" sz="1400" baseline="0" dirty="0" err="1" smtClean="0"/>
                        <a:t>Suravenir</a:t>
                      </a:r>
                      <a:endParaRPr lang="fr-FR"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Adresse d’envoi :</a:t>
                      </a:r>
                    </a:p>
                    <a:p>
                      <a:pPr algn="ctr"/>
                      <a:r>
                        <a:rPr lang="fr-FR" sz="1400" dirty="0" smtClean="0"/>
                        <a:t>Altaprofits</a:t>
                      </a:r>
                    </a:p>
                    <a:p>
                      <a:pPr algn="ctr"/>
                      <a:r>
                        <a:rPr lang="fr-FR" sz="1400" dirty="0" smtClean="0"/>
                        <a:t>17 rue de la Paix</a:t>
                      </a:r>
                    </a:p>
                    <a:p>
                      <a:pPr algn="ctr"/>
                      <a:r>
                        <a:rPr lang="fr-FR" sz="1400" dirty="0" smtClean="0"/>
                        <a:t>75002 Paris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A réception de votre règlement, la compagnie d’assurance procédera à l’enregistrement de votre souscription puis vous adressera vos conditions particulières.</a:t>
                      </a:r>
                    </a:p>
                    <a:p>
                      <a:endParaRPr lang="fr-FR" sz="1400" dirty="0" smtClean="0"/>
                    </a:p>
                    <a:p>
                      <a:r>
                        <a:rPr lang="fr-FR" sz="1400" dirty="0" smtClean="0"/>
                        <a:t>Vous pouvez</a:t>
                      </a:r>
                      <a:r>
                        <a:rPr lang="fr-FR" sz="1400" baseline="0" dirty="0" smtClean="0"/>
                        <a:t> à tout moment suivre l’état d’avancement de votre dossier, en vous rendant dans l’onglet « Opérations en cours » accessible à partir de votre Espace Client.</a:t>
                      </a:r>
                      <a:endParaRPr lang="fr-FR"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Altaprofits vous remercie pour votre confiance</a:t>
                      </a:r>
                    </a:p>
                    <a:p>
                      <a:endParaRPr lang="fr-FR" dirty="0" smtClean="0"/>
                    </a:p>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Image 4"/>
          <p:cNvPicPr>
            <a:picLocks noChangeAspect="1"/>
          </p:cNvPicPr>
          <p:nvPr/>
        </p:nvPicPr>
        <p:blipFill>
          <a:blip r:embed="rId2"/>
          <a:stretch>
            <a:fillRect/>
          </a:stretch>
        </p:blipFill>
        <p:spPr>
          <a:xfrm>
            <a:off x="1821181" y="1430758"/>
            <a:ext cx="472440" cy="496361"/>
          </a:xfrm>
          <a:prstGeom prst="rect">
            <a:avLst/>
          </a:prstGeom>
        </p:spPr>
      </p:pic>
      <p:pic>
        <p:nvPicPr>
          <p:cNvPr id="6" name="Image 5"/>
          <p:cNvPicPr>
            <a:picLocks noChangeAspect="1"/>
          </p:cNvPicPr>
          <p:nvPr/>
        </p:nvPicPr>
        <p:blipFill>
          <a:blip r:embed="rId3"/>
          <a:stretch>
            <a:fillRect/>
          </a:stretch>
        </p:blipFill>
        <p:spPr>
          <a:xfrm>
            <a:off x="1833563" y="1927119"/>
            <a:ext cx="447675" cy="400050"/>
          </a:xfrm>
          <a:prstGeom prst="rect">
            <a:avLst/>
          </a:prstGeom>
        </p:spPr>
      </p:pic>
      <p:sp>
        <p:nvSpPr>
          <p:cNvPr id="2" name="ZoneTexte 1"/>
          <p:cNvSpPr txBox="1"/>
          <p:nvPr/>
        </p:nvSpPr>
        <p:spPr>
          <a:xfrm>
            <a:off x="-7746" y="0"/>
            <a:ext cx="1955549" cy="369332"/>
          </a:xfrm>
          <a:prstGeom prst="rect">
            <a:avLst/>
          </a:prstGeom>
          <a:noFill/>
        </p:spPr>
        <p:txBody>
          <a:bodyPr wrap="square" rtlCol="0">
            <a:spAutoFit/>
          </a:bodyPr>
          <a:lstStyle/>
          <a:p>
            <a:r>
              <a:rPr lang="fr-FR" i="1" dirty="0" smtClean="0"/>
              <a:t>SE avec chèque</a:t>
            </a:r>
            <a:endParaRPr lang="fr-FR" i="1" dirty="0"/>
          </a:p>
        </p:txBody>
      </p:sp>
    </p:spTree>
    <p:extLst>
      <p:ext uri="{BB962C8B-B14F-4D97-AF65-F5344CB8AC3E}">
        <p14:creationId xmlns:p14="http://schemas.microsoft.com/office/powerpoint/2010/main" val="1184927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040972904"/>
              </p:ext>
            </p:extLst>
          </p:nvPr>
        </p:nvGraphicFramePr>
        <p:xfrm>
          <a:off x="1757680" y="1016318"/>
          <a:ext cx="9344660" cy="3703320"/>
        </p:xfrm>
        <a:graphic>
          <a:graphicData uri="http://schemas.openxmlformats.org/drawingml/2006/table">
            <a:tbl>
              <a:tblPr firstRow="1" bandRow="1">
                <a:tableStyleId>{5C22544A-7EE6-4342-B048-85BDC9FD1C3A}</a:tableStyleId>
              </a:tblPr>
              <a:tblGrid>
                <a:gridCol w="9344660"/>
              </a:tblGrid>
              <a:tr h="370840">
                <a:tc>
                  <a:txBody>
                    <a:bodyPr/>
                    <a:lstStyle/>
                    <a:p>
                      <a:r>
                        <a:rPr lang="fr-FR" dirty="0" smtClean="0">
                          <a:solidFill>
                            <a:schemeClr val="tx1"/>
                          </a:solidFill>
                        </a:rPr>
                        <a:t>Mme Dupont</a:t>
                      </a:r>
                      <a:endParaRPr lang="fr-F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            Nous vous confirmons la validation de votre demande de souscription au contrat Digital Vie</a:t>
                      </a:r>
                    </a:p>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             Nous vous prions de bien vouloir procéder au virement</a:t>
                      </a:r>
                      <a:r>
                        <a:rPr lang="fr-FR" sz="1400" baseline="0" dirty="0" smtClean="0"/>
                        <a:t> sur le compte de l’assureur </a:t>
                      </a:r>
                      <a:endParaRPr lang="fr-FR"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285750" indent="-285750">
                        <a:buFont typeface="Arial" panose="020B0604020202020204" pitchFamily="34" charset="0"/>
                        <a:buChar char="•"/>
                      </a:pPr>
                      <a:r>
                        <a:rPr lang="fr-FR" sz="1400" dirty="0" smtClean="0"/>
                        <a:t>RIB assureur</a:t>
                      </a:r>
                      <a:endParaRPr lang="fr-FR" sz="14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A réception de votre règlement, la compagnie d’assurance procédera à l’enregistrement de votre souscription puis vous adressera vos conditions particulières.</a:t>
                      </a:r>
                    </a:p>
                    <a:p>
                      <a:endParaRPr lang="fr-FR" sz="1400" dirty="0" smtClean="0"/>
                    </a:p>
                    <a:p>
                      <a:r>
                        <a:rPr lang="fr-FR" sz="1400" dirty="0" smtClean="0"/>
                        <a:t>Vous pouvez</a:t>
                      </a:r>
                      <a:r>
                        <a:rPr lang="fr-FR" sz="1400" baseline="0" dirty="0" smtClean="0"/>
                        <a:t> à tout moment suivre l’état d’avancement de votre dossier, en vous rendant dans l’onglet « Opérations en cours » accessible à partir de votre Espace Client.</a:t>
                      </a:r>
                      <a:endParaRPr lang="fr-FR"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Altaprofits vous remercie pour votre confiance</a:t>
                      </a:r>
                    </a:p>
                    <a:p>
                      <a:endParaRPr lang="fr-FR" dirty="0" smtClean="0"/>
                    </a:p>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Image 4"/>
          <p:cNvPicPr>
            <a:picLocks noChangeAspect="1"/>
          </p:cNvPicPr>
          <p:nvPr/>
        </p:nvPicPr>
        <p:blipFill>
          <a:blip r:embed="rId2"/>
          <a:stretch>
            <a:fillRect/>
          </a:stretch>
        </p:blipFill>
        <p:spPr>
          <a:xfrm>
            <a:off x="1821181" y="1430758"/>
            <a:ext cx="472440" cy="496361"/>
          </a:xfrm>
          <a:prstGeom prst="rect">
            <a:avLst/>
          </a:prstGeom>
        </p:spPr>
      </p:pic>
      <p:pic>
        <p:nvPicPr>
          <p:cNvPr id="6" name="Image 5"/>
          <p:cNvPicPr>
            <a:picLocks noChangeAspect="1"/>
          </p:cNvPicPr>
          <p:nvPr/>
        </p:nvPicPr>
        <p:blipFill>
          <a:blip r:embed="rId3"/>
          <a:stretch>
            <a:fillRect/>
          </a:stretch>
        </p:blipFill>
        <p:spPr>
          <a:xfrm>
            <a:off x="1833563" y="1927119"/>
            <a:ext cx="447675" cy="400050"/>
          </a:xfrm>
          <a:prstGeom prst="rect">
            <a:avLst/>
          </a:prstGeom>
        </p:spPr>
      </p:pic>
      <p:sp>
        <p:nvSpPr>
          <p:cNvPr id="7" name="ZoneTexte 6"/>
          <p:cNvSpPr txBox="1"/>
          <p:nvPr/>
        </p:nvSpPr>
        <p:spPr>
          <a:xfrm>
            <a:off x="-7746" y="0"/>
            <a:ext cx="1955549" cy="369332"/>
          </a:xfrm>
          <a:prstGeom prst="rect">
            <a:avLst/>
          </a:prstGeom>
          <a:noFill/>
        </p:spPr>
        <p:txBody>
          <a:bodyPr wrap="square" rtlCol="0">
            <a:spAutoFit/>
          </a:bodyPr>
          <a:lstStyle/>
          <a:p>
            <a:r>
              <a:rPr lang="fr-FR" i="1" dirty="0" smtClean="0"/>
              <a:t>SE avec virement</a:t>
            </a:r>
            <a:endParaRPr lang="fr-FR" i="1" dirty="0"/>
          </a:p>
        </p:txBody>
      </p:sp>
    </p:spTree>
    <p:extLst>
      <p:ext uri="{BB962C8B-B14F-4D97-AF65-F5344CB8AC3E}">
        <p14:creationId xmlns:p14="http://schemas.microsoft.com/office/powerpoint/2010/main" val="136330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011382144"/>
              </p:ext>
            </p:extLst>
          </p:nvPr>
        </p:nvGraphicFramePr>
        <p:xfrm>
          <a:off x="1757680" y="1016318"/>
          <a:ext cx="9344660" cy="2687320"/>
        </p:xfrm>
        <a:graphic>
          <a:graphicData uri="http://schemas.openxmlformats.org/drawingml/2006/table">
            <a:tbl>
              <a:tblPr firstRow="1" bandRow="1">
                <a:tableStyleId>{5C22544A-7EE6-4342-B048-85BDC9FD1C3A}</a:tableStyleId>
              </a:tblPr>
              <a:tblGrid>
                <a:gridCol w="9344660"/>
              </a:tblGrid>
              <a:tr h="370840">
                <a:tc>
                  <a:txBody>
                    <a:bodyPr/>
                    <a:lstStyle/>
                    <a:p>
                      <a:r>
                        <a:rPr lang="fr-FR" dirty="0" smtClean="0">
                          <a:solidFill>
                            <a:schemeClr val="tx1"/>
                          </a:solidFill>
                        </a:rPr>
                        <a:t>Mme Dupont</a:t>
                      </a:r>
                      <a:endParaRPr lang="fr-F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            Nous vous confirmons la validation de votre demande de souscription au contrat Digital Vie</a:t>
                      </a:r>
                    </a:p>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La compagnie d’assurance va procéder à l’enregistrement de votre </a:t>
                      </a:r>
                      <a:r>
                        <a:rPr lang="fr-FR" sz="1400" dirty="0" smtClean="0"/>
                        <a:t>souscription et </a:t>
                      </a:r>
                      <a:r>
                        <a:rPr lang="fr-FR" sz="1400" smtClean="0"/>
                        <a:t>au prélèvement </a:t>
                      </a:r>
                      <a:r>
                        <a:rPr lang="fr-FR" sz="1400" dirty="0" smtClean="0"/>
                        <a:t>sur votre compte bancaire, </a:t>
                      </a:r>
                      <a:r>
                        <a:rPr lang="fr-FR" sz="1400" dirty="0" smtClean="0"/>
                        <a:t>puis vous adressera vos conditions particulières.</a:t>
                      </a:r>
                    </a:p>
                    <a:p>
                      <a:endParaRPr lang="fr-FR" sz="1400" dirty="0" smtClean="0"/>
                    </a:p>
                    <a:p>
                      <a:r>
                        <a:rPr lang="fr-FR" sz="1400" dirty="0" smtClean="0"/>
                        <a:t>Vous pouvez</a:t>
                      </a:r>
                      <a:r>
                        <a:rPr lang="fr-FR" sz="1400" baseline="0" dirty="0" smtClean="0"/>
                        <a:t> à tout moment suivre l’état d’avancement de votre dossier, en vous rendant dans l’onglet « Opérations en cours » accessible à partir de votre Espace Client.</a:t>
                      </a:r>
                      <a:endParaRPr lang="fr-FR"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fr-FR" dirty="0" smtClean="0"/>
                    </a:p>
                    <a:p>
                      <a:r>
                        <a:rPr lang="fr-FR" sz="1400" dirty="0" smtClean="0"/>
                        <a:t>Altaprofits vous remercie pour votre confiance</a:t>
                      </a:r>
                      <a:endParaRPr lang="fr-FR"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Image 4"/>
          <p:cNvPicPr>
            <a:picLocks noChangeAspect="1"/>
          </p:cNvPicPr>
          <p:nvPr/>
        </p:nvPicPr>
        <p:blipFill>
          <a:blip r:embed="rId2"/>
          <a:stretch>
            <a:fillRect/>
          </a:stretch>
        </p:blipFill>
        <p:spPr>
          <a:xfrm>
            <a:off x="1821181" y="1430758"/>
            <a:ext cx="472440" cy="496361"/>
          </a:xfrm>
          <a:prstGeom prst="rect">
            <a:avLst/>
          </a:prstGeom>
        </p:spPr>
      </p:pic>
      <p:sp>
        <p:nvSpPr>
          <p:cNvPr id="7" name="ZoneTexte 6"/>
          <p:cNvSpPr txBox="1"/>
          <p:nvPr/>
        </p:nvSpPr>
        <p:spPr>
          <a:xfrm>
            <a:off x="-7746" y="0"/>
            <a:ext cx="2288984" cy="369332"/>
          </a:xfrm>
          <a:prstGeom prst="rect">
            <a:avLst/>
          </a:prstGeom>
          <a:noFill/>
        </p:spPr>
        <p:txBody>
          <a:bodyPr wrap="square" rtlCol="0">
            <a:spAutoFit/>
          </a:bodyPr>
          <a:lstStyle/>
          <a:p>
            <a:r>
              <a:rPr lang="fr-FR" i="1" dirty="0" smtClean="0"/>
              <a:t>SE avec prélèvement</a:t>
            </a:r>
            <a:endParaRPr lang="fr-FR" i="1" dirty="0"/>
          </a:p>
        </p:txBody>
      </p:sp>
    </p:spTree>
    <p:extLst>
      <p:ext uri="{BB962C8B-B14F-4D97-AF65-F5344CB8AC3E}">
        <p14:creationId xmlns:p14="http://schemas.microsoft.com/office/powerpoint/2010/main" val="715400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300911" y="170405"/>
            <a:ext cx="7590178" cy="6517189"/>
          </a:xfrm>
          <a:prstGeom prst="rect">
            <a:avLst/>
          </a:prstGeom>
        </p:spPr>
      </p:pic>
    </p:spTree>
    <p:extLst>
      <p:ext uri="{BB962C8B-B14F-4D97-AF65-F5344CB8AC3E}">
        <p14:creationId xmlns:p14="http://schemas.microsoft.com/office/powerpoint/2010/main" val="275934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4281443" y="4221622"/>
            <a:ext cx="1888621" cy="2478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graphicFrame>
        <p:nvGraphicFramePr>
          <p:cNvPr id="4" name="Tableau 3"/>
          <p:cNvGraphicFramePr>
            <a:graphicFrameLocks noGrp="1"/>
          </p:cNvGraphicFramePr>
          <p:nvPr>
            <p:extLst/>
          </p:nvPr>
        </p:nvGraphicFramePr>
        <p:xfrm>
          <a:off x="101600" y="493868"/>
          <a:ext cx="10261600" cy="4690221"/>
        </p:xfrm>
        <a:graphic>
          <a:graphicData uri="http://schemas.openxmlformats.org/drawingml/2006/table">
            <a:tbl>
              <a:tblPr firstRow="1" bandRow="1">
                <a:tableStyleId>{5C22544A-7EE6-4342-B048-85BDC9FD1C3A}</a:tableStyleId>
              </a:tblPr>
              <a:tblGrid>
                <a:gridCol w="208280"/>
                <a:gridCol w="3212253"/>
                <a:gridCol w="3420534"/>
                <a:gridCol w="3420533"/>
              </a:tblGrid>
              <a:tr h="801152">
                <a:tc gridSpan="4">
                  <a:txBody>
                    <a:bodyPr/>
                    <a:lstStyle/>
                    <a:p>
                      <a:r>
                        <a:rPr lang="fr-FR" dirty="0" smtClean="0">
                          <a:solidFill>
                            <a:schemeClr val="tx1"/>
                          </a:solidFill>
                        </a:rPr>
                        <a:t>Monsieur Dupont</a:t>
                      </a:r>
                    </a:p>
                    <a:p>
                      <a:r>
                        <a:rPr lang="fr-FR" sz="1400" b="0" dirty="0" smtClean="0">
                          <a:solidFill>
                            <a:schemeClr val="tx1"/>
                          </a:solidFill>
                        </a:rPr>
                        <a:t>Votre demande de souscription au contrat Digital Vie nous est bien parvenue.</a:t>
                      </a:r>
                    </a:p>
                    <a:p>
                      <a:r>
                        <a:rPr lang="fr-FR" sz="1400" b="0" dirty="0" smtClean="0">
                          <a:solidFill>
                            <a:schemeClr val="tx1"/>
                          </a:solidFill>
                        </a:rPr>
                        <a:t>Vous allez maintenant procéder à la signature de votre contrat.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c hMerge="1">
                  <a:txBody>
                    <a:bodyPr/>
                    <a:lstStyle/>
                    <a:p>
                      <a:endParaRPr lang="fr-FR"/>
                    </a:p>
                  </a:txBody>
                  <a:tcPr/>
                </a:tc>
                <a:tc hMerge="1">
                  <a:txBody>
                    <a:bodyPr/>
                    <a:lstStyle/>
                    <a:p>
                      <a:endParaRPr lang="fr-FR"/>
                    </a:p>
                  </a:txBody>
                  <a:tcPr/>
                </a:tc>
              </a:tr>
              <a:tr h="448065">
                <a:tc gridSpan="4">
                  <a:txBody>
                    <a:bodyPr/>
                    <a:lstStyle/>
                    <a:p>
                      <a:pPr algn="ctr"/>
                      <a:r>
                        <a:rPr lang="fr-FR" b="1" dirty="0" smtClean="0"/>
                        <a:t>Signer électroniquement votre contrat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r>
              <a:tr h="554644">
                <a:tc>
                  <a:txBody>
                    <a:bodyPr/>
                    <a:lstStyle/>
                    <a:p>
                      <a:endParaRPr lang="fr-FR"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gridSpan="3">
                  <a:txBody>
                    <a:bodyPr/>
                    <a:lstStyle/>
                    <a:p>
                      <a:r>
                        <a:rPr lang="fr-FR" sz="1000" b="1" dirty="0" smtClean="0"/>
                        <a:t>Accès à</a:t>
                      </a:r>
                      <a:r>
                        <a:rPr lang="fr-FR" sz="1000" b="1" baseline="0" dirty="0" smtClean="0"/>
                        <a:t> la FAQ </a:t>
                      </a:r>
                      <a:endParaRPr lang="fr-FR" sz="1000" b="1" dirty="0" smtClean="0"/>
                    </a:p>
                    <a:p>
                      <a:r>
                        <a:rPr lang="fr-FR" sz="1000" dirty="0" smtClean="0"/>
                        <a:t>La signature électronique est un procédé technique qui permet de conférer à l’écrit électronique la même valeur contractuelle que l’écrit sur support papier. Ce procédé technique assure l’identification du signataire, l’intégrité du document et manifeste le consentement du signataire au document signé. Altaprofits collabore avec CDC FAST, filiale de a Caisse des dépôts et consignations pour vous assurer ce service sécurisé.</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c hMerge="1">
                  <a:txBody>
                    <a:bodyPr/>
                    <a:lstStyle/>
                    <a:p>
                      <a:endParaRPr lang="fr-FR"/>
                    </a:p>
                  </a:txBody>
                  <a:tcPr/>
                </a:tc>
              </a:tr>
              <a:tr h="1723117">
                <a:tc gridSpan="2">
                  <a:txBody>
                    <a:bodyPr/>
                    <a:lstStyle/>
                    <a:p>
                      <a:endParaRPr lang="fr-FR" dirty="0" smtClean="0"/>
                    </a:p>
                    <a:p>
                      <a:endParaRPr lang="fr-FR" dirty="0" smtClean="0"/>
                    </a:p>
                    <a:p>
                      <a:endParaRPr lang="fr-FR" dirty="0" smtClean="0"/>
                    </a:p>
                    <a:p>
                      <a:pPr algn="ctr"/>
                      <a:r>
                        <a:rPr lang="fr-FR" sz="1600" dirty="0" smtClean="0"/>
                        <a:t>Vous transmettez simplement vos justificatifs.</a:t>
                      </a:r>
                    </a:p>
                    <a:p>
                      <a:pPr algn="ctr"/>
                      <a:r>
                        <a:rPr lang="fr-FR" sz="800" i="1" u="sng" dirty="0" smtClean="0"/>
                        <a:t>Justificatifs à fournir (pop</a:t>
                      </a:r>
                      <a:r>
                        <a:rPr lang="fr-FR" sz="800" i="1" u="sng" baseline="0" dirty="0" smtClean="0"/>
                        <a:t> up)</a:t>
                      </a:r>
                      <a:endParaRPr lang="fr-FR" sz="800" i="1"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c>
                  <a:txBody>
                    <a:bodyPr/>
                    <a:lstStyle/>
                    <a:p>
                      <a:endParaRPr lang="fr-FR" dirty="0" smtClean="0"/>
                    </a:p>
                    <a:p>
                      <a:endParaRPr lang="fr-FR" dirty="0" smtClean="0"/>
                    </a:p>
                    <a:p>
                      <a:endParaRPr lang="fr-FR" dirty="0" smtClean="0"/>
                    </a:p>
                    <a:p>
                      <a:pPr algn="ctr"/>
                      <a:r>
                        <a:rPr lang="fr-FR" sz="1600" dirty="0" smtClean="0"/>
                        <a:t>Vous prenez </a:t>
                      </a:r>
                      <a:r>
                        <a:rPr lang="fr-FR" sz="1600" baseline="0" dirty="0" smtClean="0"/>
                        <a:t>connaissance des documents contractuels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dirty="0" smtClean="0"/>
                    </a:p>
                    <a:p>
                      <a:endParaRPr lang="fr-FR" dirty="0" smtClean="0"/>
                    </a:p>
                    <a:p>
                      <a:endParaRPr lang="fr-FR" dirty="0" smtClean="0"/>
                    </a:p>
                    <a:p>
                      <a:pPr algn="ctr"/>
                      <a:r>
                        <a:rPr lang="fr-FR" sz="1600" dirty="0" smtClean="0"/>
                        <a:t>Vous saisissez</a:t>
                      </a:r>
                      <a:r>
                        <a:rPr lang="fr-FR" sz="1600" baseline="0" dirty="0" smtClean="0"/>
                        <a:t> le code confidentiel reçu par SMS pour procéder à la signature</a:t>
                      </a:r>
                      <a:endParaRPr lang="fr-FR"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8136">
                <a:tc gridSpan="4">
                  <a:txBody>
                    <a:bodyPr/>
                    <a:lstStyle/>
                    <a:p>
                      <a:pPr algn="ctr"/>
                      <a:r>
                        <a:rPr lang="fr-FR" sz="1400" b="1" dirty="0" smtClean="0"/>
                        <a:t>Passer à l’étape suivante</a:t>
                      </a:r>
                      <a:endParaRPr lang="fr-FR"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c hMerge="1">
                  <a:txBody>
                    <a:bodyPr/>
                    <a:lstStyle/>
                    <a:p>
                      <a:endParaRPr lang="fr-FR"/>
                    </a:p>
                  </a:txBody>
                  <a:tcPr/>
                </a:tc>
                <a:tc hMerge="1">
                  <a:txBody>
                    <a:bodyPr/>
                    <a:lstStyle/>
                    <a:p>
                      <a:endParaRPr lang="fr-FR"/>
                    </a:p>
                  </a:txBody>
                  <a:tcPr/>
                </a:tc>
              </a:tr>
              <a:tr h="369762">
                <a:tc gridSpan="4">
                  <a:txBody>
                    <a:bodyPr/>
                    <a:lstStyle/>
                    <a:p>
                      <a:pPr algn="ctr"/>
                      <a:r>
                        <a:rPr lang="fr-FR" dirty="0" smtClean="0"/>
                        <a:t>ou</a:t>
                      </a:r>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c hMerge="1">
                  <a:txBody>
                    <a:bodyPr/>
                    <a:lstStyle/>
                    <a:p>
                      <a:endParaRPr lang="fr-FR"/>
                    </a:p>
                  </a:txBody>
                  <a:tcPr/>
                </a:tc>
                <a:tc hMerge="1">
                  <a:txBody>
                    <a:bodyPr/>
                    <a:lstStyle/>
                    <a:p>
                      <a:endParaRPr lang="fr-FR"/>
                    </a:p>
                  </a:txBody>
                  <a:tcPr/>
                </a:tc>
              </a:tr>
              <a:tr h="338949">
                <a:tc gridSpan="4">
                  <a:txBody>
                    <a:bodyPr/>
                    <a:lstStyle/>
                    <a:p>
                      <a:pPr algn="ctr"/>
                      <a:r>
                        <a:rPr lang="fr-FR" sz="1600" b="1" dirty="0" smtClean="0"/>
                        <a:t>Envoyer par courrier</a:t>
                      </a:r>
                      <a:r>
                        <a:rPr lang="fr-FR" sz="1600" b="1" baseline="0" dirty="0" smtClean="0"/>
                        <a:t> votre contrat signé </a:t>
                      </a:r>
                      <a:r>
                        <a:rPr lang="fr-FR" sz="1600" b="0" i="1" baseline="0" dirty="0" smtClean="0"/>
                        <a:t>(onglet fermé)</a:t>
                      </a:r>
                      <a:endParaRPr lang="fr-FR" sz="1600" b="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6" name="Ellipse 5"/>
          <p:cNvSpPr/>
          <p:nvPr/>
        </p:nvSpPr>
        <p:spPr>
          <a:xfrm rot="1538820">
            <a:off x="10024533" y="1537183"/>
            <a:ext cx="2150533" cy="1413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Pas besoin d’envoyer de courrier, tout se fait 100% en ligne et de façon sécurisée !</a:t>
            </a:r>
            <a:endParaRPr lang="fr-FR" sz="1400" dirty="0"/>
          </a:p>
        </p:txBody>
      </p:sp>
      <p:pic>
        <p:nvPicPr>
          <p:cNvPr id="7" name="Image 6"/>
          <p:cNvPicPr>
            <a:picLocks noChangeAspect="1"/>
          </p:cNvPicPr>
          <p:nvPr/>
        </p:nvPicPr>
        <p:blipFill>
          <a:blip r:embed="rId2"/>
          <a:stretch>
            <a:fillRect/>
          </a:stretch>
        </p:blipFill>
        <p:spPr>
          <a:xfrm>
            <a:off x="1455422" y="2531534"/>
            <a:ext cx="729506" cy="823913"/>
          </a:xfrm>
          <a:prstGeom prst="rect">
            <a:avLst/>
          </a:prstGeom>
        </p:spPr>
      </p:pic>
      <p:pic>
        <p:nvPicPr>
          <p:cNvPr id="8" name="Image 7"/>
          <p:cNvPicPr>
            <a:picLocks noChangeAspect="1"/>
          </p:cNvPicPr>
          <p:nvPr/>
        </p:nvPicPr>
        <p:blipFill>
          <a:blip r:embed="rId3"/>
          <a:stretch>
            <a:fillRect/>
          </a:stretch>
        </p:blipFill>
        <p:spPr>
          <a:xfrm>
            <a:off x="4765410" y="2531534"/>
            <a:ext cx="866775" cy="733425"/>
          </a:xfrm>
          <a:prstGeom prst="rect">
            <a:avLst/>
          </a:prstGeom>
        </p:spPr>
      </p:pic>
      <p:pic>
        <p:nvPicPr>
          <p:cNvPr id="9" name="Image 8"/>
          <p:cNvPicPr>
            <a:picLocks noChangeAspect="1"/>
          </p:cNvPicPr>
          <p:nvPr/>
        </p:nvPicPr>
        <p:blipFill>
          <a:blip r:embed="rId4"/>
          <a:stretch>
            <a:fillRect/>
          </a:stretch>
        </p:blipFill>
        <p:spPr>
          <a:xfrm>
            <a:off x="8212667" y="2531535"/>
            <a:ext cx="914400" cy="733425"/>
          </a:xfrm>
          <a:prstGeom prst="rect">
            <a:avLst/>
          </a:prstGeom>
        </p:spPr>
      </p:pic>
      <p:sp>
        <p:nvSpPr>
          <p:cNvPr id="5" name="Ellipse 4"/>
          <p:cNvSpPr/>
          <p:nvPr/>
        </p:nvSpPr>
        <p:spPr>
          <a:xfrm>
            <a:off x="5008637" y="4575637"/>
            <a:ext cx="447525" cy="230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p:nvPr/>
        </p:nvCxnSpPr>
        <p:spPr>
          <a:xfrm>
            <a:off x="5456162" y="4691005"/>
            <a:ext cx="4183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825143" y="4691005"/>
            <a:ext cx="41834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834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5410200" y="1417320"/>
            <a:ext cx="1851660" cy="1828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solidFill>
                <a:schemeClr val="bg1">
                  <a:lumMod val="75000"/>
                </a:schemeClr>
              </a:solidFill>
            </a:endParaRPr>
          </a:p>
        </p:txBody>
      </p:sp>
      <p:graphicFrame>
        <p:nvGraphicFramePr>
          <p:cNvPr id="4" name="Tableau 3"/>
          <p:cNvGraphicFramePr>
            <a:graphicFrameLocks noGrp="1"/>
          </p:cNvGraphicFramePr>
          <p:nvPr>
            <p:extLst/>
          </p:nvPr>
        </p:nvGraphicFramePr>
        <p:xfrm>
          <a:off x="1205669" y="364294"/>
          <a:ext cx="10261600" cy="1497189"/>
        </p:xfrm>
        <a:graphic>
          <a:graphicData uri="http://schemas.openxmlformats.org/drawingml/2006/table">
            <a:tbl>
              <a:tblPr firstRow="1" bandRow="1">
                <a:tableStyleId>{5C22544A-7EE6-4342-B048-85BDC9FD1C3A}</a:tableStyleId>
              </a:tblPr>
              <a:tblGrid>
                <a:gridCol w="10261600"/>
              </a:tblGrid>
              <a:tr h="338949">
                <a:tc>
                  <a:txBody>
                    <a:bodyPr/>
                    <a:lstStyle/>
                    <a:p>
                      <a:pPr algn="ctr"/>
                      <a:r>
                        <a:rPr lang="fr-FR" sz="1600" b="1" dirty="0" smtClean="0">
                          <a:solidFill>
                            <a:schemeClr val="tx1"/>
                          </a:solidFill>
                        </a:rPr>
                        <a:t>Envoyer par courrier</a:t>
                      </a:r>
                      <a:r>
                        <a:rPr lang="fr-FR" sz="1600" b="1" baseline="0" dirty="0" smtClean="0">
                          <a:solidFill>
                            <a:schemeClr val="tx1"/>
                          </a:solidFill>
                        </a:rPr>
                        <a:t> votre contrat signé </a:t>
                      </a:r>
                      <a:r>
                        <a:rPr lang="fr-FR" sz="1600" b="0" i="1" baseline="0" dirty="0" smtClean="0">
                          <a:solidFill>
                            <a:schemeClr val="tx1"/>
                          </a:solidFill>
                        </a:rPr>
                        <a:t>(onglet ouvert)</a:t>
                      </a:r>
                      <a:endParaRPr lang="fr-FR" sz="1600" b="0"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0004">
                <a:tc>
                  <a:txBody>
                    <a:bodyPr/>
                    <a:lstStyle/>
                    <a:p>
                      <a:endParaRPr lang="fr-FR" sz="1400" dirty="0" smtClean="0"/>
                    </a:p>
                    <a:p>
                      <a:r>
                        <a:rPr lang="fr-FR" sz="1400" dirty="0" smtClean="0"/>
                        <a:t>Vous souhaitez</a:t>
                      </a:r>
                      <a:r>
                        <a:rPr lang="fr-FR" sz="1400" baseline="0" dirty="0" smtClean="0"/>
                        <a:t> nous retourner par voie postale ce dossier avec les pièces justificatifs.</a:t>
                      </a:r>
                    </a:p>
                    <a:p>
                      <a:pPr algn="ctr"/>
                      <a:endParaRPr lang="fr-FR" sz="1400" b="1" u="none" dirty="0" smtClean="0"/>
                    </a:p>
                    <a:p>
                      <a:pPr algn="ctr"/>
                      <a:r>
                        <a:rPr lang="fr-FR" sz="1400" b="1" u="none" dirty="0" smtClean="0"/>
                        <a:t>Passer à l’étape suivante</a:t>
                      </a:r>
                    </a:p>
                    <a:p>
                      <a:endParaRPr lang="fr-FR" sz="1400" b="1" u="non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2113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51193"/>
          </a:xfrm>
        </p:spPr>
        <p:txBody>
          <a:bodyPr>
            <a:normAutofit fontScale="90000"/>
          </a:bodyPr>
          <a:lstStyle/>
          <a:p>
            <a:pPr algn="ctr"/>
            <a:r>
              <a:rPr lang="fr-FR" dirty="0" smtClean="0"/>
              <a:t>5.2</a:t>
            </a:r>
            <a:br>
              <a:rPr lang="fr-FR" dirty="0" smtClean="0"/>
            </a:br>
            <a:r>
              <a:rPr lang="fr-FR" dirty="0" smtClean="0"/>
              <a:t>Papier-confirmation de souscription</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960455907"/>
              </p:ext>
            </p:extLst>
          </p:nvPr>
        </p:nvGraphicFramePr>
        <p:xfrm>
          <a:off x="1757680" y="1261861"/>
          <a:ext cx="9344660" cy="3723640"/>
        </p:xfrm>
        <a:graphic>
          <a:graphicData uri="http://schemas.openxmlformats.org/drawingml/2006/table">
            <a:tbl>
              <a:tblPr firstRow="1" bandRow="1">
                <a:tableStyleId>{5C22544A-7EE6-4342-B048-85BDC9FD1C3A}</a:tableStyleId>
              </a:tblPr>
              <a:tblGrid>
                <a:gridCol w="9344660"/>
              </a:tblGrid>
              <a:tr h="370840">
                <a:tc>
                  <a:txBody>
                    <a:bodyPr/>
                    <a:lstStyle/>
                    <a:p>
                      <a:r>
                        <a:rPr lang="fr-FR" dirty="0" smtClean="0">
                          <a:solidFill>
                            <a:schemeClr val="tx1"/>
                          </a:solidFill>
                        </a:rPr>
                        <a:t>Mme Dupont</a:t>
                      </a:r>
                      <a:endParaRPr lang="fr-F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            Nous vous confirmons que</a:t>
                      </a:r>
                      <a:r>
                        <a:rPr lang="fr-FR" sz="1400" baseline="0" dirty="0" smtClean="0"/>
                        <a:t> </a:t>
                      </a:r>
                      <a:r>
                        <a:rPr lang="fr-FR" sz="1400" dirty="0" smtClean="0"/>
                        <a:t>votre demande de souscription au contrat Digital Vie</a:t>
                      </a:r>
                      <a:r>
                        <a:rPr lang="fr-FR" sz="1400" baseline="0" dirty="0" smtClean="0"/>
                        <a:t> est prise en compte.</a:t>
                      </a:r>
                      <a:endParaRPr lang="fr-FR" sz="1400" dirty="0" smtClean="0"/>
                    </a:p>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fr-FR" sz="1400" dirty="0" smtClean="0"/>
                        <a:t>Afin de valider</a:t>
                      </a:r>
                      <a:r>
                        <a:rPr lang="fr-FR" sz="1400" baseline="0" dirty="0" smtClean="0"/>
                        <a:t> votre souscription, n</a:t>
                      </a:r>
                      <a:r>
                        <a:rPr lang="fr-FR" sz="1400" dirty="0" smtClean="0"/>
                        <a:t>ous vous prions de bien vouloir nous retourner</a:t>
                      </a:r>
                      <a:r>
                        <a:rPr lang="fr-FR" sz="1400" baseline="0" dirty="0" smtClean="0"/>
                        <a:t> votre dossier signé par voie postale</a:t>
                      </a:r>
                      <a:endParaRPr lang="fr-FR" sz="1400" dirty="0" smtClean="0"/>
                    </a:p>
                    <a:p>
                      <a:endParaRPr lang="fr-FR"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400" b="1" u="none" dirty="0" smtClean="0"/>
                        <a:t>Télécharger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000" i="1" dirty="0" smtClean="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000" i="1" dirty="0" smtClean="0"/>
                        <a:t> </a:t>
                      </a:r>
                      <a:r>
                        <a:rPr lang="fr-FR" sz="1400" i="0" dirty="0" smtClean="0"/>
                        <a:t>Nous pouvons vous envoyer ce dossier imprimé par voie postale. </a:t>
                      </a:r>
                      <a:r>
                        <a:rPr lang="fr-FR" sz="1400" i="0" u="sng" dirty="0" smtClean="0"/>
                        <a:t>Cliquer ici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fr-FR" sz="1400" dirty="0" smtClean="0"/>
                    </a:p>
                    <a:p>
                      <a:r>
                        <a:rPr lang="fr-FR" sz="1400" dirty="0" smtClean="0"/>
                        <a:t>Vous pouvez</a:t>
                      </a:r>
                      <a:r>
                        <a:rPr lang="fr-FR" sz="1400" baseline="0" dirty="0" smtClean="0"/>
                        <a:t> à tout moment suivre l’état d’avancement de votre dossier, en vous rendant dans l’onglet « Opérations en cours » accessible à partir de votre Espace Client.</a:t>
                      </a:r>
                      <a:endParaRPr lang="fr-FR"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Altaprofits vous remercie pour votre confiance</a:t>
                      </a:r>
                    </a:p>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3" name="Image 2"/>
          <p:cNvPicPr>
            <a:picLocks noChangeAspect="1"/>
          </p:cNvPicPr>
          <p:nvPr/>
        </p:nvPicPr>
        <p:blipFill>
          <a:blip r:embed="rId2"/>
          <a:stretch>
            <a:fillRect/>
          </a:stretch>
        </p:blipFill>
        <p:spPr>
          <a:xfrm>
            <a:off x="1757680" y="1588666"/>
            <a:ext cx="469433" cy="493819"/>
          </a:xfrm>
          <a:prstGeom prst="rect">
            <a:avLst/>
          </a:prstGeom>
        </p:spPr>
      </p:pic>
      <p:sp>
        <p:nvSpPr>
          <p:cNvPr id="4" name="ZoneTexte 3"/>
          <p:cNvSpPr txBox="1"/>
          <p:nvPr/>
        </p:nvSpPr>
        <p:spPr>
          <a:xfrm>
            <a:off x="0" y="24840"/>
            <a:ext cx="1683945" cy="369332"/>
          </a:xfrm>
          <a:prstGeom prst="rect">
            <a:avLst/>
          </a:prstGeom>
          <a:noFill/>
        </p:spPr>
        <p:txBody>
          <a:bodyPr wrap="square" rtlCol="0">
            <a:spAutoFit/>
          </a:bodyPr>
          <a:lstStyle/>
          <a:p>
            <a:r>
              <a:rPr lang="fr-FR" i="1" dirty="0" smtClean="0"/>
              <a:t>courrier</a:t>
            </a:r>
            <a:endParaRPr lang="fr-FR" i="1" dirty="0"/>
          </a:p>
        </p:txBody>
      </p:sp>
    </p:spTree>
    <p:extLst>
      <p:ext uri="{BB962C8B-B14F-4D97-AF65-F5344CB8AC3E}">
        <p14:creationId xmlns:p14="http://schemas.microsoft.com/office/powerpoint/2010/main" val="196254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7400" y="1872192"/>
            <a:ext cx="10515600" cy="1325563"/>
          </a:xfrm>
        </p:spPr>
        <p:txBody>
          <a:bodyPr>
            <a:normAutofit fontScale="90000"/>
          </a:bodyPr>
          <a:lstStyle/>
          <a:p>
            <a:pPr algn="ctr"/>
            <a:r>
              <a:rPr lang="fr-FR" dirty="0"/>
              <a:t/>
            </a:r>
            <a:br>
              <a:rPr lang="fr-FR" dirty="0"/>
            </a:br>
            <a:r>
              <a:rPr lang="fr-FR" dirty="0"/>
              <a:t>5.2 </a:t>
            </a:r>
            <a:r>
              <a:rPr lang="fr-FR" dirty="0" smtClean="0"/>
              <a:t/>
            </a:r>
            <a:br>
              <a:rPr lang="fr-FR" dirty="0" smtClean="0"/>
            </a:br>
            <a:r>
              <a:rPr lang="fr-FR" dirty="0" smtClean="0"/>
              <a:t>SE-Pièces </a:t>
            </a:r>
            <a:r>
              <a:rPr lang="fr-FR" dirty="0"/>
              <a:t>justificatives</a:t>
            </a:r>
            <a:br>
              <a:rPr lang="fr-FR" dirty="0"/>
            </a:br>
            <a:endParaRPr lang="fr-FR" dirty="0"/>
          </a:p>
        </p:txBody>
      </p:sp>
    </p:spTree>
    <p:extLst>
      <p:ext uri="{BB962C8B-B14F-4D97-AF65-F5344CB8AC3E}">
        <p14:creationId xmlns:p14="http://schemas.microsoft.com/office/powerpoint/2010/main" val="1215278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7134" y="136526"/>
            <a:ext cx="10515600" cy="769408"/>
          </a:xfrm>
        </p:spPr>
        <p:txBody>
          <a:bodyPr/>
          <a:lstStyle/>
          <a:p>
            <a:r>
              <a:rPr lang="fr-FR" dirty="0" smtClean="0"/>
              <a:t>SE </a:t>
            </a:r>
            <a:r>
              <a:rPr lang="fr-FR" sz="1400" dirty="0" smtClean="0"/>
              <a:t>(demande d’éligibilité)</a:t>
            </a:r>
            <a:endParaRPr lang="fr-FR" sz="1400" dirty="0"/>
          </a:p>
        </p:txBody>
      </p:sp>
      <p:graphicFrame>
        <p:nvGraphicFramePr>
          <p:cNvPr id="4" name="Tableau 3"/>
          <p:cNvGraphicFramePr>
            <a:graphicFrameLocks noGrp="1"/>
          </p:cNvGraphicFramePr>
          <p:nvPr>
            <p:extLst/>
          </p:nvPr>
        </p:nvGraphicFramePr>
        <p:xfrm>
          <a:off x="279401" y="1024465"/>
          <a:ext cx="10964332" cy="5028062"/>
        </p:xfrm>
        <a:graphic>
          <a:graphicData uri="http://schemas.openxmlformats.org/drawingml/2006/table">
            <a:tbl>
              <a:tblPr firstRow="1" bandRow="1">
                <a:tableStyleId>{5C22544A-7EE6-4342-B048-85BDC9FD1C3A}</a:tableStyleId>
              </a:tblPr>
              <a:tblGrid>
                <a:gridCol w="250438"/>
                <a:gridCol w="10713894"/>
              </a:tblGrid>
              <a:tr h="454123">
                <a:tc gridSpan="2">
                  <a:txBody>
                    <a:bodyPr/>
                    <a:lstStyle/>
                    <a:p>
                      <a:r>
                        <a:rPr lang="fr-FR" sz="1400" b="0" dirty="0" smtClean="0">
                          <a:solidFill>
                            <a:schemeClr val="tx1"/>
                          </a:solidFill>
                        </a:rPr>
                        <a:t>Finalisez maintenant votre souscription en nous transmettant vos pièces justificatives électroniquement.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552516">
                <a:tc>
                  <a:txBody>
                    <a:bodyPr/>
                    <a:lstStyle/>
                    <a:p>
                      <a:endParaRPr lang="fr-FR" sz="12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fr-FR" sz="1200" i="1" dirty="0" smtClean="0"/>
                        <a:t>Nous n’avez pas tous vos justificatif sous la main ? </a:t>
                      </a:r>
                    </a:p>
                    <a:p>
                      <a:r>
                        <a:rPr lang="fr-FR" sz="1200" i="1" dirty="0" smtClean="0"/>
                        <a:t>Vous pourrez vous reconnecter ultérieurement votre</a:t>
                      </a:r>
                      <a:r>
                        <a:rPr lang="fr-FR" sz="1200" i="1" baseline="0" dirty="0" smtClean="0"/>
                        <a:t> E</a:t>
                      </a:r>
                      <a:r>
                        <a:rPr lang="fr-FR" sz="1200" i="1" dirty="0" smtClean="0"/>
                        <a:t>space Client à l’aide de votre identifiant et mot de passe. Vote souscription sera accessible</a:t>
                      </a:r>
                      <a:r>
                        <a:rPr lang="fr-FR" sz="1200" i="1" baseline="0" dirty="0" smtClean="0"/>
                        <a:t> dans l’onglet opérations en cours.</a:t>
                      </a:r>
                      <a:endParaRPr lang="fr-FR" sz="1200" i="1"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33859">
                <a:tc gridSpan="2">
                  <a:txBody>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022217350"/>
              </p:ext>
            </p:extLst>
          </p:nvPr>
        </p:nvGraphicFramePr>
        <p:xfrm>
          <a:off x="279401" y="2208191"/>
          <a:ext cx="11761708" cy="4472663"/>
        </p:xfrm>
        <a:graphic>
          <a:graphicData uri="http://schemas.openxmlformats.org/drawingml/2006/table">
            <a:tbl>
              <a:tblPr firstRow="1" bandRow="1">
                <a:tableStyleId>{5C22544A-7EE6-4342-B048-85BDC9FD1C3A}</a:tableStyleId>
              </a:tblPr>
              <a:tblGrid>
                <a:gridCol w="11761708"/>
              </a:tblGrid>
              <a:tr h="299619">
                <a:tc>
                  <a:txBody>
                    <a:bodyPr/>
                    <a:lstStyle/>
                    <a:p>
                      <a:r>
                        <a:rPr lang="fr-FR" b="1" dirty="0" smtClean="0">
                          <a:solidFill>
                            <a:schemeClr val="bg1"/>
                          </a:solidFill>
                        </a:rPr>
                        <a:t>Vérifiez ou</a:t>
                      </a:r>
                      <a:r>
                        <a:rPr lang="fr-FR" b="1" baseline="0" dirty="0" smtClean="0">
                          <a:solidFill>
                            <a:schemeClr val="bg1"/>
                          </a:solidFill>
                        </a:rPr>
                        <a:t> saisissez votre numéro de mobile</a:t>
                      </a:r>
                      <a:endParaRPr lang="fr-FR"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356">
                <a:tc>
                  <a:txBody>
                    <a:bodyPr/>
                    <a:lstStyle/>
                    <a:p>
                      <a:r>
                        <a:rPr lang="fr-FR" b="1" dirty="0" smtClean="0">
                          <a:solidFill>
                            <a:schemeClr val="tx1"/>
                          </a:solidFill>
                        </a:rPr>
                        <a:t>01 44 77 12 14</a:t>
                      </a: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895">
                <a:tc>
                  <a:txBody>
                    <a:bodyPr/>
                    <a:lstStyle/>
                    <a:p>
                      <a:r>
                        <a:rPr lang="fr-FR" b="1" dirty="0" smtClean="0">
                          <a:solidFill>
                            <a:schemeClr val="bg1"/>
                          </a:solidFill>
                        </a:rPr>
                        <a:t>Pièces justificatives</a:t>
                      </a:r>
                      <a:endParaRPr lang="fr-FR"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pPr algn="ctr"/>
                      <a:r>
                        <a:rPr lang="fr-FR" sz="1400" b="0" dirty="0" smtClean="0">
                          <a:solidFill>
                            <a:schemeClr val="tx1"/>
                          </a:solidFill>
                        </a:rPr>
                        <a:t>Votre justificatif d’identité</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751041">
                <a:tc>
                  <a:txBody>
                    <a:bodyPr/>
                    <a:lstStyle/>
                    <a:p>
                      <a:r>
                        <a:rPr lang="fr-FR" sz="1400" b="0" dirty="0" smtClean="0">
                          <a:solidFill>
                            <a:schemeClr val="tx1"/>
                          </a:solidFill>
                        </a:rPr>
                        <a:t>Document</a:t>
                      </a:r>
                      <a:r>
                        <a:rPr lang="fr-FR" sz="1400" b="0" baseline="0" dirty="0" smtClean="0">
                          <a:solidFill>
                            <a:schemeClr val="tx1"/>
                          </a:solidFill>
                        </a:rPr>
                        <a:t> : passeport ou CNI</a:t>
                      </a:r>
                    </a:p>
                    <a:p>
                      <a:r>
                        <a:rPr lang="fr-FR" sz="1400" b="0" baseline="0" dirty="0" smtClean="0">
                          <a:solidFill>
                            <a:schemeClr val="tx1"/>
                          </a:solidFill>
                        </a:rPr>
                        <a:t>Délivré(e) le : ___/___/______</a:t>
                      </a:r>
                    </a:p>
                    <a:p>
                      <a:r>
                        <a:rPr lang="fr-FR" sz="1400" b="0" baseline="0" dirty="0" smtClean="0">
                          <a:solidFill>
                            <a:srgbClr val="FF0000"/>
                          </a:solidFill>
                        </a:rPr>
                        <a:t>Box erreur : Votre [CNI/passeport] doit être en cours de validité.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baseline="0" dirty="0" smtClean="0">
                          <a:solidFill>
                            <a:schemeClr val="tx1"/>
                          </a:solidFill>
                        </a:rPr>
                        <a:t>Télécharger le justificatif  ou Visualiser</a:t>
                      </a:r>
                    </a:p>
                    <a:p>
                      <a:r>
                        <a:rPr lang="fr-FR" sz="1400" b="0" baseline="0" dirty="0" smtClean="0">
                          <a:solidFill>
                            <a:schemeClr val="tx1"/>
                          </a:solidFill>
                        </a:rPr>
                        <a:t>CNI : </a:t>
                      </a:r>
                      <a:r>
                        <a:rPr lang="fr-FR" sz="1400" b="0" dirty="0" smtClean="0">
                          <a:solidFill>
                            <a:schemeClr val="tx1"/>
                          </a:solidFill>
                        </a:rPr>
                        <a:t>Télécharger Recto</a:t>
                      </a:r>
                      <a:r>
                        <a:rPr lang="fr-FR" sz="1400" b="0" baseline="0" dirty="0" smtClean="0">
                          <a:solidFill>
                            <a:schemeClr val="tx1"/>
                          </a:solidFill>
                        </a:rPr>
                        <a:t>/Verso </a:t>
                      </a:r>
                    </a:p>
                    <a:p>
                      <a:r>
                        <a:rPr lang="fr-FR" sz="1400" b="0" baseline="0" dirty="0" smtClean="0">
                          <a:solidFill>
                            <a:schemeClr val="tx1"/>
                          </a:solidFill>
                        </a:rPr>
                        <a:t>Ou Passeport : Télécharger page 2 et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7383">
                <a:tc>
                  <a:txBody>
                    <a:bodyPr/>
                    <a:lstStyle/>
                    <a:p>
                      <a:pPr algn="ctr"/>
                      <a:r>
                        <a:rPr lang="fr-FR" sz="1400" b="0" dirty="0" smtClean="0">
                          <a:solidFill>
                            <a:schemeClr val="tx1"/>
                          </a:solidFill>
                        </a:rPr>
                        <a:t>Votre justificatif de domicile</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751041">
                <a:tc>
                  <a:txBody>
                    <a:bodyPr/>
                    <a:lstStyle/>
                    <a:p>
                      <a:r>
                        <a:rPr lang="fr-FR" sz="1400" b="0" dirty="0" smtClean="0">
                          <a:solidFill>
                            <a:schemeClr val="tx1"/>
                          </a:solidFill>
                        </a:rPr>
                        <a:t>Document</a:t>
                      </a:r>
                      <a:r>
                        <a:rPr lang="fr-FR" sz="1400" b="0" baseline="0" dirty="0" smtClean="0">
                          <a:solidFill>
                            <a:schemeClr val="tx1"/>
                          </a:solidFill>
                        </a:rPr>
                        <a:t> : échéancier …</a:t>
                      </a:r>
                    </a:p>
                    <a:p>
                      <a:r>
                        <a:rPr lang="fr-FR" sz="1400" b="0" baseline="0" dirty="0" smtClean="0">
                          <a:solidFill>
                            <a:schemeClr val="tx1"/>
                          </a:solidFill>
                        </a:rPr>
                        <a:t>Box info : Votre justificatif doit être daté de moins de 3 mois </a:t>
                      </a:r>
                    </a:p>
                    <a:p>
                      <a:r>
                        <a:rPr lang="fr-FR" sz="1400" b="0" dirty="0" smtClean="0">
                          <a:solidFill>
                            <a:schemeClr val="tx1"/>
                          </a:solidFill>
                        </a:rPr>
                        <a:t>Date du justificatif :  ____/___/______</a:t>
                      </a:r>
                    </a:p>
                    <a:p>
                      <a:r>
                        <a:rPr lang="fr-FR" sz="1400" b="0" dirty="0" smtClean="0">
                          <a:solidFill>
                            <a:schemeClr val="tx1"/>
                          </a:solidFill>
                        </a:rPr>
                        <a:t>Ce justificatif est :</a:t>
                      </a:r>
                    </a:p>
                    <a:p>
                      <a:pPr marL="285750" indent="-285750">
                        <a:buFont typeface="Wingdings" panose="05000000000000000000" pitchFamily="2" charset="2"/>
                        <a:buChar char="q"/>
                      </a:pPr>
                      <a:r>
                        <a:rPr lang="fr-FR" sz="1400" b="0" dirty="0" smtClean="0">
                          <a:solidFill>
                            <a:schemeClr val="tx1"/>
                          </a:solidFill>
                        </a:rPr>
                        <a:t>À mon nom </a:t>
                      </a:r>
                    </a:p>
                    <a:p>
                      <a:pPr marL="285750" indent="-285750">
                        <a:buFont typeface="Wingdings" panose="05000000000000000000" pitchFamily="2" charset="2"/>
                        <a:buChar char="q"/>
                      </a:pPr>
                      <a:r>
                        <a:rPr lang="fr-FR" sz="1400" b="0" dirty="0" smtClean="0">
                          <a:solidFill>
                            <a:schemeClr val="tx1"/>
                          </a:solidFill>
                        </a:rPr>
                        <a:t>Au nom d’un tiers (parent</a:t>
                      </a:r>
                      <a:r>
                        <a:rPr lang="fr-FR" sz="1400" b="0" baseline="0" dirty="0" smtClean="0">
                          <a:solidFill>
                            <a:schemeClr val="tx1"/>
                          </a:solidFill>
                        </a:rPr>
                        <a:t>s, partenaire…)</a:t>
                      </a:r>
                      <a:r>
                        <a:rPr lang="fr-FR" sz="1400" b="0" dirty="0" smtClean="0">
                          <a:solidFill>
                            <a:schemeClr val="tx1"/>
                          </a:solidFill>
                        </a:rPr>
                        <a:t> </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8257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259390795"/>
              </p:ext>
            </p:extLst>
          </p:nvPr>
        </p:nvGraphicFramePr>
        <p:xfrm>
          <a:off x="170042" y="181072"/>
          <a:ext cx="11761708" cy="5221964"/>
        </p:xfrm>
        <a:graphic>
          <a:graphicData uri="http://schemas.openxmlformats.org/drawingml/2006/table">
            <a:tbl>
              <a:tblPr firstRow="1" bandRow="1">
                <a:tableStyleId>{5C22544A-7EE6-4342-B048-85BDC9FD1C3A}</a:tableStyleId>
              </a:tblPr>
              <a:tblGrid>
                <a:gridCol w="11761708"/>
              </a:tblGrid>
              <a:tr h="330131">
                <a:tc>
                  <a:txBody>
                    <a:bodyPr/>
                    <a:lstStyle/>
                    <a:p>
                      <a:r>
                        <a:rPr lang="fr-FR" sz="1400" b="0" dirty="0" smtClean="0">
                          <a:solidFill>
                            <a:schemeClr val="tx1"/>
                          </a:solidFill>
                        </a:rPr>
                        <a:t>Télécharger le justificatif ou visualiser</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131">
                <a:tc>
                  <a:txBody>
                    <a:bodyPr/>
                    <a:lstStyle/>
                    <a:p>
                      <a:r>
                        <a:rPr lang="fr-FR" sz="1400" b="0" dirty="0" smtClean="0">
                          <a:solidFill>
                            <a:schemeClr val="tx1"/>
                          </a:solidFill>
                        </a:rPr>
                        <a:t>Attestation d’hébergement</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08868">
                <a:tc>
                  <a:txBody>
                    <a:bodyPr/>
                    <a:lstStyle/>
                    <a:p>
                      <a:r>
                        <a:rPr lang="fr-FR" sz="1400" b="0" dirty="0" smtClean="0">
                          <a:solidFill>
                            <a:schemeClr val="tx1"/>
                          </a:solidFill>
                        </a:rPr>
                        <a:t>Modèle</a:t>
                      </a:r>
                      <a:r>
                        <a:rPr lang="fr-FR" sz="1400" b="0" baseline="0" dirty="0" smtClean="0">
                          <a:solidFill>
                            <a:schemeClr val="tx1"/>
                          </a:solidFill>
                        </a:rPr>
                        <a:t> d’attestation à remplir (lien)</a:t>
                      </a:r>
                    </a:p>
                    <a:p>
                      <a:r>
                        <a:rPr lang="fr-FR" sz="1400" b="0" baseline="0" dirty="0" smtClean="0">
                          <a:solidFill>
                            <a:schemeClr val="tx1"/>
                          </a:solidFill>
                        </a:rPr>
                        <a:t>Télécharger </a:t>
                      </a:r>
                      <a:r>
                        <a:rPr lang="fr-FR" sz="1400" b="0" baseline="0" dirty="0" smtClean="0">
                          <a:solidFill>
                            <a:schemeClr val="tx1"/>
                          </a:solidFill>
                        </a:rPr>
                        <a:t>l’attestation ou visualiser</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131">
                <a:tc>
                  <a:txBody>
                    <a:bodyPr/>
                    <a:lstStyle/>
                    <a:p>
                      <a:r>
                        <a:rPr lang="fr-FR" sz="1400" b="0" dirty="0" smtClean="0">
                          <a:solidFill>
                            <a:schemeClr val="tx1"/>
                          </a:solidFill>
                        </a:rPr>
                        <a:t>Pièce d’identité de l’hébergeur</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082940">
                <a:tc>
                  <a:txBody>
                    <a:bodyPr/>
                    <a:lstStyle/>
                    <a:p>
                      <a:r>
                        <a:rPr lang="fr-FR" sz="1400" b="0" dirty="0" smtClean="0">
                          <a:solidFill>
                            <a:schemeClr val="tx1"/>
                          </a:solidFill>
                        </a:rPr>
                        <a:t>Document</a:t>
                      </a:r>
                      <a:r>
                        <a:rPr lang="fr-FR" sz="1400" b="0" baseline="0" dirty="0" smtClean="0">
                          <a:solidFill>
                            <a:schemeClr val="tx1"/>
                          </a:solidFill>
                        </a:rPr>
                        <a:t> : passeport ou CNI</a:t>
                      </a:r>
                    </a:p>
                    <a:p>
                      <a:r>
                        <a:rPr lang="fr-FR" sz="1400" b="0" baseline="0" dirty="0" smtClean="0">
                          <a:solidFill>
                            <a:schemeClr val="tx1"/>
                          </a:solidFill>
                        </a:rPr>
                        <a:t>Délivré(e) le : ___/___/______</a:t>
                      </a:r>
                    </a:p>
                    <a:p>
                      <a:r>
                        <a:rPr lang="fr-FR" sz="1400" b="0" baseline="0" dirty="0" smtClean="0">
                          <a:solidFill>
                            <a:srgbClr val="FF0000"/>
                          </a:solidFill>
                        </a:rPr>
                        <a:t>Box erreur : Votre [CNI/passeport] doit être en cours de validité.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baseline="0" dirty="0" smtClean="0">
                          <a:solidFill>
                            <a:schemeClr val="tx1"/>
                          </a:solidFill>
                        </a:rPr>
                        <a:t>Télécharger le justificatif  ou Visualiser</a:t>
                      </a:r>
                    </a:p>
                    <a:p>
                      <a:r>
                        <a:rPr lang="fr-FR" sz="1400" b="0" baseline="0" dirty="0" smtClean="0">
                          <a:solidFill>
                            <a:schemeClr val="tx1"/>
                          </a:solidFill>
                        </a:rPr>
                        <a:t>CNI : </a:t>
                      </a:r>
                      <a:r>
                        <a:rPr lang="fr-FR" sz="1400" b="0" dirty="0" smtClean="0">
                          <a:solidFill>
                            <a:schemeClr val="tx1"/>
                          </a:solidFill>
                        </a:rPr>
                        <a:t>Télécharger Recto</a:t>
                      </a:r>
                      <a:r>
                        <a:rPr lang="fr-FR" sz="1400" b="0" baseline="0" dirty="0" smtClean="0">
                          <a:solidFill>
                            <a:schemeClr val="tx1"/>
                          </a:solidFill>
                        </a:rPr>
                        <a:t>/Verso </a:t>
                      </a:r>
                    </a:p>
                    <a:p>
                      <a:r>
                        <a:rPr lang="fr-FR" sz="1400" b="0" baseline="0" dirty="0" smtClean="0">
                          <a:solidFill>
                            <a:schemeClr val="tx1"/>
                          </a:solidFill>
                        </a:rPr>
                        <a:t>Ou Passeport : Télécharger page 2 et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131">
                <a:tc>
                  <a:txBody>
                    <a:bodyPr/>
                    <a:lstStyle/>
                    <a:p>
                      <a:pPr algn="ctr"/>
                      <a:r>
                        <a:rPr lang="fr-FR" sz="1400" b="0" dirty="0" smtClean="0">
                          <a:solidFill>
                            <a:schemeClr val="tx1"/>
                          </a:solidFill>
                        </a:rPr>
                        <a:t>Votre facture de téléphone mobile</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725006">
                <a:tc>
                  <a:txBody>
                    <a:bodyPr/>
                    <a:lstStyle/>
                    <a:p>
                      <a:r>
                        <a:rPr lang="fr-FR" sz="1400" b="0" dirty="0" smtClean="0">
                          <a:solidFill>
                            <a:schemeClr val="tx1"/>
                          </a:solidFill>
                        </a:rPr>
                        <a:t>Facture correspondant au numéro</a:t>
                      </a:r>
                      <a:r>
                        <a:rPr lang="fr-FR" sz="1400" b="0" baseline="0" dirty="0" smtClean="0">
                          <a:solidFill>
                            <a:schemeClr val="tx1"/>
                          </a:solidFill>
                        </a:rPr>
                        <a:t> indiqué : 01 44 77 12 14 (modifier)</a:t>
                      </a:r>
                    </a:p>
                    <a:p>
                      <a:r>
                        <a:rPr lang="fr-FR" sz="1400" b="0" baseline="0" dirty="0" smtClean="0">
                          <a:solidFill>
                            <a:schemeClr val="tx1"/>
                          </a:solidFill>
                        </a:rPr>
                        <a:t>Date de la facture : ____/____/_____</a:t>
                      </a:r>
                    </a:p>
                    <a:p>
                      <a:r>
                        <a:rPr lang="fr-FR" sz="1400" b="0" baseline="0" dirty="0" smtClean="0">
                          <a:solidFill>
                            <a:srgbClr val="FF0000"/>
                          </a:solidFill>
                        </a:rPr>
                        <a:t>Box erreur : cette facture doit être datée de moins de 3 mois.</a:t>
                      </a:r>
                    </a:p>
                    <a:p>
                      <a:r>
                        <a:rPr lang="fr-FR" sz="1400" b="0" dirty="0" smtClean="0">
                          <a:solidFill>
                            <a:schemeClr val="tx1"/>
                          </a:solidFill>
                        </a:rPr>
                        <a:t>Cette facture est : </a:t>
                      </a:r>
                    </a:p>
                    <a:p>
                      <a:pPr marL="285750" indent="-285750">
                        <a:buFont typeface="Wingdings" panose="05000000000000000000" pitchFamily="2" charset="2"/>
                        <a:buChar char="q"/>
                      </a:pPr>
                      <a:r>
                        <a:rPr lang="fr-FR" sz="1400" b="0" dirty="0" smtClean="0">
                          <a:solidFill>
                            <a:schemeClr val="tx1"/>
                          </a:solidFill>
                        </a:rPr>
                        <a:t>À mon nom</a:t>
                      </a:r>
                    </a:p>
                    <a:p>
                      <a:pPr marL="285750" indent="-285750">
                        <a:buFont typeface="Wingdings" panose="05000000000000000000" pitchFamily="2" charset="2"/>
                        <a:buChar char="q"/>
                      </a:pPr>
                      <a:r>
                        <a:rPr lang="fr-FR" sz="1400" b="0" dirty="0" smtClean="0">
                          <a:solidFill>
                            <a:schemeClr val="tx1"/>
                          </a:solidFill>
                        </a:rPr>
                        <a:t>Au</a:t>
                      </a:r>
                      <a:r>
                        <a:rPr lang="fr-FR" sz="1400" b="0" baseline="0" dirty="0" smtClean="0">
                          <a:solidFill>
                            <a:schemeClr val="tx1"/>
                          </a:solidFill>
                        </a:rPr>
                        <a:t> nom d’un tiers (parent, conjoint…) </a:t>
                      </a:r>
                    </a:p>
                    <a:p>
                      <a:pPr marL="285750" indent="-285750">
                        <a:buFont typeface="Wingdings" panose="05000000000000000000" pitchFamily="2" charset="2"/>
                        <a:buChar char="q"/>
                      </a:pPr>
                      <a:r>
                        <a:rPr lang="fr-FR" sz="1400" b="0" baseline="0" dirty="0" smtClean="0">
                          <a:solidFill>
                            <a:schemeClr val="tx1"/>
                          </a:solidFill>
                        </a:rPr>
                        <a:t>Au nom de mon employeur</a:t>
                      </a:r>
                    </a:p>
                    <a:p>
                      <a:pPr marL="0" indent="0">
                        <a:buFont typeface="Wingdings" panose="05000000000000000000" pitchFamily="2" charset="2"/>
                        <a:buNone/>
                      </a:pPr>
                      <a:r>
                        <a:rPr lang="fr-FR" sz="1400" b="0" baseline="0" dirty="0" smtClean="0">
                          <a:solidFill>
                            <a:schemeClr val="tx1"/>
                          </a:solidFill>
                        </a:rPr>
                        <a:t>Télécharger la </a:t>
                      </a:r>
                      <a:r>
                        <a:rPr lang="fr-FR" sz="1400" b="0" baseline="0" dirty="0" smtClean="0">
                          <a:solidFill>
                            <a:schemeClr val="tx1"/>
                          </a:solidFill>
                        </a:rPr>
                        <a:t>facture ou visualiser</a:t>
                      </a:r>
                    </a:p>
                    <a:p>
                      <a:pPr marL="0" indent="0">
                        <a:buFont typeface="Wingdings" panose="05000000000000000000" pitchFamily="2" charset="2"/>
                        <a:buNone/>
                      </a:pPr>
                      <a:endParaRPr lang="fr-FR" sz="1400" b="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958450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3880264" y="5963397"/>
            <a:ext cx="2170632" cy="307777"/>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400" dirty="0" smtClean="0"/>
              <a:t>Etape suivante</a:t>
            </a:r>
            <a:endParaRPr lang="fr-FR" sz="1400" dirty="0"/>
          </a:p>
        </p:txBody>
      </p:sp>
      <p:sp>
        <p:nvSpPr>
          <p:cNvPr id="3" name="ZoneTexte 2"/>
          <p:cNvSpPr txBox="1"/>
          <p:nvPr/>
        </p:nvSpPr>
        <p:spPr>
          <a:xfrm>
            <a:off x="1557867" y="6434667"/>
            <a:ext cx="7560733" cy="276999"/>
          </a:xfrm>
          <a:prstGeom prst="rect">
            <a:avLst/>
          </a:prstGeom>
          <a:noFill/>
        </p:spPr>
        <p:txBody>
          <a:bodyPr wrap="square" rtlCol="0">
            <a:spAutoFit/>
          </a:bodyPr>
          <a:lstStyle/>
          <a:p>
            <a:r>
              <a:rPr lang="fr-FR" sz="1200" dirty="0" smtClean="0"/>
              <a:t>Vous allez être redirigé chez notre partenaire CDC AST afin d’authentifier la signature de votre contrat.</a:t>
            </a:r>
            <a:endParaRPr lang="fr-FR" sz="1200" dirty="0"/>
          </a:p>
        </p:txBody>
      </p:sp>
      <p:graphicFrame>
        <p:nvGraphicFramePr>
          <p:cNvPr id="2" name="Tableau 1"/>
          <p:cNvGraphicFramePr>
            <a:graphicFrameLocks noGrp="1"/>
          </p:cNvGraphicFramePr>
          <p:nvPr>
            <p:extLst>
              <p:ext uri="{D42A27DB-BD31-4B8C-83A1-F6EECF244321}">
                <p14:modId xmlns:p14="http://schemas.microsoft.com/office/powerpoint/2010/main" val="152596538"/>
              </p:ext>
            </p:extLst>
          </p:nvPr>
        </p:nvGraphicFramePr>
        <p:xfrm>
          <a:off x="170042" y="232216"/>
          <a:ext cx="11761708" cy="2763382"/>
        </p:xfrm>
        <a:graphic>
          <a:graphicData uri="http://schemas.openxmlformats.org/drawingml/2006/table">
            <a:tbl>
              <a:tblPr firstRow="1" bandRow="1">
                <a:tableStyleId>{5C22544A-7EE6-4342-B048-85BDC9FD1C3A}</a:tableStyleId>
              </a:tblPr>
              <a:tblGrid>
                <a:gridCol w="5880854"/>
                <a:gridCol w="5880854"/>
              </a:tblGrid>
              <a:tr h="330131">
                <a:tc>
                  <a:txBody>
                    <a:bodyPr/>
                    <a:lstStyle/>
                    <a:p>
                      <a:r>
                        <a:rPr lang="fr-FR" sz="1400" b="0" dirty="0" smtClean="0">
                          <a:solidFill>
                            <a:schemeClr val="tx1"/>
                          </a:solidFill>
                        </a:rPr>
                        <a:t>Attestation d’utilisation</a:t>
                      </a:r>
                      <a:r>
                        <a:rPr lang="fr-FR" sz="1400" b="0" baseline="0" dirty="0" smtClean="0">
                          <a:solidFill>
                            <a:schemeClr val="tx1"/>
                          </a:solidFill>
                        </a:rPr>
                        <a:t> du mobile</a:t>
                      </a:r>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sz="1400" b="0" dirty="0" smtClean="0">
                          <a:solidFill>
                            <a:schemeClr val="tx1"/>
                          </a:solidFill>
                        </a:rPr>
                        <a:t>Attestation d’utilisation du mobile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0131">
                <a:tc>
                  <a:txBody>
                    <a:bodyPr/>
                    <a:lstStyle/>
                    <a:p>
                      <a:r>
                        <a:rPr lang="fr-FR" sz="1400" b="0" dirty="0" smtClean="0">
                          <a:solidFill>
                            <a:schemeClr val="tx1"/>
                          </a:solidFill>
                        </a:rPr>
                        <a:t>Modèle d’attestation à remplir (lien)</a:t>
                      </a:r>
                    </a:p>
                    <a:p>
                      <a:r>
                        <a:rPr lang="fr-FR" sz="1400" b="0" dirty="0" smtClean="0">
                          <a:solidFill>
                            <a:schemeClr val="tx1"/>
                          </a:solidFill>
                        </a:rPr>
                        <a:t>Télécharger l’attestation ou visualiser</a:t>
                      </a:r>
                      <a:endParaRPr lang="fr-FR"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r>
                        <a:rPr lang="fr-FR" sz="1400" b="0" dirty="0" smtClean="0">
                          <a:solidFill>
                            <a:schemeClr val="tx1"/>
                          </a:solidFill>
                        </a:rPr>
                        <a:t>Modèle d’attestation à remplir (lien)</a:t>
                      </a:r>
                    </a:p>
                    <a:p>
                      <a:r>
                        <a:rPr lang="fr-FR" sz="1400" b="0" dirty="0" smtClean="0">
                          <a:solidFill>
                            <a:schemeClr val="tx1"/>
                          </a:solidFill>
                        </a:rPr>
                        <a:t>Télécharger l’attestation ou visualiser</a:t>
                      </a:r>
                      <a:endParaRPr lang="fr-FR"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131">
                <a:tc>
                  <a:txBody>
                    <a:bodyPr/>
                    <a:lstStyle/>
                    <a:p>
                      <a:r>
                        <a:rPr lang="fr-FR" sz="1400" b="0" dirty="0" smtClean="0">
                          <a:solidFill>
                            <a:schemeClr val="tx1"/>
                          </a:solidFill>
                        </a:rPr>
                        <a:t>Pièce d’identité du détenteur de la ligne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fr-FR"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0131">
                <a:tc>
                  <a:txBody>
                    <a:bodyPr/>
                    <a:lstStyle/>
                    <a:p>
                      <a:r>
                        <a:rPr lang="fr-FR" sz="1400" b="0" dirty="0" smtClean="0">
                          <a:solidFill>
                            <a:schemeClr val="tx1"/>
                          </a:solidFill>
                        </a:rPr>
                        <a:t>Document : passeport ou CNI</a:t>
                      </a:r>
                    </a:p>
                    <a:p>
                      <a:r>
                        <a:rPr lang="fr-FR" sz="1400" b="0" dirty="0" smtClean="0">
                          <a:solidFill>
                            <a:schemeClr val="tx1"/>
                          </a:solidFill>
                        </a:rPr>
                        <a:t>Délivré(e) le : ___/___/______</a:t>
                      </a:r>
                    </a:p>
                    <a:p>
                      <a:r>
                        <a:rPr lang="fr-FR" sz="1400" b="0" dirty="0" smtClean="0">
                          <a:solidFill>
                            <a:schemeClr val="tx1"/>
                          </a:solidFill>
                        </a:rPr>
                        <a:t>Box erreur : Votre [CNI/passeport] doit être en cours de validité. </a:t>
                      </a:r>
                    </a:p>
                    <a:p>
                      <a:r>
                        <a:rPr lang="fr-FR" sz="1400" b="0" dirty="0" smtClean="0">
                          <a:solidFill>
                            <a:schemeClr val="tx1"/>
                          </a:solidFill>
                        </a:rPr>
                        <a:t>Télécharger le justificatif  ou Visualiser</a:t>
                      </a:r>
                    </a:p>
                    <a:p>
                      <a:r>
                        <a:rPr lang="fr-FR" sz="1400" b="0" dirty="0" smtClean="0">
                          <a:solidFill>
                            <a:schemeClr val="tx1"/>
                          </a:solidFill>
                        </a:rPr>
                        <a:t>CNI : Télécharger Recto/Verso </a:t>
                      </a:r>
                    </a:p>
                    <a:p>
                      <a:r>
                        <a:rPr lang="fr-FR" sz="1400" b="0" dirty="0" smtClean="0">
                          <a:solidFill>
                            <a:schemeClr val="tx1"/>
                          </a:solidFill>
                        </a:rPr>
                        <a:t>Ou Passeport : Télécharger page 2 et 3</a:t>
                      </a:r>
                    </a:p>
                    <a:p>
                      <a:endParaRPr lang="fr-FR"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fr-FR"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88764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983</Words>
  <Application>Microsoft Office PowerPoint</Application>
  <PresentationFormat>Grand écran</PresentationFormat>
  <Paragraphs>154</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Wingdings</vt:lpstr>
      <vt:lpstr>Thème Office</vt:lpstr>
      <vt:lpstr>5.1 Choix de la signature</vt:lpstr>
      <vt:lpstr>Présentation PowerPoint</vt:lpstr>
      <vt:lpstr>Présentation PowerPoint</vt:lpstr>
      <vt:lpstr>Présentation PowerPoint</vt:lpstr>
      <vt:lpstr>5.2 Papier-confirmation de souscription</vt:lpstr>
      <vt:lpstr> 5.2  SE-Pièces justificatives </vt:lpstr>
      <vt:lpstr>SE (demande d’éligibilité)</vt:lpstr>
      <vt:lpstr>Présentation PowerPoint</vt:lpstr>
      <vt:lpstr>Présentation PowerPoint</vt:lpstr>
      <vt:lpstr>SE (éligibilité déjà validée)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William PULKA</dc:creator>
  <cp:lastModifiedBy>William PULKA</cp:lastModifiedBy>
  <cp:revision>63</cp:revision>
  <dcterms:created xsi:type="dcterms:W3CDTF">2017-08-01T14:08:10Z</dcterms:created>
  <dcterms:modified xsi:type="dcterms:W3CDTF">2017-08-02T15:48:48Z</dcterms:modified>
</cp:coreProperties>
</file>