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0" r:id="rId12"/>
    <p:sldId id="271" r:id="rId13"/>
    <p:sldId id="272" r:id="rId14"/>
    <p:sldId id="267" r:id="rId15"/>
    <p:sldId id="273" r:id="rId16"/>
    <p:sldId id="274"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69" d="100"/>
          <a:sy n="69" d="100"/>
        </p:scale>
        <p:origin x="68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407" y="2778035"/>
            <a:ext cx="9466216" cy="914398"/>
          </a:xfrm>
        </p:spPr>
        <p:txBody>
          <a:bodyPr/>
          <a:lstStyle/>
          <a:p>
            <a:r>
              <a:rPr lang="en-US" sz="3600" dirty="0"/>
              <a:t>College Recommendation System</a:t>
            </a:r>
          </a:p>
        </p:txBody>
      </p:sp>
    </p:spTree>
    <p:extLst>
      <p:ext uri="{BB962C8B-B14F-4D97-AF65-F5344CB8AC3E}">
        <p14:creationId xmlns:p14="http://schemas.microsoft.com/office/powerpoint/2010/main" val="389172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p:sp>
        <p:nvSpPr>
          <p:cNvPr id="3" name="Content Placeholder 2"/>
          <p:cNvSpPr>
            <a:spLocks noGrp="1"/>
          </p:cNvSpPr>
          <p:nvPr>
            <p:ph idx="1"/>
          </p:nvPr>
        </p:nvSpPr>
        <p:spPr/>
        <p:txBody>
          <a:bodyPr/>
          <a:lstStyle/>
          <a:p>
            <a:r>
              <a:rPr lang="en-US" b="1" dirty="0"/>
              <a:t>SVM is supervised learning algorithm which are used for classification and regression.</a:t>
            </a:r>
          </a:p>
          <a:p>
            <a:pPr marL="0" indent="0">
              <a:buNone/>
            </a:pPr>
            <a:endParaRPr lang="en-US" b="1" dirty="0"/>
          </a:p>
        </p:txBody>
      </p:sp>
      <p:pic>
        <p:nvPicPr>
          <p:cNvPr id="4" name="Picture 3"/>
          <p:cNvPicPr>
            <a:picLocks noChangeAspect="1"/>
          </p:cNvPicPr>
          <p:nvPr/>
        </p:nvPicPr>
        <p:blipFill>
          <a:blip r:embed="rId2"/>
          <a:stretch>
            <a:fillRect/>
          </a:stretch>
        </p:blipFill>
        <p:spPr>
          <a:xfrm>
            <a:off x="7377679" y="3412127"/>
            <a:ext cx="4254251" cy="2802527"/>
          </a:xfrm>
          <a:prstGeom prst="rect">
            <a:avLst/>
          </a:prstGeom>
        </p:spPr>
      </p:pic>
      <p:pic>
        <p:nvPicPr>
          <p:cNvPr id="6" name="Picture 5"/>
          <p:cNvPicPr>
            <a:picLocks noChangeAspect="1"/>
          </p:cNvPicPr>
          <p:nvPr/>
        </p:nvPicPr>
        <p:blipFill>
          <a:blip r:embed="rId3"/>
          <a:stretch>
            <a:fillRect/>
          </a:stretch>
        </p:blipFill>
        <p:spPr>
          <a:xfrm>
            <a:off x="1579788" y="3412127"/>
            <a:ext cx="4203791" cy="2802527"/>
          </a:xfrm>
          <a:prstGeom prst="rect">
            <a:avLst/>
          </a:prstGeom>
        </p:spPr>
      </p:pic>
    </p:spTree>
    <p:extLst>
      <p:ext uri="{BB962C8B-B14F-4D97-AF65-F5344CB8AC3E}">
        <p14:creationId xmlns:p14="http://schemas.microsoft.com/office/powerpoint/2010/main" val="60919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40480" y="1821365"/>
            <a:ext cx="5349835" cy="3553468"/>
          </a:xfrm>
          <a:prstGeom prst="rect">
            <a:avLst/>
          </a:prstGeom>
        </p:spPr>
      </p:pic>
    </p:spTree>
    <p:extLst>
      <p:ext uri="{BB962C8B-B14F-4D97-AF65-F5344CB8AC3E}">
        <p14:creationId xmlns:p14="http://schemas.microsoft.com/office/powerpoint/2010/main" val="37975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POPULARITY</a:t>
            </a:r>
            <a:br>
              <a:rPr lang="en-US" dirty="0"/>
            </a:br>
            <a:endParaRPr lang="en-US" dirty="0"/>
          </a:p>
        </p:txBody>
      </p:sp>
      <p:sp>
        <p:nvSpPr>
          <p:cNvPr id="3" name="Content Placeholder 2"/>
          <p:cNvSpPr>
            <a:spLocks noGrp="1"/>
          </p:cNvSpPr>
          <p:nvPr>
            <p:ph idx="1"/>
          </p:nvPr>
        </p:nvSpPr>
        <p:spPr/>
        <p:txBody>
          <a:bodyPr/>
          <a:lstStyle/>
          <a:p>
            <a:r>
              <a:rPr lang="en-US" dirty="0"/>
              <a:t>Used for University Rating</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984353" y="3044689"/>
            <a:ext cx="5773420" cy="3189605"/>
          </a:xfrm>
          <a:prstGeom prst="rect">
            <a:avLst/>
          </a:prstGeom>
          <a:noFill/>
          <a:ln>
            <a:noFill/>
          </a:ln>
        </p:spPr>
      </p:pic>
    </p:spTree>
    <p:extLst>
      <p:ext uri="{BB962C8B-B14F-4D97-AF65-F5344CB8AC3E}">
        <p14:creationId xmlns:p14="http://schemas.microsoft.com/office/powerpoint/2010/main" val="195128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FILTERING</a:t>
            </a:r>
          </a:p>
        </p:txBody>
      </p:sp>
      <p:sp>
        <p:nvSpPr>
          <p:cNvPr id="3" name="Content Placeholder 2"/>
          <p:cNvSpPr>
            <a:spLocks noGrp="1"/>
          </p:cNvSpPr>
          <p:nvPr>
            <p:ph idx="1"/>
          </p:nvPr>
        </p:nvSpPr>
        <p:spPr/>
        <p:txBody>
          <a:bodyPr/>
          <a:lstStyle/>
          <a:p>
            <a:r>
              <a:rPr lang="en-US" dirty="0"/>
              <a:t>Used to list the top University on basis of GRE score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64516" y="3248297"/>
            <a:ext cx="5762625" cy="3200400"/>
          </a:xfrm>
          <a:prstGeom prst="rect">
            <a:avLst/>
          </a:prstGeom>
          <a:noFill/>
          <a:ln>
            <a:noFill/>
          </a:ln>
        </p:spPr>
      </p:pic>
    </p:spTree>
    <p:extLst>
      <p:ext uri="{BB962C8B-B14F-4D97-AF65-F5344CB8AC3E}">
        <p14:creationId xmlns:p14="http://schemas.microsoft.com/office/powerpoint/2010/main" val="141706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p:cNvPicPr>
          <p:nvPr>
            <p:ph idx="1"/>
          </p:nvPr>
        </p:nvPicPr>
        <p:blipFill>
          <a:blip r:embed="rId2"/>
          <a:stretch>
            <a:fillRect/>
          </a:stretch>
        </p:blipFill>
        <p:spPr>
          <a:xfrm>
            <a:off x="1371600" y="1650434"/>
            <a:ext cx="3896269" cy="2843190"/>
          </a:xfrm>
          <a:prstGeom prst="rect">
            <a:avLst/>
          </a:prstGeom>
        </p:spPr>
      </p:pic>
      <p:pic>
        <p:nvPicPr>
          <p:cNvPr id="5" name="Picture 4"/>
          <p:cNvPicPr/>
          <p:nvPr/>
        </p:nvPicPr>
        <p:blipFill>
          <a:blip r:embed="rId3"/>
          <a:stretch>
            <a:fillRect/>
          </a:stretch>
        </p:blipFill>
        <p:spPr>
          <a:xfrm>
            <a:off x="5878286" y="1650434"/>
            <a:ext cx="3181532" cy="27822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918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008915" y="3352799"/>
            <a:ext cx="5455738" cy="3087189"/>
          </a:xfrm>
          <a:prstGeom prst="rect">
            <a:avLst/>
          </a:prstGeom>
          <a:noFill/>
          <a:ln>
            <a:noFill/>
          </a:ln>
        </p:spPr>
      </p:pic>
      <p:pic>
        <p:nvPicPr>
          <p:cNvPr id="4" name="Picture 3"/>
          <p:cNvPicPr>
            <a:picLocks noChangeAspect="1"/>
          </p:cNvPicPr>
          <p:nvPr/>
        </p:nvPicPr>
        <p:blipFill>
          <a:blip r:embed="rId3"/>
          <a:stretch>
            <a:fillRect/>
          </a:stretch>
        </p:blipFill>
        <p:spPr>
          <a:xfrm>
            <a:off x="1011431" y="104502"/>
            <a:ext cx="5171656" cy="3140180"/>
          </a:xfrm>
          <a:prstGeom prst="rect">
            <a:avLst/>
          </a:prstGeom>
        </p:spPr>
      </p:pic>
    </p:spTree>
    <p:extLst>
      <p:ext uri="{BB962C8B-B14F-4D97-AF65-F5344CB8AC3E}">
        <p14:creationId xmlns:p14="http://schemas.microsoft.com/office/powerpoint/2010/main" val="74292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327898" y="1567543"/>
            <a:ext cx="5762625" cy="3200400"/>
          </a:xfrm>
          <a:prstGeom prst="rect">
            <a:avLst/>
          </a:prstGeom>
          <a:noFill/>
          <a:ln>
            <a:noFill/>
          </a:ln>
        </p:spPr>
      </p:pic>
    </p:spTree>
    <p:extLst>
      <p:ext uri="{BB962C8B-B14F-4D97-AF65-F5344CB8AC3E}">
        <p14:creationId xmlns:p14="http://schemas.microsoft.com/office/powerpoint/2010/main" val="409594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dirty="0"/>
              <a:t>We have applied KNN, SVM and linear regression on the attributes such as CGPA, GRE, and TOEFL.</a:t>
            </a:r>
          </a:p>
          <a:p>
            <a:r>
              <a:rPr lang="en-US" dirty="0"/>
              <a:t>KNN gives preference to GRE score, SVM gives preference to CGPA and Linear Regression gives preference to TOEFL score</a:t>
            </a:r>
          </a:p>
          <a:p>
            <a:r>
              <a:rPr lang="en-US" dirty="0"/>
              <a:t>Hence the conclusion is that in this recommendation system KNN gives the highest accuracy that is 91% as compare to SVM and linear regression which is 81% and 83% respectively by comparing the graphs of each model.</a:t>
            </a:r>
          </a:p>
          <a:p>
            <a:r>
              <a:rPr lang="en-US" dirty="0"/>
              <a:t>We have studied new features of python language as list box, tables, graphs, TKINTER and animation.</a:t>
            </a:r>
          </a:p>
          <a:p>
            <a:endParaRPr lang="en-US" dirty="0"/>
          </a:p>
        </p:txBody>
      </p:sp>
    </p:spTree>
    <p:extLst>
      <p:ext uri="{BB962C8B-B14F-4D97-AF65-F5344CB8AC3E}">
        <p14:creationId xmlns:p14="http://schemas.microsoft.com/office/powerpoint/2010/main" val="6583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8343" y="3472543"/>
            <a:ext cx="9601200" cy="1485900"/>
          </a:xfrm>
        </p:spPr>
        <p:txBody>
          <a:bodyPr/>
          <a:lstStyle/>
          <a:p>
            <a:r>
              <a:rPr lang="en-US" dirty="0"/>
              <a:t>THANK YOU </a:t>
            </a:r>
          </a:p>
        </p:txBody>
      </p:sp>
    </p:spTree>
    <p:extLst>
      <p:ext uri="{BB962C8B-B14F-4D97-AF65-F5344CB8AC3E}">
        <p14:creationId xmlns:p14="http://schemas.microsoft.com/office/powerpoint/2010/main" val="342824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560" y="0"/>
            <a:ext cx="11521439" cy="4801314"/>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a:p>
            <a:r>
              <a:rPr lang="en-US" dirty="0">
                <a:solidFill>
                  <a:schemeClr val="tx1">
                    <a:lumMod val="95000"/>
                  </a:schemeClr>
                </a:solidFill>
              </a:rPr>
              <a:t>			</a:t>
            </a:r>
            <a:r>
              <a:rPr lang="en-US" dirty="0">
                <a:solidFill>
                  <a:schemeClr val="tx1">
                    <a:lumMod val="95000"/>
                  </a:schemeClr>
                </a:solidFill>
                <a:latin typeface="Bell MT" panose="02020503060305020303" pitchFamily="18" charset="0"/>
              </a:rPr>
              <a:t>GROUP MEMBERS  :</a:t>
            </a:r>
          </a:p>
          <a:p>
            <a:endParaRPr lang="en-US" dirty="0">
              <a:solidFill>
                <a:schemeClr val="tx1">
                  <a:lumMod val="95000"/>
                </a:schemeClr>
              </a:solidFill>
              <a:latin typeface="Bell MT" panose="02020503060305020303" pitchFamily="18" charset="0"/>
            </a:endParaRPr>
          </a:p>
          <a:p>
            <a:r>
              <a:rPr lang="en-US" b="1" dirty="0">
                <a:solidFill>
                  <a:schemeClr val="tx1">
                    <a:lumMod val="95000"/>
                  </a:schemeClr>
                </a:solidFill>
                <a:latin typeface="Bell MT" panose="02020503060305020303" pitchFamily="18" charset="0"/>
              </a:rPr>
              <a:t>					ALCINA JUDY				01</a:t>
            </a:r>
          </a:p>
          <a:p>
            <a:r>
              <a:rPr lang="en-US" b="1" dirty="0">
                <a:solidFill>
                  <a:schemeClr val="tx1">
                    <a:lumMod val="95000"/>
                  </a:schemeClr>
                </a:solidFill>
                <a:latin typeface="Bell MT" panose="02020503060305020303" pitchFamily="18" charset="0"/>
              </a:rPr>
              <a:t>					KESHA D’CRUZ				12</a:t>
            </a:r>
          </a:p>
          <a:p>
            <a:r>
              <a:rPr lang="en-US" b="1" dirty="0">
                <a:solidFill>
                  <a:schemeClr val="tx1">
                    <a:lumMod val="95000"/>
                  </a:schemeClr>
                </a:solidFill>
                <a:latin typeface="Bell MT" panose="02020503060305020303" pitchFamily="18" charset="0"/>
              </a:rPr>
              <a:t>					JANHAVI KATHE			32</a:t>
            </a:r>
          </a:p>
          <a:p>
            <a:endParaRPr lang="en-US" b="1" dirty="0">
              <a:solidFill>
                <a:schemeClr val="tx1">
                  <a:lumMod val="95000"/>
                </a:schemeClr>
              </a:solidFill>
            </a:endParaRPr>
          </a:p>
          <a:p>
            <a:endParaRPr lang="en-US" b="1" dirty="0"/>
          </a:p>
          <a:p>
            <a:endParaRPr lang="en-US" b="1" dirty="0"/>
          </a:p>
          <a:p>
            <a:endParaRPr lang="en-US" b="1" dirty="0"/>
          </a:p>
          <a:p>
            <a:endParaRPr lang="en-US" b="1" dirty="0"/>
          </a:p>
          <a:p>
            <a:r>
              <a:rPr lang="en-US" b="1" dirty="0"/>
              <a:t>										</a:t>
            </a:r>
          </a:p>
          <a:p>
            <a:endParaRPr lang="en-US" b="1" dirty="0">
              <a:latin typeface="Bahnschrift Light" panose="020B0502040204020203" pitchFamily="34" charset="0"/>
            </a:endParaRPr>
          </a:p>
          <a:p>
            <a:r>
              <a:rPr lang="en-US" b="1" dirty="0">
                <a:latin typeface="Bahnschrift Light" panose="020B0502040204020203" pitchFamily="34" charset="0"/>
              </a:rPr>
              <a:t>                                                                         GUIDE:</a:t>
            </a:r>
          </a:p>
          <a:p>
            <a:r>
              <a:rPr lang="en-US" b="1" dirty="0">
                <a:latin typeface="Bahnschrift Light" panose="020B0502040204020203" pitchFamily="34" charset="0"/>
              </a:rPr>
              <a:t>										Prof. </a:t>
            </a:r>
            <a:r>
              <a:rPr lang="en-US" b="1" dirty="0" err="1">
                <a:latin typeface="Bahnschrift Light" panose="020B0502040204020203" pitchFamily="34" charset="0"/>
              </a:rPr>
              <a:t>Kirti</a:t>
            </a:r>
            <a:r>
              <a:rPr lang="en-US" b="1" dirty="0">
                <a:latin typeface="Bahnschrift Light" panose="020B0502040204020203" pitchFamily="34" charset="0"/>
              </a:rPr>
              <a:t> </a:t>
            </a:r>
            <a:r>
              <a:rPr lang="en-US" b="1" dirty="0" err="1">
                <a:latin typeface="Bahnschrift Light" panose="020B0502040204020203" pitchFamily="34" charset="0"/>
              </a:rPr>
              <a:t>Motwani</a:t>
            </a:r>
            <a:endParaRPr lang="en-US" b="1" dirty="0">
              <a:latin typeface="Bahnschrift Light" panose="020B0502040204020203" pitchFamily="34" charset="0"/>
            </a:endParaRPr>
          </a:p>
          <a:p>
            <a:r>
              <a:rPr lang="en-US" b="1" dirty="0">
                <a:latin typeface="Bahnschrift Light" panose="020B0502040204020203" pitchFamily="34" charset="0"/>
              </a:rPr>
              <a:t>										(Asst. Prof. Computer Engineering Department, XIE)</a:t>
            </a:r>
            <a:endParaRPr lang="en-US" dirty="0">
              <a:latin typeface="Bahnschrift Light" panose="020B0502040204020203" pitchFamily="34" charset="0"/>
            </a:endParaRPr>
          </a:p>
        </p:txBody>
      </p:sp>
    </p:spTree>
    <p:extLst>
      <p:ext uri="{BB962C8B-B14F-4D97-AF65-F5344CB8AC3E}">
        <p14:creationId xmlns:p14="http://schemas.microsoft.com/office/powerpoint/2010/main" val="113540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animEffect transition="in" filter="barn(inVertical)">
                                      <p:cBhvr>
                                        <p:cTn id="21" dur="500"/>
                                        <p:tgtEl>
                                          <p:spTgt spid="2">
                                            <p:txEl>
                                              <p:pRg st="14" end="1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15" end="15"/>
                                            </p:txEl>
                                          </p:spTgt>
                                        </p:tgtEl>
                                        <p:attrNameLst>
                                          <p:attrName>style.visibility</p:attrName>
                                        </p:attrNameLst>
                                      </p:cBhvr>
                                      <p:to>
                                        <p:strVal val="visible"/>
                                      </p:to>
                                    </p:set>
                                    <p:animEffect transition="in" filter="barn(inVertical)">
                                      <p:cBhvr>
                                        <p:cTn id="24" dur="500"/>
                                        <p:tgtEl>
                                          <p:spTgt spid="2">
                                            <p:txEl>
                                              <p:pRg st="15" end="1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animEffect transition="in" filter="barn(inVertical)">
                                      <p:cBhvr>
                                        <p:cTn id="27"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0" indent="0">
              <a:buNone/>
            </a:pPr>
            <a:r>
              <a:rPr lang="en-US" dirty="0"/>
              <a:t>1. Problem Statement</a:t>
            </a:r>
          </a:p>
          <a:p>
            <a:pPr marL="0" indent="0">
              <a:buNone/>
            </a:pPr>
            <a:r>
              <a:rPr lang="en-US" dirty="0"/>
              <a:t>2. Flow Chart</a:t>
            </a:r>
          </a:p>
          <a:p>
            <a:pPr marL="0" indent="0">
              <a:buNone/>
            </a:pPr>
            <a:r>
              <a:rPr lang="en-US" dirty="0"/>
              <a:t>3. Methodology</a:t>
            </a:r>
          </a:p>
          <a:p>
            <a:pPr marL="0" indent="0">
              <a:buNone/>
            </a:pPr>
            <a:r>
              <a:rPr lang="en-US" dirty="0"/>
              <a:t>4. Output</a:t>
            </a:r>
          </a:p>
          <a:p>
            <a:pPr marL="0" indent="0">
              <a:buNone/>
            </a:pPr>
            <a:r>
              <a:rPr lang="en-US" dirty="0"/>
              <a:t>5. Conclusion</a:t>
            </a:r>
          </a:p>
        </p:txBody>
      </p:sp>
    </p:spTree>
    <p:extLst>
      <p:ext uri="{BB962C8B-B14F-4D97-AF65-F5344CB8AC3E}">
        <p14:creationId xmlns:p14="http://schemas.microsoft.com/office/powerpoint/2010/main" val="155917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college selection plays an important role as college selection requires a lot of searching work. Searching for a good college is a tedious task for a student who wants to pursue his/her higher studies. Students search for various aspects like college campus, teaching staffs, extracurricular activities in colleges, infrastructure of colleges, etc., even the reviews of college is searched to get extra confirmation about the details. College Recommendation System will recommend good colleges to a student based on his/her choice of field, top ratings, location and CGPA. It is important as it reduces the manual work and automates this with the help of software.</a:t>
            </a:r>
          </a:p>
          <a:p>
            <a:pPr marL="0" indent="0">
              <a:buNone/>
            </a:pPr>
            <a:endParaRPr lang="en-US" dirty="0"/>
          </a:p>
        </p:txBody>
      </p:sp>
    </p:spTree>
    <p:extLst>
      <p:ext uri="{BB962C8B-B14F-4D97-AF65-F5344CB8AC3E}">
        <p14:creationId xmlns:p14="http://schemas.microsoft.com/office/powerpoint/2010/main" val="41833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19800"/>
          </a:xfrm>
        </p:spPr>
        <p:txBody>
          <a:bodyPr/>
          <a:lstStyle/>
          <a:p>
            <a:r>
              <a:rPr lang="en-US" dirty="0"/>
              <a:t>FLOW CHART</a:t>
            </a:r>
            <a:br>
              <a:rPr lang="en-US" dirty="0"/>
            </a:br>
            <a:br>
              <a:rPr lang="en-US" dirty="0"/>
            </a:br>
            <a:endParaRPr lang="en-US" dirty="0"/>
          </a:p>
        </p:txBody>
      </p:sp>
      <p:pic>
        <p:nvPicPr>
          <p:cNvPr id="5" name="Picture 4">
            <a:extLst>
              <a:ext uri="{FF2B5EF4-FFF2-40B4-BE49-F238E27FC236}">
                <a16:creationId xmlns:a16="http://schemas.microsoft.com/office/drawing/2014/main" id="{1C61AEFB-EA57-4112-9F8C-661896C68B95}"/>
              </a:ext>
            </a:extLst>
          </p:cNvPr>
          <p:cNvPicPr>
            <a:picLocks noChangeAspect="1"/>
          </p:cNvPicPr>
          <p:nvPr/>
        </p:nvPicPr>
        <p:blipFill>
          <a:blip r:embed="rId2"/>
          <a:stretch>
            <a:fillRect/>
          </a:stretch>
        </p:blipFill>
        <p:spPr>
          <a:xfrm>
            <a:off x="3209925" y="1731818"/>
            <a:ext cx="6626802" cy="5102369"/>
          </a:xfrm>
          <a:prstGeom prst="rect">
            <a:avLst/>
          </a:prstGeom>
        </p:spPr>
      </p:pic>
    </p:spTree>
    <p:extLst>
      <p:ext uri="{BB962C8B-B14F-4D97-AF65-F5344CB8AC3E}">
        <p14:creationId xmlns:p14="http://schemas.microsoft.com/office/powerpoint/2010/main" val="205155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 IN SYSTEM</a:t>
            </a:r>
          </a:p>
        </p:txBody>
      </p:sp>
      <p:sp>
        <p:nvSpPr>
          <p:cNvPr id="3" name="Content Placeholder 2"/>
          <p:cNvSpPr>
            <a:spLocks noGrp="1"/>
          </p:cNvSpPr>
          <p:nvPr>
            <p:ph idx="1"/>
          </p:nvPr>
        </p:nvSpPr>
        <p:spPr/>
        <p:txBody>
          <a:bodyPr/>
          <a:lstStyle/>
          <a:p>
            <a:r>
              <a:rPr lang="en-US" dirty="0"/>
              <a:t>Linear Regression</a:t>
            </a:r>
          </a:p>
          <a:p>
            <a:r>
              <a:rPr lang="en-US" dirty="0"/>
              <a:t>K-nearest neighbors</a:t>
            </a:r>
          </a:p>
          <a:p>
            <a:r>
              <a:rPr lang="en-US" dirty="0"/>
              <a:t>K-means</a:t>
            </a:r>
          </a:p>
          <a:p>
            <a:r>
              <a:rPr lang="en-US" dirty="0"/>
              <a:t>Support Vector Machines</a:t>
            </a:r>
          </a:p>
          <a:p>
            <a:r>
              <a:rPr lang="en-US" dirty="0"/>
              <a:t>Popularity</a:t>
            </a:r>
          </a:p>
          <a:p>
            <a:r>
              <a:rPr lang="en-US" dirty="0"/>
              <a:t>Content </a:t>
            </a:r>
            <a:r>
              <a:rPr lang="en-US"/>
              <a:t>based filtering</a:t>
            </a:r>
            <a:endParaRPr lang="en-US" dirty="0"/>
          </a:p>
        </p:txBody>
      </p:sp>
    </p:spTree>
    <p:extLst>
      <p:ext uri="{BB962C8B-B14F-4D97-AF65-F5344CB8AC3E}">
        <p14:creationId xmlns:p14="http://schemas.microsoft.com/office/powerpoint/2010/main" val="4615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b="1" dirty="0"/>
              <a:t>Finds Relationship Between inputs</a:t>
            </a:r>
          </a:p>
          <a:p>
            <a:r>
              <a:rPr lang="en-US" b="1" dirty="0"/>
              <a:t>Formula of linear Regression : Y=</a:t>
            </a:r>
            <a:r>
              <a:rPr lang="en-US" b="1" dirty="0" err="1"/>
              <a:t>mX+C</a:t>
            </a:r>
            <a:endParaRPr lang="en-US" b="1" dirty="0"/>
          </a:p>
          <a:p>
            <a:r>
              <a:rPr lang="en-US" b="1" dirty="0"/>
              <a:t>The accuracy of linear regression is 81%.</a:t>
            </a:r>
          </a:p>
          <a:p>
            <a:endParaRPr lang="en-US" dirty="0"/>
          </a:p>
        </p:txBody>
      </p:sp>
      <p:pic>
        <p:nvPicPr>
          <p:cNvPr id="4" name="Picture 3"/>
          <p:cNvPicPr>
            <a:picLocks noChangeAspect="1"/>
          </p:cNvPicPr>
          <p:nvPr/>
        </p:nvPicPr>
        <p:blipFill>
          <a:blip r:embed="rId2"/>
          <a:stretch>
            <a:fillRect/>
          </a:stretch>
        </p:blipFill>
        <p:spPr>
          <a:xfrm>
            <a:off x="7565314" y="3317966"/>
            <a:ext cx="3973543" cy="2965404"/>
          </a:xfrm>
          <a:prstGeom prst="rect">
            <a:avLst/>
          </a:prstGeom>
        </p:spPr>
      </p:pic>
    </p:spTree>
    <p:extLst>
      <p:ext uri="{BB962C8B-B14F-4D97-AF65-F5344CB8AC3E}">
        <p14:creationId xmlns:p14="http://schemas.microsoft.com/office/powerpoint/2010/main" val="299197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a:t>
            </a:r>
            <a:br>
              <a:rPr lang="en-US" dirty="0"/>
            </a:br>
            <a:endParaRPr lang="en-US" dirty="0"/>
          </a:p>
        </p:txBody>
      </p:sp>
      <p:sp>
        <p:nvSpPr>
          <p:cNvPr id="3" name="Content Placeholder 2"/>
          <p:cNvSpPr>
            <a:spLocks noGrp="1"/>
          </p:cNvSpPr>
          <p:nvPr>
            <p:ph idx="1"/>
          </p:nvPr>
        </p:nvSpPr>
        <p:spPr>
          <a:xfrm>
            <a:off x="1371600" y="1802674"/>
            <a:ext cx="9601200" cy="4064726"/>
          </a:xfrm>
        </p:spPr>
        <p:txBody>
          <a:bodyPr/>
          <a:lstStyle/>
          <a:p>
            <a:pPr marL="0" indent="0">
              <a:buNone/>
            </a:pPr>
            <a:endParaRPr lang="en-US" b="1" dirty="0"/>
          </a:p>
          <a:p>
            <a:r>
              <a:rPr lang="en-US" b="1" dirty="0"/>
              <a:t>KNN is K-nearest neighbors that is K number of neighbors.</a:t>
            </a:r>
          </a:p>
          <a:p>
            <a:r>
              <a:rPr lang="en-US" b="1" dirty="0"/>
              <a:t>Can be used to solve both classification and regression problems.</a:t>
            </a:r>
          </a:p>
          <a:p>
            <a:r>
              <a:rPr lang="en-US" b="1" dirty="0"/>
              <a:t>The accuracy of KNN is 91%</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74437" y="3910919"/>
            <a:ext cx="3713480" cy="2606675"/>
          </a:xfrm>
          <a:prstGeom prst="rect">
            <a:avLst/>
          </a:prstGeom>
          <a:noFill/>
          <a:ln>
            <a:noFill/>
          </a:ln>
        </p:spPr>
      </p:pic>
      <p:pic>
        <p:nvPicPr>
          <p:cNvPr id="5" name="Picture 4"/>
          <p:cNvPicPr/>
          <p:nvPr/>
        </p:nvPicPr>
        <p:blipFill>
          <a:blip r:embed="rId3"/>
          <a:stretch>
            <a:fillRect/>
          </a:stretch>
        </p:blipFill>
        <p:spPr>
          <a:xfrm>
            <a:off x="6731726" y="3910920"/>
            <a:ext cx="4003538" cy="2498590"/>
          </a:xfrm>
          <a:prstGeom prst="rect">
            <a:avLst/>
          </a:prstGeom>
        </p:spPr>
      </p:pic>
    </p:spTree>
    <p:extLst>
      <p:ext uri="{BB962C8B-B14F-4D97-AF65-F5344CB8AC3E}">
        <p14:creationId xmlns:p14="http://schemas.microsoft.com/office/powerpoint/2010/main" val="211855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806" y="633549"/>
            <a:ext cx="9601200" cy="1485900"/>
          </a:xfrm>
        </p:spPr>
        <p:txBody>
          <a:bodyPr/>
          <a:lstStyle/>
          <a:p>
            <a:r>
              <a:rPr lang="en-US" dirty="0"/>
              <a:t>K-MEANS</a:t>
            </a:r>
          </a:p>
        </p:txBody>
      </p:sp>
      <p:sp>
        <p:nvSpPr>
          <p:cNvPr id="3" name="Content Placeholder 2"/>
          <p:cNvSpPr>
            <a:spLocks noGrp="1"/>
          </p:cNvSpPr>
          <p:nvPr>
            <p:ph idx="1"/>
          </p:nvPr>
        </p:nvSpPr>
        <p:spPr>
          <a:xfrm>
            <a:off x="1371600" y="2285999"/>
            <a:ext cx="10698480" cy="4463143"/>
          </a:xfrm>
        </p:spPr>
        <p:txBody>
          <a:bodyPr>
            <a:normAutofit/>
          </a:bodyPr>
          <a:lstStyle/>
          <a:p>
            <a:r>
              <a:rPr lang="en-US" b="1" dirty="0"/>
              <a:t>K clusters, which can be used to label new data.</a:t>
            </a:r>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r>
              <a:rPr lang="en-US" sz="1800" dirty="0"/>
              <a:t>K-means Graph- Elbow Method                            K-means Graph- Clusters of admitted students</a:t>
            </a:r>
          </a:p>
          <a:p>
            <a:pPr marL="0" indent="0">
              <a:buNone/>
            </a:pPr>
            <a:endParaRPr lang="en-US" b="1"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76550"/>
            <a:ext cx="4486910" cy="2990850"/>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714309" y="2876550"/>
            <a:ext cx="4911633" cy="2990850"/>
          </a:xfrm>
          <a:prstGeom prst="rect">
            <a:avLst/>
          </a:prstGeom>
          <a:noFill/>
          <a:ln>
            <a:noFill/>
          </a:ln>
        </p:spPr>
      </p:pic>
    </p:spTree>
    <p:extLst>
      <p:ext uri="{BB962C8B-B14F-4D97-AF65-F5344CB8AC3E}">
        <p14:creationId xmlns:p14="http://schemas.microsoft.com/office/powerpoint/2010/main" val="113937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1000"/>
                                        <p:tgtEl>
                                          <p:spTgt spid="3">
                                            <p:txEl>
                                              <p:pRg st="8" end="8"/>
                                            </p:txEl>
                                          </p:spTgt>
                                        </p:tgtEl>
                                      </p:cBhvr>
                                    </p:animEffect>
                                    <p:anim calcmode="lin" valueType="num">
                                      <p:cBhvr>
                                        <p:cTn id="2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730</TotalTime>
  <Words>475</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Bahnschrift Light</vt:lpstr>
      <vt:lpstr>Bell MT</vt:lpstr>
      <vt:lpstr>Franklin Gothic Book</vt:lpstr>
      <vt:lpstr>Times New Roman</vt:lpstr>
      <vt:lpstr>Crop</vt:lpstr>
      <vt:lpstr>College Recommendation System</vt:lpstr>
      <vt:lpstr>PowerPoint Presentation</vt:lpstr>
      <vt:lpstr>AGENDA</vt:lpstr>
      <vt:lpstr>PROBLEM STATEMENT</vt:lpstr>
      <vt:lpstr>FLOW CHART  </vt:lpstr>
      <vt:lpstr>METHODOLOGY USED IN SYSTEM</vt:lpstr>
      <vt:lpstr>LINEAR REGRESSION</vt:lpstr>
      <vt:lpstr>K-NEAREST NEIGHBORS </vt:lpstr>
      <vt:lpstr>K-MEANS</vt:lpstr>
      <vt:lpstr>SUPPORT VECTOR MACHINE</vt:lpstr>
      <vt:lpstr>PowerPoint Presentation</vt:lpstr>
      <vt:lpstr>POPULARITY </vt:lpstr>
      <vt:lpstr>CONTENT BASED FILTERING</vt:lpstr>
      <vt:lpstr>OUTPUT</vt:lpstr>
      <vt:lpstr>PowerPoint Presentation</vt:lpstr>
      <vt:lpstr>PowerPoint Presentation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Recommendation System</dc:title>
  <dc:creator>nickson</dc:creator>
  <cp:lastModifiedBy>Janhavi Kathe</cp:lastModifiedBy>
  <cp:revision>29</cp:revision>
  <dcterms:created xsi:type="dcterms:W3CDTF">2020-06-13T08:05:37Z</dcterms:created>
  <dcterms:modified xsi:type="dcterms:W3CDTF">2020-08-26T11:25:30Z</dcterms:modified>
</cp:coreProperties>
</file>