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Old Standard TT"/>
      <p:regular r:id="rId28"/>
      <p:bold r:id="rId29"/>
      <p: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ldStandardT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bb17740c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bb17740c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bb17740c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bb17740c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bb17740c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bb17740c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bb17740cf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bb17740c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bb17740cf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bb17740c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bb17740cf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bb17740c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bb17740cf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bb17740c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bb17740cf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bb17740c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bb17740cf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bb17740c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bb17740cf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bb17740c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bb17740cf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bb17740c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b17740cf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bb17740c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bb17740c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bb17740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bb17740cf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bb17740c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bb17740c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bb17740c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bb17740c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bb17740c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bb17740c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bb17740c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20432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Titanic - Who Will Survive?</a:t>
            </a:r>
            <a:endParaRPr/>
          </a:p>
        </p:txBody>
      </p:sp>
      <p:sp>
        <p:nvSpPr>
          <p:cNvPr id="60" name="Google Shape;60;p13"/>
          <p:cNvSpPr txBox="1"/>
          <p:nvPr>
            <p:ph idx="1" type="subTitle"/>
          </p:nvPr>
        </p:nvSpPr>
        <p:spPr>
          <a:xfrm>
            <a:off x="512700" y="36119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Hyeondeok Cho, Yongjun Cho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3069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survived and gender</a:t>
            </a:r>
            <a:endParaRPr/>
          </a:p>
        </p:txBody>
      </p:sp>
      <p:sp>
        <p:nvSpPr>
          <p:cNvPr id="116" name="Google Shape;116;p22"/>
          <p:cNvSpPr txBox="1"/>
          <p:nvPr>
            <p:ph idx="1" type="body"/>
          </p:nvPr>
        </p:nvSpPr>
        <p:spPr>
          <a:xfrm>
            <a:off x="804000" y="4050350"/>
            <a:ext cx="7536000" cy="103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In the figure, 1 represents the male, and we can see that lots of the male passengers died. Otherwise, survived rate of female passengers is higher than male passengers.</a:t>
            </a:r>
            <a:endParaRPr sz="1600"/>
          </a:p>
        </p:txBody>
      </p:sp>
      <p:pic>
        <p:nvPicPr>
          <p:cNvPr id="117" name="Google Shape;117;p22"/>
          <p:cNvPicPr preferRelativeResize="0"/>
          <p:nvPr/>
        </p:nvPicPr>
        <p:blipFill>
          <a:blip r:embed="rId3">
            <a:alphaModFix/>
          </a:blip>
          <a:stretch>
            <a:fillRect/>
          </a:stretch>
        </p:blipFill>
        <p:spPr>
          <a:xfrm>
            <a:off x="1616625" y="1111613"/>
            <a:ext cx="5910749" cy="2920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3069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survived and pclass</a:t>
            </a:r>
            <a:endParaRPr/>
          </a:p>
        </p:txBody>
      </p:sp>
      <p:sp>
        <p:nvSpPr>
          <p:cNvPr id="123" name="Google Shape;123;p23"/>
          <p:cNvSpPr txBox="1"/>
          <p:nvPr>
            <p:ph idx="1" type="body"/>
          </p:nvPr>
        </p:nvSpPr>
        <p:spPr>
          <a:xfrm>
            <a:off x="804000" y="4050350"/>
            <a:ext cx="7536000" cy="103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passengers in the first class died less than other classes and survived more compared to passengers in other classes.</a:t>
            </a:r>
            <a:endParaRPr sz="1600"/>
          </a:p>
        </p:txBody>
      </p:sp>
      <p:pic>
        <p:nvPicPr>
          <p:cNvPr id="124" name="Google Shape;124;p23"/>
          <p:cNvPicPr preferRelativeResize="0"/>
          <p:nvPr/>
        </p:nvPicPr>
        <p:blipFill>
          <a:blip r:embed="rId3">
            <a:alphaModFix/>
          </a:blip>
          <a:stretch>
            <a:fillRect/>
          </a:stretch>
        </p:blipFill>
        <p:spPr>
          <a:xfrm>
            <a:off x="1536938" y="1082850"/>
            <a:ext cx="6070130" cy="297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3069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survived and total family</a:t>
            </a:r>
            <a:endParaRPr/>
          </a:p>
        </p:txBody>
      </p:sp>
      <p:sp>
        <p:nvSpPr>
          <p:cNvPr id="130" name="Google Shape;130;p24"/>
          <p:cNvSpPr txBox="1"/>
          <p:nvPr>
            <p:ph idx="1" type="body"/>
          </p:nvPr>
        </p:nvSpPr>
        <p:spPr>
          <a:xfrm>
            <a:off x="804000" y="4050350"/>
            <a:ext cx="7536000" cy="103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We can see that the number of passengers on board alone accounted for a large portion of total passengers. So, the passengers who boarded alone died or survived more compared to others.</a:t>
            </a:r>
            <a:endParaRPr sz="1600"/>
          </a:p>
        </p:txBody>
      </p:sp>
      <p:pic>
        <p:nvPicPr>
          <p:cNvPr id="131" name="Google Shape;131;p24"/>
          <p:cNvPicPr preferRelativeResize="0"/>
          <p:nvPr/>
        </p:nvPicPr>
        <p:blipFill>
          <a:blip r:embed="rId3">
            <a:alphaModFix/>
          </a:blip>
          <a:stretch>
            <a:fillRect/>
          </a:stretch>
        </p:blipFill>
        <p:spPr>
          <a:xfrm>
            <a:off x="1536938" y="1082850"/>
            <a:ext cx="6070130" cy="297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490250" y="526350"/>
            <a:ext cx="68742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a:t>
            </a:r>
            <a:endParaRPr/>
          </a:p>
          <a:p>
            <a:pPr indent="-228600" lvl="0" marL="457200" rtl="0" algn="l">
              <a:lnSpc>
                <a:spcPct val="115000"/>
              </a:lnSpc>
              <a:spcBef>
                <a:spcPts val="1200"/>
              </a:spcBef>
              <a:spcAft>
                <a:spcPts val="0"/>
              </a:spcAft>
              <a:buClr>
                <a:schemeClr val="dk1"/>
              </a:buClr>
              <a:buSzPts val="1100"/>
              <a:buFont typeface="Arial"/>
              <a:buNone/>
            </a:pPr>
            <a:r>
              <a:rPr lang="en"/>
              <a:t>							 					</a:t>
            </a:r>
            <a:br>
              <a:rPr lang="en"/>
            </a:br>
            <a:r>
              <a:rPr lang="en"/>
              <a:t>What features seem to be the most important ones? </a:t>
            </a:r>
            <a:br>
              <a:rPr lang="en"/>
            </a:br>
            <a:r>
              <a:rPr lang="en"/>
              <a:t> 							</a:t>
            </a:r>
            <a:endParaRPr/>
          </a:p>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1803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analysis with Heatmap</a:t>
            </a:r>
            <a:endParaRPr/>
          </a:p>
        </p:txBody>
      </p:sp>
      <p:sp>
        <p:nvSpPr>
          <p:cNvPr id="142" name="Google Shape;142;p26"/>
          <p:cNvSpPr txBox="1"/>
          <p:nvPr>
            <p:ph idx="1" type="body"/>
          </p:nvPr>
        </p:nvSpPr>
        <p:spPr>
          <a:xfrm>
            <a:off x="5247050" y="1360975"/>
            <a:ext cx="3691200" cy="318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We used Heatmap to find correlation with a Pearson correlation method. The Heatmap shows that “Gender”, “Pclass”, and “Fare” are highly correlated with survival. Specifically, “Gender” is the most related factor to survive, and the correlation -0.55 means that survival rate of female is higher than male’s. So, we can use those factors as training and testing features.</a:t>
            </a:r>
            <a:endParaRPr sz="1600"/>
          </a:p>
        </p:txBody>
      </p:sp>
      <p:pic>
        <p:nvPicPr>
          <p:cNvPr id="143" name="Google Shape;143;p26"/>
          <p:cNvPicPr preferRelativeResize="0"/>
          <p:nvPr/>
        </p:nvPicPr>
        <p:blipFill>
          <a:blip r:embed="rId3">
            <a:alphaModFix/>
          </a:blip>
          <a:stretch>
            <a:fillRect/>
          </a:stretch>
        </p:blipFill>
        <p:spPr>
          <a:xfrm>
            <a:off x="152400" y="920150"/>
            <a:ext cx="4754268" cy="4070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490250" y="526350"/>
            <a:ext cx="78636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t>Logistic regression model</a:t>
            </a:r>
            <a:endParaRPr/>
          </a:p>
          <a:p>
            <a:pPr indent="0" lvl="0" marL="0" rtl="0" algn="l">
              <a:lnSpc>
                <a:spcPct val="115000"/>
              </a:lnSpc>
              <a:spcBef>
                <a:spcPts val="0"/>
              </a:spcBef>
              <a:spcAft>
                <a:spcPts val="0"/>
              </a:spcAft>
              <a:buNone/>
            </a:pPr>
            <a:r>
              <a:rPr lang="en"/>
              <a:t>KNN model</a:t>
            </a:r>
            <a:endParaRPr/>
          </a:p>
          <a:p>
            <a:pPr indent="0" lvl="0" marL="0" rtl="0" algn="l">
              <a:lnSpc>
                <a:spcPct val="115000"/>
              </a:lnSpc>
              <a:spcBef>
                <a:spcPts val="0"/>
              </a:spcBef>
              <a:spcAft>
                <a:spcPts val="0"/>
              </a:spcAft>
              <a:buNone/>
            </a:pPr>
            <a:r>
              <a:rPr lang="en"/>
              <a:t>Random Forest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 Common Settings</a:t>
            </a:r>
            <a:endParaRPr/>
          </a:p>
        </p:txBody>
      </p:sp>
      <p:sp>
        <p:nvSpPr>
          <p:cNvPr id="154" name="Google Shape;154;p28"/>
          <p:cNvSpPr txBox="1"/>
          <p:nvPr>
            <p:ph idx="1" type="body"/>
          </p:nvPr>
        </p:nvSpPr>
        <p:spPr>
          <a:xfrm>
            <a:off x="311700" y="1470775"/>
            <a:ext cx="8520600" cy="2821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We split the cleaned dataset into test and train. The first 70 rows of the dataset were used as test data and </a:t>
            </a:r>
            <a:r>
              <a:rPr lang="en"/>
              <a:t>remaining </a:t>
            </a:r>
            <a:r>
              <a:rPr lang="en"/>
              <a:t>data were used as training data.</a:t>
            </a:r>
            <a:endParaRPr/>
          </a:p>
          <a:p>
            <a:pPr indent="-342900" lvl="0" marL="457200" rtl="0" algn="l">
              <a:lnSpc>
                <a:spcPct val="115000"/>
              </a:lnSpc>
              <a:spcBef>
                <a:spcPts val="0"/>
              </a:spcBef>
              <a:spcAft>
                <a:spcPts val="0"/>
              </a:spcAft>
              <a:buClr>
                <a:schemeClr val="lt1"/>
              </a:buClr>
              <a:buSzPts val="1800"/>
              <a:buChar char="●"/>
            </a:pPr>
            <a:r>
              <a:t/>
            </a:r>
            <a:endParaRPr/>
          </a:p>
          <a:p>
            <a:pPr indent="-342900" lvl="0" marL="457200" rtl="0" algn="l">
              <a:lnSpc>
                <a:spcPct val="115000"/>
              </a:lnSpc>
              <a:spcBef>
                <a:spcPts val="0"/>
              </a:spcBef>
              <a:spcAft>
                <a:spcPts val="0"/>
              </a:spcAft>
              <a:buSzPts val="1800"/>
              <a:buChar char="●"/>
            </a:pPr>
            <a:r>
              <a:rPr lang="en"/>
              <a:t>‘Gender’, ‘Pclass’, and ‘Fare’ were selected as features, and label was set as ‘Survived’.</a:t>
            </a:r>
            <a:endParaRPr/>
          </a:p>
          <a:p>
            <a:pPr indent="-342900" lvl="0" marL="457200" rtl="0" algn="l">
              <a:lnSpc>
                <a:spcPct val="115000"/>
              </a:lnSpc>
              <a:spcBef>
                <a:spcPts val="0"/>
              </a:spcBef>
              <a:spcAft>
                <a:spcPts val="0"/>
              </a:spcAft>
              <a:buClr>
                <a:schemeClr val="lt1"/>
              </a:buClr>
              <a:buSzPts val="1800"/>
              <a:buChar char="●"/>
            </a:pPr>
            <a:r>
              <a:t/>
            </a:r>
            <a:endParaRPr/>
          </a:p>
          <a:p>
            <a:pPr indent="-342900" lvl="0" marL="457200" rtl="0" algn="l">
              <a:lnSpc>
                <a:spcPct val="115000"/>
              </a:lnSpc>
              <a:spcBef>
                <a:spcPts val="0"/>
              </a:spcBef>
              <a:spcAft>
                <a:spcPts val="0"/>
              </a:spcAft>
              <a:buSzPts val="1800"/>
              <a:buChar char="●"/>
            </a:pPr>
            <a:r>
              <a:rPr lang="en"/>
              <a:t>Before running the models, the features corresponding to each model were organized using the StandardScaler() function.</a:t>
            </a:r>
            <a:endParaRPr/>
          </a:p>
          <a:p>
            <a:pPr indent="0" lvl="0" marL="914400" rtl="0" algn="l">
              <a:lnSpc>
                <a:spcPct val="115000"/>
              </a:lnSpc>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 Evaluation </a:t>
            </a:r>
            <a:endParaRPr/>
          </a:p>
        </p:txBody>
      </p:sp>
      <p:sp>
        <p:nvSpPr>
          <p:cNvPr id="160" name="Google Shape;160;p29"/>
          <p:cNvSpPr txBox="1"/>
          <p:nvPr>
            <p:ph idx="1" type="body"/>
          </p:nvPr>
        </p:nvSpPr>
        <p:spPr>
          <a:xfrm>
            <a:off x="311700" y="1470775"/>
            <a:ext cx="8520600" cy="2821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We used accuracy_score() function to evaluate the performance of each model.</a:t>
            </a:r>
            <a:endParaRPr/>
          </a:p>
          <a:p>
            <a:pPr indent="-342900" lvl="0" marL="457200" rtl="0" algn="l">
              <a:lnSpc>
                <a:spcPct val="115000"/>
              </a:lnSpc>
              <a:spcBef>
                <a:spcPts val="0"/>
              </a:spcBef>
              <a:spcAft>
                <a:spcPts val="0"/>
              </a:spcAft>
              <a:buClr>
                <a:schemeClr val="lt1"/>
              </a:buClr>
              <a:buSzPts val="1800"/>
              <a:buChar char="●"/>
            </a:pPr>
            <a:r>
              <a:t/>
            </a:r>
            <a:endParaRPr/>
          </a:p>
          <a:p>
            <a:pPr indent="-342900" lvl="0" marL="457200" rtl="0" algn="l">
              <a:lnSpc>
                <a:spcPct val="115000"/>
              </a:lnSpc>
              <a:spcBef>
                <a:spcPts val="0"/>
              </a:spcBef>
              <a:spcAft>
                <a:spcPts val="0"/>
              </a:spcAft>
              <a:buSzPts val="1800"/>
              <a:buChar char="●"/>
            </a:pPr>
            <a:r>
              <a:rPr lang="en"/>
              <a:t>To evaluate each model with different ways, we used f1_score(), recall_score(), and precision_score() functions.</a:t>
            </a:r>
            <a:endParaRPr/>
          </a:p>
          <a:p>
            <a:pPr indent="-342900" lvl="0" marL="457200" rtl="0" algn="l">
              <a:lnSpc>
                <a:spcPct val="115000"/>
              </a:lnSpc>
              <a:spcBef>
                <a:spcPts val="0"/>
              </a:spcBef>
              <a:spcAft>
                <a:spcPts val="0"/>
              </a:spcAft>
              <a:buClr>
                <a:schemeClr val="lt1"/>
              </a:buClr>
              <a:buSzPts val="1800"/>
              <a:buChar char="●"/>
            </a:pPr>
            <a:r>
              <a:t/>
            </a:r>
            <a:endParaRPr/>
          </a:p>
          <a:p>
            <a:pPr indent="-342900" lvl="0" marL="457200" rtl="0" algn="l">
              <a:lnSpc>
                <a:spcPct val="115000"/>
              </a:lnSpc>
              <a:spcBef>
                <a:spcPts val="0"/>
              </a:spcBef>
              <a:spcAft>
                <a:spcPts val="0"/>
              </a:spcAft>
              <a:buSzPts val="1800"/>
              <a:buChar char="●"/>
            </a:pPr>
            <a:r>
              <a:rPr lang="en"/>
              <a:t>Lastly, we did cross validation for each model to get the score of each model.</a:t>
            </a:r>
            <a:endParaRPr/>
          </a:p>
          <a:p>
            <a:pPr indent="0" lvl="0" marL="914400" rtl="0" algn="l">
              <a:lnSpc>
                <a:spcPct val="115000"/>
              </a:lnSpc>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342013"/>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Method</a:t>
            </a:r>
            <a:endParaRPr/>
          </a:p>
        </p:txBody>
      </p:sp>
      <p:sp>
        <p:nvSpPr>
          <p:cNvPr id="166" name="Google Shape;166;p30"/>
          <p:cNvSpPr txBox="1"/>
          <p:nvPr>
            <p:ph idx="1" type="body"/>
          </p:nvPr>
        </p:nvSpPr>
        <p:spPr>
          <a:xfrm>
            <a:off x="311700" y="1068588"/>
            <a:ext cx="8520600" cy="117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Logistic</a:t>
            </a:r>
            <a:r>
              <a:rPr lang="en"/>
              <a:t> regression is a method to understand the relationship between a dependent variable and independent variables by estimating probabilities of the variables using logistic regression equation.</a:t>
            </a:r>
            <a:endParaRPr/>
          </a:p>
        </p:txBody>
      </p:sp>
      <p:sp>
        <p:nvSpPr>
          <p:cNvPr id="167" name="Google Shape;167;p30"/>
          <p:cNvSpPr txBox="1"/>
          <p:nvPr/>
        </p:nvSpPr>
        <p:spPr>
          <a:xfrm>
            <a:off x="795000" y="2244288"/>
            <a:ext cx="5867400" cy="255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Old Standard TT"/>
                <a:ea typeface="Old Standard TT"/>
                <a:cs typeface="Old Standard TT"/>
                <a:sym typeface="Old Standard TT"/>
              </a:rPr>
              <a:t>Accuracy score: 0.7714</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n" sz="1800">
                <a:solidFill>
                  <a:schemeClr val="dk1"/>
                </a:solidFill>
                <a:latin typeface="Old Standard TT"/>
                <a:ea typeface="Old Standard TT"/>
                <a:cs typeface="Old Standard TT"/>
                <a:sym typeface="Old Standard TT"/>
              </a:rPr>
              <a:t>F1 score: 0.7419</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n" sz="1800">
                <a:solidFill>
                  <a:schemeClr val="dk1"/>
                </a:solidFill>
                <a:latin typeface="Old Standard TT"/>
                <a:ea typeface="Old Standard TT"/>
                <a:cs typeface="Old Standard TT"/>
                <a:sym typeface="Old Standard TT"/>
              </a:rPr>
              <a:t>Recall score: 0.7667</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n" sz="1800">
                <a:solidFill>
                  <a:schemeClr val="dk1"/>
                </a:solidFill>
                <a:latin typeface="Old Standard TT"/>
                <a:ea typeface="Old Standard TT"/>
                <a:cs typeface="Old Standard TT"/>
                <a:sym typeface="Old Standard TT"/>
              </a:rPr>
              <a:t>Precision score: 0.7188</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1600"/>
              </a:spcAft>
              <a:buNone/>
            </a:pPr>
            <a:r>
              <a:rPr lang="en" sz="1800">
                <a:solidFill>
                  <a:schemeClr val="dk1"/>
                </a:solidFill>
                <a:latin typeface="Old Standard TT"/>
                <a:ea typeface="Old Standard TT"/>
                <a:cs typeface="Old Standard TT"/>
                <a:sym typeface="Old Standard TT"/>
              </a:rPr>
              <a:t>Cross validation score: 0.7868</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220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K-Nearest N</a:t>
            </a:r>
            <a:r>
              <a:rPr lang="en"/>
              <a:t>eighbor </a:t>
            </a:r>
            <a:r>
              <a:rPr lang="en"/>
              <a:t>Method</a:t>
            </a:r>
            <a:endParaRPr/>
          </a:p>
        </p:txBody>
      </p:sp>
      <p:sp>
        <p:nvSpPr>
          <p:cNvPr id="173" name="Google Shape;173;p31"/>
          <p:cNvSpPr txBox="1"/>
          <p:nvPr>
            <p:ph idx="1" type="body"/>
          </p:nvPr>
        </p:nvSpPr>
        <p:spPr>
          <a:xfrm>
            <a:off x="311700" y="1148575"/>
            <a:ext cx="8520600" cy="117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KNN is a supervised classification algorithm in which a new data point is classified based on similarity of other specific group of neighboring data points.</a:t>
            </a:r>
            <a:endParaRPr/>
          </a:p>
        </p:txBody>
      </p:sp>
      <p:sp>
        <p:nvSpPr>
          <p:cNvPr id="174" name="Google Shape;174;p31"/>
          <p:cNvSpPr txBox="1"/>
          <p:nvPr/>
        </p:nvSpPr>
        <p:spPr>
          <a:xfrm>
            <a:off x="783500" y="2048100"/>
            <a:ext cx="5867400" cy="255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Old Standard TT"/>
                <a:ea typeface="Old Standard TT"/>
                <a:cs typeface="Old Standard TT"/>
                <a:sym typeface="Old Standard TT"/>
              </a:rPr>
              <a:t>Accuracy score: 0.7714</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n" sz="1800">
                <a:solidFill>
                  <a:schemeClr val="dk1"/>
                </a:solidFill>
                <a:latin typeface="Old Standard TT"/>
                <a:ea typeface="Old Standard TT"/>
                <a:cs typeface="Old Standard TT"/>
                <a:sym typeface="Old Standard TT"/>
              </a:rPr>
              <a:t>F1 score: 0.7037</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n" sz="1800">
                <a:solidFill>
                  <a:schemeClr val="dk1"/>
                </a:solidFill>
                <a:latin typeface="Old Standard TT"/>
                <a:ea typeface="Old Standard TT"/>
                <a:cs typeface="Old Standard TT"/>
                <a:sym typeface="Old Standard TT"/>
              </a:rPr>
              <a:t>Recall score: 0.6333</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n" sz="1800">
                <a:solidFill>
                  <a:schemeClr val="dk1"/>
                </a:solidFill>
                <a:latin typeface="Old Standard TT"/>
                <a:ea typeface="Old Standard TT"/>
                <a:cs typeface="Old Standard TT"/>
                <a:sym typeface="Old Standard TT"/>
              </a:rPr>
              <a:t>Precision score: 0.7917</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1600"/>
              </a:spcAft>
              <a:buNone/>
            </a:pPr>
            <a:r>
              <a:rPr lang="en" sz="1800">
                <a:solidFill>
                  <a:schemeClr val="dk1"/>
                </a:solidFill>
                <a:latin typeface="Old Standard TT"/>
                <a:ea typeface="Old Standard TT"/>
                <a:cs typeface="Old Standard TT"/>
                <a:sym typeface="Old Standard TT"/>
              </a:rPr>
              <a:t>Cross validation score: 0.8278</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787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Cleaning the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311013"/>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a:t>
            </a:r>
            <a:r>
              <a:rPr lang="en"/>
              <a:t> Method</a:t>
            </a:r>
            <a:endParaRPr/>
          </a:p>
        </p:txBody>
      </p:sp>
      <p:sp>
        <p:nvSpPr>
          <p:cNvPr id="180" name="Google Shape;180;p32"/>
          <p:cNvSpPr txBox="1"/>
          <p:nvPr>
            <p:ph idx="1" type="body"/>
          </p:nvPr>
        </p:nvSpPr>
        <p:spPr>
          <a:xfrm>
            <a:off x="311700" y="924213"/>
            <a:ext cx="8520600" cy="162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Random forest is  an ensemble learning method for classification, regression and etc., that operate by constructing a multitude of decision trees at training time and outputting the class that is the mode of the classes or mean prediction of the individual trees.</a:t>
            </a:r>
            <a:endParaRPr/>
          </a:p>
        </p:txBody>
      </p:sp>
      <p:sp>
        <p:nvSpPr>
          <p:cNvPr id="181" name="Google Shape;181;p32"/>
          <p:cNvSpPr txBox="1"/>
          <p:nvPr/>
        </p:nvSpPr>
        <p:spPr>
          <a:xfrm>
            <a:off x="826550" y="2275288"/>
            <a:ext cx="5867400" cy="255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Old Standard TT"/>
                <a:ea typeface="Old Standard TT"/>
                <a:cs typeface="Old Standard TT"/>
                <a:sym typeface="Old Standard TT"/>
              </a:rPr>
              <a:t>Accuracy score: 0.7429</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n" sz="1800">
                <a:solidFill>
                  <a:schemeClr val="dk1"/>
                </a:solidFill>
                <a:latin typeface="Old Standard TT"/>
                <a:ea typeface="Old Standard TT"/>
                <a:cs typeface="Old Standard TT"/>
                <a:sym typeface="Old Standard TT"/>
              </a:rPr>
              <a:t>F1 score: 0.6897</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n" sz="1800">
                <a:solidFill>
                  <a:schemeClr val="dk1"/>
                </a:solidFill>
                <a:latin typeface="Old Standard TT"/>
                <a:ea typeface="Old Standard TT"/>
                <a:cs typeface="Old Standard TT"/>
                <a:sym typeface="Old Standard TT"/>
              </a:rPr>
              <a:t>Recall score: 0.6667</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n" sz="1800">
                <a:solidFill>
                  <a:schemeClr val="dk1"/>
                </a:solidFill>
                <a:latin typeface="Old Standard TT"/>
                <a:ea typeface="Old Standard TT"/>
                <a:cs typeface="Old Standard TT"/>
                <a:sym typeface="Old Standard TT"/>
              </a:rPr>
              <a:t>Precision score: 0.7143</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1600"/>
              </a:spcAft>
              <a:buNone/>
            </a:pPr>
            <a:r>
              <a:rPr lang="en" sz="1800">
                <a:solidFill>
                  <a:schemeClr val="dk1"/>
                </a:solidFill>
                <a:latin typeface="Old Standard TT"/>
                <a:ea typeface="Old Standard TT"/>
                <a:cs typeface="Old Standard TT"/>
                <a:sym typeface="Old Standard TT"/>
              </a:rPr>
              <a:t>Cross validation score: 0.8186</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490250" y="526350"/>
            <a:ext cx="68742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2839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one is the best model?</a:t>
            </a:r>
            <a:endParaRPr/>
          </a:p>
        </p:txBody>
      </p:sp>
      <p:sp>
        <p:nvSpPr>
          <p:cNvPr id="192" name="Google Shape;192;p34"/>
          <p:cNvSpPr txBox="1"/>
          <p:nvPr>
            <p:ph idx="1" type="body"/>
          </p:nvPr>
        </p:nvSpPr>
        <p:spPr>
          <a:xfrm>
            <a:off x="401100" y="3646850"/>
            <a:ext cx="8520600" cy="101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Based on the ROC curve and AUC value, AUC value of logistic regression model is about 0.82 which is closest to 1. Thus, logistic regression model is better than other models to predict the titanic dataset.</a:t>
            </a:r>
            <a:endParaRPr/>
          </a:p>
        </p:txBody>
      </p:sp>
      <p:pic>
        <p:nvPicPr>
          <p:cNvPr id="193" name="Google Shape;193;p34"/>
          <p:cNvPicPr preferRelativeResize="0"/>
          <p:nvPr/>
        </p:nvPicPr>
        <p:blipFill>
          <a:blip r:embed="rId3">
            <a:alphaModFix/>
          </a:blip>
          <a:stretch>
            <a:fillRect/>
          </a:stretch>
        </p:blipFill>
        <p:spPr>
          <a:xfrm>
            <a:off x="184500" y="1359825"/>
            <a:ext cx="2823399" cy="1916400"/>
          </a:xfrm>
          <a:prstGeom prst="rect">
            <a:avLst/>
          </a:prstGeom>
          <a:noFill/>
          <a:ln>
            <a:noFill/>
          </a:ln>
        </p:spPr>
      </p:pic>
      <p:pic>
        <p:nvPicPr>
          <p:cNvPr id="194" name="Google Shape;194;p34"/>
          <p:cNvPicPr preferRelativeResize="0"/>
          <p:nvPr/>
        </p:nvPicPr>
        <p:blipFill>
          <a:blip r:embed="rId4">
            <a:alphaModFix/>
          </a:blip>
          <a:stretch>
            <a:fillRect/>
          </a:stretch>
        </p:blipFill>
        <p:spPr>
          <a:xfrm>
            <a:off x="3160299" y="1359825"/>
            <a:ext cx="2823399" cy="1916400"/>
          </a:xfrm>
          <a:prstGeom prst="rect">
            <a:avLst/>
          </a:prstGeom>
          <a:noFill/>
          <a:ln>
            <a:noFill/>
          </a:ln>
        </p:spPr>
      </p:pic>
      <p:pic>
        <p:nvPicPr>
          <p:cNvPr id="195" name="Google Shape;195;p34"/>
          <p:cNvPicPr preferRelativeResize="0"/>
          <p:nvPr/>
        </p:nvPicPr>
        <p:blipFill>
          <a:blip r:embed="rId5">
            <a:alphaModFix/>
          </a:blip>
          <a:stretch>
            <a:fillRect/>
          </a:stretch>
        </p:blipFill>
        <p:spPr>
          <a:xfrm>
            <a:off x="6136098" y="1359825"/>
            <a:ext cx="2823399" cy="1916400"/>
          </a:xfrm>
          <a:prstGeom prst="rect">
            <a:avLst/>
          </a:prstGeom>
          <a:noFill/>
          <a:ln>
            <a:noFill/>
          </a:ln>
        </p:spPr>
      </p:pic>
      <p:sp>
        <p:nvSpPr>
          <p:cNvPr id="196" name="Google Shape;196;p34"/>
          <p:cNvSpPr txBox="1"/>
          <p:nvPr/>
        </p:nvSpPr>
        <p:spPr>
          <a:xfrm>
            <a:off x="813800" y="897150"/>
            <a:ext cx="156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ld Standard TT"/>
                <a:ea typeface="Old Standard TT"/>
                <a:cs typeface="Old Standard TT"/>
                <a:sym typeface="Old Standard TT"/>
              </a:rPr>
              <a:t>Logistic model</a:t>
            </a:r>
            <a:endParaRPr>
              <a:latin typeface="Old Standard TT"/>
              <a:ea typeface="Old Standard TT"/>
              <a:cs typeface="Old Standard TT"/>
              <a:sym typeface="Old Standard TT"/>
            </a:endParaRPr>
          </a:p>
        </p:txBody>
      </p:sp>
      <p:sp>
        <p:nvSpPr>
          <p:cNvPr id="197" name="Google Shape;197;p34"/>
          <p:cNvSpPr txBox="1"/>
          <p:nvPr/>
        </p:nvSpPr>
        <p:spPr>
          <a:xfrm>
            <a:off x="3878988" y="897150"/>
            <a:ext cx="156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ld Standard TT"/>
                <a:ea typeface="Old Standard TT"/>
                <a:cs typeface="Old Standard TT"/>
                <a:sym typeface="Old Standard TT"/>
              </a:rPr>
              <a:t>KNN</a:t>
            </a:r>
            <a:r>
              <a:rPr lang="en">
                <a:latin typeface="Old Standard TT"/>
                <a:ea typeface="Old Standard TT"/>
                <a:cs typeface="Old Standard TT"/>
                <a:sym typeface="Old Standard TT"/>
              </a:rPr>
              <a:t> model</a:t>
            </a:r>
            <a:endParaRPr>
              <a:latin typeface="Old Standard TT"/>
              <a:ea typeface="Old Standard TT"/>
              <a:cs typeface="Old Standard TT"/>
              <a:sym typeface="Old Standard TT"/>
            </a:endParaRPr>
          </a:p>
        </p:txBody>
      </p:sp>
      <p:sp>
        <p:nvSpPr>
          <p:cNvPr id="198" name="Google Shape;198;p34"/>
          <p:cNvSpPr txBox="1"/>
          <p:nvPr/>
        </p:nvSpPr>
        <p:spPr>
          <a:xfrm>
            <a:off x="6765400" y="897150"/>
            <a:ext cx="156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ld Standard TT"/>
                <a:ea typeface="Old Standard TT"/>
                <a:cs typeface="Old Standard TT"/>
                <a:sym typeface="Old Standard TT"/>
              </a:rPr>
              <a:t>RFC</a:t>
            </a:r>
            <a:r>
              <a:rPr lang="en">
                <a:latin typeface="Old Standard TT"/>
                <a:ea typeface="Old Standard TT"/>
                <a:cs typeface="Old Standard TT"/>
                <a:sym typeface="Old Standard TT"/>
              </a:rPr>
              <a:t> model</a:t>
            </a:r>
            <a:endParaRPr>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a:t>
            </a:r>
            <a:endParaRPr/>
          </a:p>
        </p:txBody>
      </p:sp>
      <p:sp>
        <p:nvSpPr>
          <p:cNvPr id="71" name="Google Shape;71;p15"/>
          <p:cNvSpPr txBox="1"/>
          <p:nvPr>
            <p:ph idx="1" type="body"/>
          </p:nvPr>
        </p:nvSpPr>
        <p:spPr>
          <a:xfrm>
            <a:off x="311700" y="1171675"/>
            <a:ext cx="75360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Check the NAN and NULL values in the dataset with isnull() function</a:t>
            </a:r>
            <a:endParaRPr sz="1600"/>
          </a:p>
          <a:p>
            <a:pPr indent="-330200" lvl="0" marL="457200" rtl="0" algn="l">
              <a:spcBef>
                <a:spcPts val="1600"/>
              </a:spcBef>
              <a:spcAft>
                <a:spcPts val="0"/>
              </a:spcAft>
              <a:buSzPts val="1600"/>
              <a:buAutoNum type="arabicPeriod"/>
            </a:pPr>
            <a:r>
              <a:rPr lang="en" sz="1600"/>
              <a:t>We handled the missing values in the ‘Age’ column with KNN imputation.</a:t>
            </a:r>
            <a:endParaRPr sz="1600"/>
          </a:p>
          <a:p>
            <a:pPr indent="0" lvl="0" marL="457200" rtl="0" algn="l">
              <a:spcBef>
                <a:spcPts val="1600"/>
              </a:spcBef>
              <a:spcAft>
                <a:spcPts val="0"/>
              </a:spcAft>
              <a:buNone/>
            </a:pPr>
            <a:r>
              <a:rPr lang="en" sz="1600"/>
              <a:t>2-1. The number of missing values in the Age </a:t>
            </a:r>
            <a:r>
              <a:rPr lang="en" sz="1600"/>
              <a:t>column</a:t>
            </a:r>
            <a:r>
              <a:rPr lang="en" sz="1600"/>
              <a:t> is about 20% of total number of values. So, if we delete the missed row or replace the values with mean value of total values, the </a:t>
            </a:r>
            <a:endParaRPr sz="1600"/>
          </a:p>
          <a:p>
            <a:pPr indent="-330200" lvl="0" marL="457200" rtl="0" algn="l">
              <a:spcBef>
                <a:spcPts val="1600"/>
              </a:spcBef>
              <a:spcAft>
                <a:spcPts val="0"/>
              </a:spcAft>
              <a:buSzPts val="1600"/>
              <a:buAutoNum type="arabicPeriod"/>
            </a:pPr>
            <a:r>
              <a:rPr lang="en" sz="1600"/>
              <a:t>To detect the outliers, we used Interquartile Range (IQR) method and remove the values larger than upper bound and smaller than lower bound</a:t>
            </a:r>
            <a:endParaRPr sz="1600"/>
          </a:p>
          <a:p>
            <a:pPr indent="-330200" lvl="0" marL="457200" rtl="0" algn="l">
              <a:spcBef>
                <a:spcPts val="1600"/>
              </a:spcBef>
              <a:spcAft>
                <a:spcPts val="1600"/>
              </a:spcAft>
              <a:buSzPts val="1600"/>
              <a:buAutoNum type="arabicPeriod"/>
            </a:pPr>
            <a:r>
              <a:rPr lang="en" sz="1600"/>
              <a:t>We changed name of ‘Sex’ column with ‘Gender’ and replaced the ‘male’ value with 1 and ‘female’ value with 0</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490250" y="526350"/>
            <a:ext cx="6793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Explore the socio-economic status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3069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pclass and age</a:t>
            </a:r>
            <a:endParaRPr/>
          </a:p>
        </p:txBody>
      </p:sp>
      <p:sp>
        <p:nvSpPr>
          <p:cNvPr id="82" name="Google Shape;82;p17"/>
          <p:cNvSpPr txBox="1"/>
          <p:nvPr>
            <p:ph idx="1" type="body"/>
          </p:nvPr>
        </p:nvSpPr>
        <p:spPr>
          <a:xfrm>
            <a:off x="804000" y="4050350"/>
            <a:ext cx="7536000" cy="103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According to the figure, we can know that ratio of third class is higher than first class in the age 30s group and ratio of first class is higher than third class in the age 40s to 50s groups.</a:t>
            </a:r>
            <a:endParaRPr sz="1600"/>
          </a:p>
        </p:txBody>
      </p:sp>
      <p:pic>
        <p:nvPicPr>
          <p:cNvPr id="83" name="Google Shape;83;p17"/>
          <p:cNvPicPr preferRelativeResize="0"/>
          <p:nvPr/>
        </p:nvPicPr>
        <p:blipFill>
          <a:blip r:embed="rId3">
            <a:alphaModFix/>
          </a:blip>
          <a:stretch>
            <a:fillRect/>
          </a:stretch>
        </p:blipFill>
        <p:spPr>
          <a:xfrm>
            <a:off x="1984400" y="1174238"/>
            <a:ext cx="5175200" cy="276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3069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pclass and gender</a:t>
            </a:r>
            <a:endParaRPr/>
          </a:p>
        </p:txBody>
      </p:sp>
      <p:sp>
        <p:nvSpPr>
          <p:cNvPr id="89" name="Google Shape;89;p18"/>
          <p:cNvSpPr txBox="1"/>
          <p:nvPr>
            <p:ph idx="1" type="body"/>
          </p:nvPr>
        </p:nvSpPr>
        <p:spPr>
          <a:xfrm>
            <a:off x="804000" y="4050350"/>
            <a:ext cx="7536000" cy="103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According to the figure, we can know that in the third class, the men were about twice as many as women, and in second and first classes, the number of male has about 20 passengers more than the number of female.</a:t>
            </a:r>
            <a:endParaRPr sz="1600"/>
          </a:p>
        </p:txBody>
      </p:sp>
      <p:pic>
        <p:nvPicPr>
          <p:cNvPr id="90" name="Google Shape;90;p18"/>
          <p:cNvPicPr preferRelativeResize="0"/>
          <p:nvPr/>
        </p:nvPicPr>
        <p:blipFill>
          <a:blip r:embed="rId3">
            <a:alphaModFix/>
          </a:blip>
          <a:stretch>
            <a:fillRect/>
          </a:stretch>
        </p:blipFill>
        <p:spPr>
          <a:xfrm>
            <a:off x="2492088" y="1082850"/>
            <a:ext cx="4159828" cy="2977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379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pclass and family member</a:t>
            </a:r>
            <a:endParaRPr/>
          </a:p>
        </p:txBody>
      </p:sp>
      <p:sp>
        <p:nvSpPr>
          <p:cNvPr id="96" name="Google Shape;96;p19"/>
          <p:cNvSpPr txBox="1"/>
          <p:nvPr>
            <p:ph idx="1" type="body"/>
          </p:nvPr>
        </p:nvSpPr>
        <p:spPr>
          <a:xfrm>
            <a:off x="5463300" y="996350"/>
            <a:ext cx="3369000" cy="237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According to the figure, we can know that in the third class, the men were about twice as many as women, and in second and first classes, the number of male has about 20 passengers more than the number of female.</a:t>
            </a:r>
            <a:endParaRPr sz="1600"/>
          </a:p>
        </p:txBody>
      </p:sp>
      <p:pic>
        <p:nvPicPr>
          <p:cNvPr id="97" name="Google Shape;97;p19"/>
          <p:cNvPicPr preferRelativeResize="0"/>
          <p:nvPr/>
        </p:nvPicPr>
        <p:blipFill>
          <a:blip r:embed="rId3">
            <a:alphaModFix/>
          </a:blip>
          <a:stretch>
            <a:fillRect/>
          </a:stretch>
        </p:blipFill>
        <p:spPr>
          <a:xfrm>
            <a:off x="152400" y="996350"/>
            <a:ext cx="4064150" cy="1320850"/>
          </a:xfrm>
          <a:prstGeom prst="rect">
            <a:avLst/>
          </a:prstGeom>
          <a:noFill/>
          <a:ln>
            <a:noFill/>
          </a:ln>
        </p:spPr>
      </p:pic>
      <p:pic>
        <p:nvPicPr>
          <p:cNvPr id="98" name="Google Shape;98;p19"/>
          <p:cNvPicPr preferRelativeResize="0"/>
          <p:nvPr/>
        </p:nvPicPr>
        <p:blipFill>
          <a:blip r:embed="rId4">
            <a:alphaModFix/>
          </a:blip>
          <a:stretch>
            <a:fillRect/>
          </a:stretch>
        </p:blipFill>
        <p:spPr>
          <a:xfrm>
            <a:off x="152400" y="2393395"/>
            <a:ext cx="5033050" cy="270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490250" y="526350"/>
            <a:ext cx="68742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Explore the distribution of  survival victims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3069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survived and age</a:t>
            </a:r>
            <a:endParaRPr/>
          </a:p>
        </p:txBody>
      </p:sp>
      <p:sp>
        <p:nvSpPr>
          <p:cNvPr id="109" name="Google Shape;109;p21"/>
          <p:cNvSpPr txBox="1"/>
          <p:nvPr>
            <p:ph idx="1" type="body"/>
          </p:nvPr>
        </p:nvSpPr>
        <p:spPr>
          <a:xfrm>
            <a:off x="804000" y="4050350"/>
            <a:ext cx="7536000" cy="103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number of passengers whose age group is in their 30s represents big portion of total passengers. So, there are a lot of passengers in </a:t>
            </a:r>
            <a:r>
              <a:rPr lang="en" sz="1600"/>
              <a:t>their</a:t>
            </a:r>
            <a:r>
              <a:rPr lang="en" sz="1600"/>
              <a:t> 30s </a:t>
            </a:r>
            <a:r>
              <a:rPr lang="en" sz="1600"/>
              <a:t>who</a:t>
            </a:r>
            <a:r>
              <a:rPr lang="en" sz="1600"/>
              <a:t> died or survived compared to other age groups.</a:t>
            </a:r>
            <a:endParaRPr sz="1600"/>
          </a:p>
        </p:txBody>
      </p:sp>
      <p:pic>
        <p:nvPicPr>
          <p:cNvPr id="110" name="Google Shape;110;p21"/>
          <p:cNvPicPr preferRelativeResize="0"/>
          <p:nvPr/>
        </p:nvPicPr>
        <p:blipFill>
          <a:blip r:embed="rId3">
            <a:alphaModFix/>
          </a:blip>
          <a:stretch>
            <a:fillRect/>
          </a:stretch>
        </p:blipFill>
        <p:spPr>
          <a:xfrm>
            <a:off x="1536938" y="1082850"/>
            <a:ext cx="6070130" cy="297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