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317" r:id="rId3"/>
    <p:sldId id="322" r:id="rId4"/>
    <p:sldId id="318" r:id="rId5"/>
    <p:sldId id="319" r:id="rId6"/>
    <p:sldId id="320" r:id="rId7"/>
    <p:sldId id="306" r:id="rId8"/>
    <p:sldId id="290" r:id="rId9"/>
    <p:sldId id="321" r:id="rId10"/>
    <p:sldId id="323" r:id="rId11"/>
    <p:sldId id="31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DCA27EA-092E-4248-8D3A-C7953D2CF6EC}">
          <p14:sldIdLst>
            <p14:sldId id="258"/>
            <p14:sldId id="317"/>
            <p14:sldId id="322"/>
            <p14:sldId id="318"/>
            <p14:sldId id="319"/>
            <p14:sldId id="320"/>
            <p14:sldId id="306"/>
            <p14:sldId id="290"/>
            <p14:sldId id="321"/>
            <p14:sldId id="323"/>
            <p14:sldId id="3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212" autoAdjust="0"/>
  </p:normalViewPr>
  <p:slideViewPr>
    <p:cSldViewPr snapToGrid="0">
      <p:cViewPr varScale="1">
        <p:scale>
          <a:sx n="82" d="100"/>
          <a:sy n="82" d="100"/>
        </p:scale>
        <p:origin x="710" y="7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AD3B3-1452-48D6-AFCB-7C7EBCC07ECE}" type="datetimeFigureOut">
              <a:rPr lang="zh-CN" altLang="en-US" smtClean="0"/>
              <a:t>2019/3/20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6F7A48-CBAD-4BDE-987B-C95199978927}" type="slidenum">
              <a:rPr lang="zh-CN" altLang="en-US" smtClean="0"/>
              <a:t>‹#›</a:t>
            </a:fld>
            <a:endParaRPr lang="zh-CN" altLang="en-US"/>
          </a:p>
        </p:txBody>
      </p:sp>
    </p:spTree>
    <p:extLst>
      <p:ext uri="{BB962C8B-B14F-4D97-AF65-F5344CB8AC3E}">
        <p14:creationId xmlns:p14="http://schemas.microsoft.com/office/powerpoint/2010/main" val="2725783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6F7A48-CBAD-4BDE-987B-C95199978927}" type="slidenum">
              <a:rPr lang="zh-CN" altLang="en-US" smtClean="0"/>
              <a:t>1</a:t>
            </a:fld>
            <a:endParaRPr lang="zh-CN" altLang="en-US"/>
          </a:p>
        </p:txBody>
      </p:sp>
    </p:spTree>
    <p:extLst>
      <p:ext uri="{BB962C8B-B14F-4D97-AF65-F5344CB8AC3E}">
        <p14:creationId xmlns:p14="http://schemas.microsoft.com/office/powerpoint/2010/main" val="1712466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目前命名体识别的主要方法可以归纳为</a:t>
            </a:r>
            <a:r>
              <a:rPr lang="en-US" altLang="zh-CN" dirty="0" smtClean="0"/>
              <a:t>3</a:t>
            </a:r>
            <a:r>
              <a:rPr lang="zh-CN" altLang="en-US" dirty="0" smtClean="0"/>
              <a:t>类：基于规则的方法，基于统计的方法和基于深度学习的方法。</a:t>
            </a:r>
            <a:endParaRPr lang="zh-CN" altLang="en-US" dirty="0"/>
          </a:p>
        </p:txBody>
      </p:sp>
      <p:sp>
        <p:nvSpPr>
          <p:cNvPr id="4" name="灯片编号占位符 3"/>
          <p:cNvSpPr>
            <a:spLocks noGrp="1"/>
          </p:cNvSpPr>
          <p:nvPr>
            <p:ph type="sldNum" sz="quarter" idx="10"/>
          </p:nvPr>
        </p:nvSpPr>
        <p:spPr/>
        <p:txBody>
          <a:bodyPr/>
          <a:lstStyle/>
          <a:p>
            <a:fld id="{446F7A48-CBAD-4BDE-987B-C95199978927}" type="slidenum">
              <a:rPr lang="zh-CN" altLang="en-US" smtClean="0"/>
              <a:t>4</a:t>
            </a:fld>
            <a:endParaRPr lang="zh-CN" altLang="en-US"/>
          </a:p>
        </p:txBody>
      </p:sp>
    </p:spTree>
    <p:extLst>
      <p:ext uri="{BB962C8B-B14F-4D97-AF65-F5344CB8AC3E}">
        <p14:creationId xmlns:p14="http://schemas.microsoft.com/office/powerpoint/2010/main" val="590251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6F7A48-CBAD-4BDE-987B-C95199978927}" type="slidenum">
              <a:rPr lang="zh-CN" altLang="en-US" smtClean="0"/>
              <a:t>5</a:t>
            </a:fld>
            <a:endParaRPr lang="zh-CN" altLang="en-US"/>
          </a:p>
        </p:txBody>
      </p:sp>
    </p:spTree>
    <p:extLst>
      <p:ext uri="{BB962C8B-B14F-4D97-AF65-F5344CB8AC3E}">
        <p14:creationId xmlns:p14="http://schemas.microsoft.com/office/powerpoint/2010/main" val="3077858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这里简单解释一下，其实目前在统计机器学习算法里常用的是</a:t>
            </a:r>
            <a:r>
              <a:rPr lang="en-US" altLang="zh-CN" dirty="0" smtClean="0"/>
              <a:t>CRF</a:t>
            </a:r>
            <a:r>
              <a:rPr lang="zh-CN" altLang="en-US" dirty="0" smtClean="0"/>
              <a:t>，它其实和</a:t>
            </a:r>
            <a:r>
              <a:rPr lang="en-US" altLang="zh-CN" dirty="0" smtClean="0"/>
              <a:t>HMM</a:t>
            </a:r>
            <a:r>
              <a:rPr lang="zh-CN" altLang="en-US" dirty="0" smtClean="0"/>
              <a:t>很像，但是</a:t>
            </a:r>
            <a:r>
              <a:rPr lang="en-US" altLang="zh-CN" dirty="0" smtClean="0"/>
              <a:t>HMM</a:t>
            </a:r>
            <a:r>
              <a:rPr lang="zh-CN" altLang="en-US" dirty="0" smtClean="0"/>
              <a:t>有两个限定条件，一个是齐次马尔可夫假设，就是说</a:t>
            </a:r>
            <a:r>
              <a:rPr lang="en-US" altLang="zh-CN" dirty="0" smtClean="0"/>
              <a:t>HMM</a:t>
            </a:r>
            <a:r>
              <a:rPr lang="zh-CN" altLang="en-US" dirty="0" smtClean="0"/>
              <a:t>的任一时刻</a:t>
            </a:r>
            <a:r>
              <a:rPr lang="en-US" altLang="zh-CN" dirty="0" smtClean="0"/>
              <a:t>t</a:t>
            </a:r>
            <a:r>
              <a:rPr lang="zh-CN" altLang="en-US" dirty="0" smtClean="0"/>
              <a:t>的某一个状态只依赖于其前一时刻的状态，与其他时刻的状态及观测值无关。二是观测独立假设，是说任意时刻的观测值仅仅依赖于当前时刻的状态。</a:t>
            </a:r>
            <a:r>
              <a:rPr lang="en-US" altLang="zh-CN" dirty="0" smtClean="0"/>
              <a:t>CRF</a:t>
            </a:r>
            <a:r>
              <a:rPr lang="zh-CN" altLang="en-US" dirty="0" smtClean="0"/>
              <a:t>不需要这两种假设，但是</a:t>
            </a:r>
            <a:r>
              <a:rPr lang="en-US" altLang="zh-CN" dirty="0" smtClean="0"/>
              <a:t>CRF</a:t>
            </a:r>
            <a:r>
              <a:rPr lang="zh-CN" altLang="en-US" dirty="0" smtClean="0"/>
              <a:t>需要手工定义特征模板。</a:t>
            </a:r>
            <a:endParaRPr lang="zh-CN" altLang="en-US" dirty="0"/>
          </a:p>
        </p:txBody>
      </p:sp>
      <p:sp>
        <p:nvSpPr>
          <p:cNvPr id="4" name="灯片编号占位符 3"/>
          <p:cNvSpPr>
            <a:spLocks noGrp="1"/>
          </p:cNvSpPr>
          <p:nvPr>
            <p:ph type="sldNum" sz="quarter" idx="10"/>
          </p:nvPr>
        </p:nvSpPr>
        <p:spPr/>
        <p:txBody>
          <a:bodyPr/>
          <a:lstStyle/>
          <a:p>
            <a:fld id="{446F7A48-CBAD-4BDE-987B-C95199978927}" type="slidenum">
              <a:rPr lang="zh-CN" altLang="en-US" smtClean="0"/>
              <a:t>6</a:t>
            </a:fld>
            <a:endParaRPr lang="zh-CN" altLang="en-US"/>
          </a:p>
        </p:txBody>
      </p:sp>
    </p:spTree>
    <p:extLst>
      <p:ext uri="{BB962C8B-B14F-4D97-AF65-F5344CB8AC3E}">
        <p14:creationId xmlns:p14="http://schemas.microsoft.com/office/powerpoint/2010/main" val="1134333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其中，</a:t>
            </a:r>
            <a:r>
              <a:rPr lang="en-US" altLang="zh-CN" dirty="0" smtClean="0"/>
              <a:t>3</a:t>
            </a:r>
            <a:r>
              <a:rPr lang="zh-CN" altLang="en-US" dirty="0" smtClean="0"/>
              <a:t>和</a:t>
            </a:r>
            <a:r>
              <a:rPr lang="en-US" altLang="zh-CN" dirty="0" smtClean="0"/>
              <a:t>4</a:t>
            </a:r>
            <a:r>
              <a:rPr lang="zh-CN" altLang="en-US" dirty="0" smtClean="0"/>
              <a:t>决定了状态序列，</a:t>
            </a:r>
            <a:r>
              <a:rPr lang="en-US" altLang="zh-CN" dirty="0" smtClean="0"/>
              <a:t>5</a:t>
            </a:r>
            <a:r>
              <a:rPr lang="zh-CN" altLang="en-US" dirty="0" smtClean="0"/>
              <a:t>决定了观测序列，因此</a:t>
            </a:r>
            <a:r>
              <a:rPr lang="en-US" altLang="zh-CN" dirty="0" smtClean="0"/>
              <a:t>3</a:t>
            </a:r>
            <a:r>
              <a:rPr lang="zh-CN" altLang="en-US" dirty="0" smtClean="0"/>
              <a:t>、</a:t>
            </a:r>
            <a:r>
              <a:rPr lang="en-US" altLang="zh-CN" dirty="0" smtClean="0"/>
              <a:t>4</a:t>
            </a:r>
            <a:r>
              <a:rPr lang="zh-CN" altLang="en-US" dirty="0" smtClean="0"/>
              <a:t>、</a:t>
            </a:r>
            <a:r>
              <a:rPr lang="en-US" altLang="zh-CN" dirty="0" smtClean="0"/>
              <a:t>5</a:t>
            </a:r>
            <a:r>
              <a:rPr lang="zh-CN" altLang="en-US" dirty="0" smtClean="0"/>
              <a:t>这三条被成为隐马尔可夫模型的三要素</a:t>
            </a:r>
            <a:endParaRPr lang="zh-CN" altLang="en-US" dirty="0"/>
          </a:p>
        </p:txBody>
      </p:sp>
      <p:sp>
        <p:nvSpPr>
          <p:cNvPr id="4" name="灯片编号占位符 3"/>
          <p:cNvSpPr>
            <a:spLocks noGrp="1"/>
          </p:cNvSpPr>
          <p:nvPr>
            <p:ph type="sldNum" sz="quarter" idx="10"/>
          </p:nvPr>
        </p:nvSpPr>
        <p:spPr/>
        <p:txBody>
          <a:bodyPr/>
          <a:lstStyle/>
          <a:p>
            <a:fld id="{446F7A48-CBAD-4BDE-987B-C95199978927}" type="slidenum">
              <a:rPr lang="zh-CN" altLang="en-US" smtClean="0"/>
              <a:t>7</a:t>
            </a:fld>
            <a:endParaRPr lang="zh-CN" altLang="en-US"/>
          </a:p>
        </p:txBody>
      </p:sp>
    </p:spTree>
    <p:extLst>
      <p:ext uri="{BB962C8B-B14F-4D97-AF65-F5344CB8AC3E}">
        <p14:creationId xmlns:p14="http://schemas.microsoft.com/office/powerpoint/2010/main" val="1874620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发射概率：某一个角色表现为一个词的概率</a:t>
            </a:r>
            <a:endParaRPr lang="en-US" altLang="zh-CN" dirty="0" smtClean="0"/>
          </a:p>
          <a:p>
            <a:r>
              <a:rPr lang="zh-CN" altLang="en-US" dirty="0" smtClean="0"/>
              <a:t>转移概率：角色之间转移的概率</a:t>
            </a:r>
            <a:endParaRPr lang="zh-CN" altLang="en-US" dirty="0"/>
          </a:p>
        </p:txBody>
      </p:sp>
      <p:sp>
        <p:nvSpPr>
          <p:cNvPr id="4" name="灯片编号占位符 3"/>
          <p:cNvSpPr>
            <a:spLocks noGrp="1"/>
          </p:cNvSpPr>
          <p:nvPr>
            <p:ph type="sldNum" sz="quarter" idx="10"/>
          </p:nvPr>
        </p:nvSpPr>
        <p:spPr/>
        <p:txBody>
          <a:bodyPr/>
          <a:lstStyle/>
          <a:p>
            <a:fld id="{446F7A48-CBAD-4BDE-987B-C95199978927}" type="slidenum">
              <a:rPr lang="zh-CN" altLang="en-US" smtClean="0"/>
              <a:t>8</a:t>
            </a:fld>
            <a:endParaRPr lang="zh-CN" altLang="en-US"/>
          </a:p>
        </p:txBody>
      </p:sp>
    </p:spTree>
    <p:extLst>
      <p:ext uri="{BB962C8B-B14F-4D97-AF65-F5344CB8AC3E}">
        <p14:creationId xmlns:p14="http://schemas.microsoft.com/office/powerpoint/2010/main" val="4078429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B-PER</a:t>
            </a:r>
            <a:r>
              <a:rPr lang="zh-CN" altLang="en-US" dirty="0" smtClean="0"/>
              <a:t>、</a:t>
            </a:r>
            <a:r>
              <a:rPr lang="en-US" altLang="zh-CN" dirty="0" smtClean="0"/>
              <a:t>I-PER</a:t>
            </a:r>
            <a:r>
              <a:rPr lang="zh-CN" altLang="en-US" dirty="0" smtClean="0"/>
              <a:t>代表人名首字、人名非首字，</a:t>
            </a:r>
            <a:r>
              <a:rPr lang="en-US" altLang="zh-CN" dirty="0" smtClean="0"/>
              <a:t>B-LOC</a:t>
            </a:r>
            <a:r>
              <a:rPr lang="zh-CN" altLang="en-US" dirty="0" smtClean="0"/>
              <a:t>、</a:t>
            </a:r>
            <a:r>
              <a:rPr lang="en-US" altLang="zh-CN" dirty="0" smtClean="0"/>
              <a:t>I-LOC</a:t>
            </a:r>
            <a:r>
              <a:rPr lang="zh-CN" altLang="en-US" dirty="0" smtClean="0"/>
              <a:t>代表地名首字、地名非首字，</a:t>
            </a:r>
            <a:r>
              <a:rPr lang="en-US" altLang="zh-CN" dirty="0" smtClean="0"/>
              <a:t>B-ORG</a:t>
            </a:r>
            <a:r>
              <a:rPr lang="zh-CN" altLang="en-US" dirty="0" smtClean="0"/>
              <a:t>、</a:t>
            </a:r>
            <a:r>
              <a:rPr lang="en-US" altLang="zh-CN" dirty="0" smtClean="0"/>
              <a:t>I-ORG</a:t>
            </a:r>
            <a:r>
              <a:rPr lang="zh-CN" altLang="en-US" dirty="0" smtClean="0"/>
              <a:t>代表组织机构名首字、组织机构名非首字，</a:t>
            </a:r>
            <a:r>
              <a:rPr lang="en-US" altLang="zh-CN" dirty="0" smtClean="0"/>
              <a:t>O</a:t>
            </a:r>
            <a:r>
              <a:rPr lang="zh-CN" altLang="en-US" dirty="0" smtClean="0"/>
              <a:t>代表改字不属于命名实体的一部分。</a:t>
            </a:r>
            <a:endParaRPr lang="zh-CN" altLang="en-US" dirty="0"/>
          </a:p>
        </p:txBody>
      </p:sp>
      <p:sp>
        <p:nvSpPr>
          <p:cNvPr id="4" name="灯片编号占位符 3"/>
          <p:cNvSpPr>
            <a:spLocks noGrp="1"/>
          </p:cNvSpPr>
          <p:nvPr>
            <p:ph type="sldNum" sz="quarter" idx="10"/>
          </p:nvPr>
        </p:nvSpPr>
        <p:spPr/>
        <p:txBody>
          <a:bodyPr/>
          <a:lstStyle/>
          <a:p>
            <a:fld id="{446F7A48-CBAD-4BDE-987B-C95199978927}" type="slidenum">
              <a:rPr lang="zh-CN" altLang="en-US" smtClean="0"/>
              <a:t>9</a:t>
            </a:fld>
            <a:endParaRPr lang="zh-CN" altLang="en-US"/>
          </a:p>
        </p:txBody>
      </p:sp>
    </p:spTree>
    <p:extLst>
      <p:ext uri="{BB962C8B-B14F-4D97-AF65-F5344CB8AC3E}">
        <p14:creationId xmlns:p14="http://schemas.microsoft.com/office/powerpoint/2010/main" val="1745645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6F7A48-CBAD-4BDE-987B-C95199978927}" type="slidenum">
              <a:rPr lang="zh-CN" altLang="en-US" smtClean="0"/>
              <a:t>10</a:t>
            </a:fld>
            <a:endParaRPr lang="zh-CN" altLang="en-US"/>
          </a:p>
        </p:txBody>
      </p:sp>
    </p:spTree>
    <p:extLst>
      <p:ext uri="{BB962C8B-B14F-4D97-AF65-F5344CB8AC3E}">
        <p14:creationId xmlns:p14="http://schemas.microsoft.com/office/powerpoint/2010/main" val="1195810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E47E631-FA1D-492F-9BCA-98ACF64081C4}" type="datetimeFigureOut">
              <a:rPr lang="zh-CN" altLang="en-US" smtClean="0"/>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1046177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47E631-FA1D-492F-9BCA-98ACF64081C4}" type="datetimeFigureOut">
              <a:rPr lang="zh-CN" altLang="en-US" smtClean="0"/>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1891675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47E631-FA1D-492F-9BCA-98ACF64081C4}" type="datetimeFigureOut">
              <a:rPr lang="zh-CN" altLang="en-US" smtClean="0"/>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1669203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E47E631-FA1D-492F-9BCA-98ACF64081C4}" type="datetimeFigureOut">
              <a:rPr lang="zh-CN" altLang="en-US" smtClean="0"/>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2488588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E47E631-FA1D-492F-9BCA-98ACF64081C4}" type="datetimeFigureOut">
              <a:rPr lang="zh-CN" altLang="en-US" smtClean="0"/>
              <a:t>2019/3/20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215267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E47E631-FA1D-492F-9BCA-98ACF64081C4}" type="datetimeFigureOut">
              <a:rPr lang="zh-CN" altLang="en-US" smtClean="0"/>
              <a:t>2019/3/20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836764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E47E631-FA1D-492F-9BCA-98ACF64081C4}" type="datetimeFigureOut">
              <a:rPr lang="zh-CN" altLang="en-US" smtClean="0"/>
              <a:t>2019/3/20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97987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E47E631-FA1D-492F-9BCA-98ACF64081C4}" type="datetimeFigureOut">
              <a:rPr lang="zh-CN" altLang="en-US" smtClean="0"/>
              <a:t>2019/3/20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2451428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47E631-FA1D-492F-9BCA-98ACF64081C4}" type="datetimeFigureOut">
              <a:rPr lang="zh-CN" altLang="en-US" smtClean="0"/>
              <a:t>2019/3/20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660467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E47E631-FA1D-492F-9BCA-98ACF64081C4}" type="datetimeFigureOut">
              <a:rPr lang="zh-CN" altLang="en-US" smtClean="0"/>
              <a:t>2019/3/20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2120788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E47E631-FA1D-492F-9BCA-98ACF64081C4}" type="datetimeFigureOut">
              <a:rPr lang="zh-CN" altLang="en-US" smtClean="0"/>
              <a:t>2019/3/20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233613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7E631-FA1D-492F-9BCA-98ACF64081C4}" type="datetimeFigureOut">
              <a:rPr lang="zh-CN" altLang="en-US" smtClean="0"/>
              <a:t>2019/3/20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6EA253-A09D-4E1E-9FE1-728A7DD5AE8A}" type="slidenum">
              <a:rPr lang="zh-CN" altLang="en-US" smtClean="0"/>
              <a:t>‹#›</a:t>
            </a:fld>
            <a:endParaRPr lang="zh-CN" altLang="en-US"/>
          </a:p>
        </p:txBody>
      </p:sp>
    </p:spTree>
    <p:extLst>
      <p:ext uri="{BB962C8B-B14F-4D97-AF65-F5344CB8AC3E}">
        <p14:creationId xmlns:p14="http://schemas.microsoft.com/office/powerpoint/2010/main" val="2826070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5836" y="1965842"/>
            <a:ext cx="11416553" cy="1893464"/>
          </a:xfrm>
        </p:spPr>
        <p:txBody>
          <a:bodyPr>
            <a:noAutofit/>
          </a:bodyPr>
          <a:lstStyle/>
          <a:p>
            <a:r>
              <a:rPr lang="en-US" altLang="zh-CN" sz="4800" dirty="0" smtClean="0">
                <a:latin typeface="Calibri Light" panose="020F0302020204030204" pitchFamily="34" charset="0"/>
              </a:rPr>
              <a:t>		</a:t>
            </a:r>
            <a:r>
              <a:rPr lang="zh-CN" altLang="en-US" sz="4800" dirty="0" smtClean="0">
                <a:latin typeface="Calibri Light" panose="020F0302020204030204" pitchFamily="34" charset="0"/>
              </a:rPr>
              <a:t>基于语义的模糊同名判定方法</a:t>
            </a:r>
            <a:endParaRPr lang="zh-CN" altLang="en-US" sz="4800" dirty="0">
              <a:latin typeface="Calibri Light" panose="020F0302020204030204" pitchFamily="34" charset="0"/>
            </a:endParaRPr>
          </a:p>
        </p:txBody>
      </p:sp>
      <p:sp>
        <p:nvSpPr>
          <p:cNvPr id="3" name="内容占位符 2"/>
          <p:cNvSpPr>
            <a:spLocks noGrp="1"/>
          </p:cNvSpPr>
          <p:nvPr>
            <p:ph idx="1"/>
          </p:nvPr>
        </p:nvSpPr>
        <p:spPr>
          <a:xfrm>
            <a:off x="8003929" y="4595203"/>
            <a:ext cx="2870258" cy="495544"/>
          </a:xfrm>
        </p:spPr>
        <p:txBody>
          <a:bodyPr>
            <a:normAutofit/>
          </a:bodyPr>
          <a:lstStyle/>
          <a:p>
            <a:pPr marL="0" indent="0">
              <a:buNone/>
            </a:pPr>
            <a:r>
              <a:rPr lang="zh-CN" altLang="en-US" sz="2400" dirty="0" smtClean="0">
                <a:latin typeface="微软雅黑" panose="020B0503020204020204" pitchFamily="34" charset="-122"/>
                <a:ea typeface="微软雅黑" panose="020B0503020204020204" pitchFamily="34" charset="-122"/>
              </a:rPr>
              <a:t>报告人：</a:t>
            </a:r>
            <a:r>
              <a:rPr lang="zh-CN" altLang="en-US" sz="2400" dirty="0">
                <a:latin typeface="微软雅黑" panose="020B0503020204020204" pitchFamily="34" charset="-122"/>
                <a:ea typeface="微软雅黑" panose="020B0503020204020204" pitchFamily="34" charset="-122"/>
              </a:rPr>
              <a:t>赵衍</a:t>
            </a:r>
          </a:p>
        </p:txBody>
      </p:sp>
    </p:spTree>
    <p:extLst>
      <p:ext uri="{BB962C8B-B14F-4D97-AF65-F5344CB8AC3E}">
        <p14:creationId xmlns:p14="http://schemas.microsoft.com/office/powerpoint/2010/main" val="2821914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研究内容</a:t>
            </a:r>
            <a:endParaRPr lang="zh-CN" altLang="en-US" dirty="0"/>
          </a:p>
        </p:txBody>
      </p:sp>
      <p:sp>
        <p:nvSpPr>
          <p:cNvPr id="5" name="内容占位符 4"/>
          <p:cNvSpPr>
            <a:spLocks noGrp="1"/>
          </p:cNvSpPr>
          <p:nvPr>
            <p:ph idx="1"/>
          </p:nvPr>
        </p:nvSpPr>
        <p:spPr>
          <a:xfrm>
            <a:off x="838200" y="1690688"/>
            <a:ext cx="10515600" cy="4351338"/>
          </a:xfrm>
        </p:spPr>
        <p:txBody>
          <a:bodyPr/>
          <a:lstStyle/>
          <a:p>
            <a:r>
              <a:rPr lang="en-US" altLang="zh-CN" dirty="0"/>
              <a:t>2</a:t>
            </a:r>
            <a:r>
              <a:rPr lang="zh-CN" altLang="en-US" dirty="0" smtClean="0"/>
              <a:t>、机构名简称识别</a:t>
            </a:r>
            <a:endParaRPr lang="zh-CN" altLang="en-US" dirty="0"/>
          </a:p>
        </p:txBody>
      </p:sp>
      <p:pic>
        <p:nvPicPr>
          <p:cNvPr id="3" name="图片 2"/>
          <p:cNvPicPr>
            <a:picLocks noChangeAspect="1"/>
          </p:cNvPicPr>
          <p:nvPr/>
        </p:nvPicPr>
        <p:blipFill>
          <a:blip r:embed="rId3"/>
          <a:stretch>
            <a:fillRect/>
          </a:stretch>
        </p:blipFill>
        <p:spPr>
          <a:xfrm>
            <a:off x="2970218" y="2438017"/>
            <a:ext cx="5471634" cy="4419983"/>
          </a:xfrm>
          <a:prstGeom prst="rect">
            <a:avLst/>
          </a:prstGeom>
        </p:spPr>
      </p:pic>
    </p:spTree>
    <p:extLst>
      <p:ext uri="{BB962C8B-B14F-4D97-AF65-F5344CB8AC3E}">
        <p14:creationId xmlns:p14="http://schemas.microsoft.com/office/powerpoint/2010/main" val="75435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标题 1"/>
          <p:cNvSpPr>
            <a:spLocks noGrp="1"/>
          </p:cNvSpPr>
          <p:nvPr>
            <p:ph idx="1"/>
          </p:nvPr>
        </p:nvSpPr>
        <p:spPr/>
        <p:txBody>
          <a:bodyPr>
            <a:normAutofit/>
          </a:bodyPr>
          <a:lstStyle/>
          <a:p>
            <a:pPr algn="ctr"/>
            <a:endParaRPr lang="en-US" altLang="zh-CN" sz="8000" dirty="0" smtClean="0">
              <a:latin typeface="Calibri Light" panose="020F0302020204030204" pitchFamily="34" charset="0"/>
            </a:endParaRPr>
          </a:p>
          <a:p>
            <a:pPr marL="0" indent="0" algn="ctr">
              <a:buNone/>
            </a:pPr>
            <a:r>
              <a:rPr lang="en-US" altLang="zh-CN" sz="8000" dirty="0" smtClean="0">
                <a:latin typeface="Calibri Light" panose="020F0302020204030204" pitchFamily="34" charset="0"/>
              </a:rPr>
              <a:t>Q  &amp;  A</a:t>
            </a:r>
            <a:endParaRPr lang="zh-CN" altLang="en-US" sz="8000" dirty="0">
              <a:latin typeface="Calibri Light" panose="020F0302020204030204" pitchFamily="34" charset="0"/>
            </a:endParaRPr>
          </a:p>
        </p:txBody>
      </p:sp>
    </p:spTree>
    <p:extLst>
      <p:ext uri="{BB962C8B-B14F-4D97-AF65-F5344CB8AC3E}">
        <p14:creationId xmlns:p14="http://schemas.microsoft.com/office/powerpoint/2010/main" val="3834767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研究背景</a:t>
            </a:r>
            <a:endParaRPr lang="zh-CN" altLang="en-US" dirty="0"/>
          </a:p>
        </p:txBody>
      </p:sp>
      <p:sp>
        <p:nvSpPr>
          <p:cNvPr id="3" name="内容占位符 2"/>
          <p:cNvSpPr>
            <a:spLocks noGrp="1"/>
          </p:cNvSpPr>
          <p:nvPr>
            <p:ph idx="1"/>
          </p:nvPr>
        </p:nvSpPr>
        <p:spPr/>
        <p:txBody>
          <a:bodyPr/>
          <a:lstStyle/>
          <a:p>
            <a:r>
              <a:rPr lang="zh-CN" altLang="en-US" dirty="0" smtClean="0"/>
              <a:t>以电子形式存储的文本数据正以爆炸式的速度增长。快速从大量数据中挖掘和提取出所需的信息，变得极为重要。靠人力从海量数据中逐条提取是不现实的，于是，利用机器进行自然语言处理、文本挖掘、信息抽取、模式识别等成为近些年来的热门研究</a:t>
            </a:r>
            <a:r>
              <a:rPr lang="en-US" altLang="zh-CN" dirty="0" smtClean="0"/>
              <a:t>l</a:t>
            </a:r>
            <a:r>
              <a:rPr lang="zh-CN" altLang="en-US" dirty="0" smtClean="0"/>
              <a:t>领域。                                                                                                                                                                                                                                                                                                                                                                                                                                                                                                                                                                                                                                                                                                                                                                                                                                                                                                                                                                                                                                                                                                                                                                                                                                                                                                                                                                                                                                                                                                                                                                                                                                                                                                                                                                                                                                                                                                                                                                                                                                                                                                                                                                                                                                                                                                                                                                                                                                                                                                                                                                                                                                                                                                                                                                                                                                                                                                                                                                                                                                                                                                                                                                                                                                                                                                                                                                                                           </a:t>
            </a:r>
            <a:endParaRPr lang="zh-CN" altLang="en-US" dirty="0"/>
          </a:p>
        </p:txBody>
      </p:sp>
    </p:spTree>
    <p:extLst>
      <p:ext uri="{BB962C8B-B14F-4D97-AF65-F5344CB8AC3E}">
        <p14:creationId xmlns:p14="http://schemas.microsoft.com/office/powerpoint/2010/main" val="2014019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研究背景</a:t>
            </a:r>
            <a:endParaRPr lang="zh-CN" altLang="en-US" dirty="0"/>
          </a:p>
        </p:txBody>
      </p:sp>
      <p:sp>
        <p:nvSpPr>
          <p:cNvPr id="3" name="内容占位符 2"/>
          <p:cNvSpPr>
            <a:spLocks noGrp="1"/>
          </p:cNvSpPr>
          <p:nvPr>
            <p:ph idx="1"/>
          </p:nvPr>
        </p:nvSpPr>
        <p:spPr/>
        <p:txBody>
          <a:bodyPr/>
          <a:lstStyle/>
          <a:p>
            <a:r>
              <a:rPr lang="zh-CN" altLang="en-US" dirty="0"/>
              <a:t>相比</a:t>
            </a:r>
            <a:r>
              <a:rPr lang="zh-CN" altLang="en-US" dirty="0" smtClean="0"/>
              <a:t>于英文，针对中文机构的</a:t>
            </a:r>
            <a:r>
              <a:rPr lang="en-US" altLang="zh-CN" dirty="0" smtClean="0"/>
              <a:t>NER</a:t>
            </a:r>
            <a:r>
              <a:rPr lang="zh-CN" altLang="en-US" dirty="0" smtClean="0"/>
              <a:t>任务往往更具有挑战性，下面列举几点：</a:t>
            </a:r>
            <a:endParaRPr lang="en-US" altLang="zh-CN" dirty="0" smtClean="0"/>
          </a:p>
          <a:p>
            <a:endParaRPr lang="en-US" altLang="zh-CN" dirty="0"/>
          </a:p>
          <a:p>
            <a:r>
              <a:rPr lang="zh-CN" altLang="en-US" dirty="0" smtClean="0"/>
              <a:t>（</a:t>
            </a:r>
            <a:r>
              <a:rPr lang="en-US" altLang="zh-CN" dirty="0" smtClean="0"/>
              <a:t>1</a:t>
            </a:r>
            <a:r>
              <a:rPr lang="zh-CN" altLang="en-US" dirty="0" smtClean="0"/>
              <a:t>）中文没有空格作为词语的界限标志，而且词在中文里是一个模糊的概念，中文也不具备英文中的字母大小写等形态指示</a:t>
            </a:r>
            <a:endParaRPr lang="en-US" altLang="zh-CN" dirty="0"/>
          </a:p>
          <a:p>
            <a:r>
              <a:rPr lang="zh-CN" altLang="en-US" dirty="0" smtClean="0"/>
              <a:t>（</a:t>
            </a:r>
            <a:r>
              <a:rPr lang="en-US" altLang="zh-CN" dirty="0" smtClean="0"/>
              <a:t>2</a:t>
            </a:r>
            <a:r>
              <a:rPr lang="zh-CN" altLang="en-US" dirty="0" smtClean="0"/>
              <a:t>）机构实体存在嵌套现象，如“北京大学第三医院”这一组织机构名中还嵌套着同样可以作为组织机构名的“北京大学”。</a:t>
            </a:r>
            <a:endParaRPr lang="en-US" altLang="zh-CN" dirty="0" smtClean="0"/>
          </a:p>
          <a:p>
            <a:r>
              <a:rPr lang="zh-CN" altLang="en-US" dirty="0" smtClean="0"/>
              <a:t>（</a:t>
            </a:r>
            <a:r>
              <a:rPr lang="en-US" altLang="zh-CN" dirty="0" smtClean="0"/>
              <a:t>3</a:t>
            </a:r>
            <a:r>
              <a:rPr lang="zh-CN" altLang="en-US" dirty="0" smtClean="0"/>
              <a:t>）中文里存在广泛的简化表达现象，如“北医三院”、“国科大”                                                                                                                                                                                                                                                                                                                                                                                                                                                                                                                                                                                                                                                                                                                                                                                                                                                                                                                                                                                                                                                                                                                                                                                                                                                                                                                                                                                                                                                                                                                                                                                                                                                                                                                                                                                                                                                                                                                                                                                                                                                                                                                                                                                                                                                                                                                                                                                                                                                                                                                                                                                                                                                                                                                                                                                                                                                                                                                                                                                                                                                                                                                                                                                                                                                                                                                                                                                         </a:t>
            </a:r>
            <a:endParaRPr lang="zh-CN" altLang="en-US" dirty="0"/>
          </a:p>
        </p:txBody>
      </p:sp>
    </p:spTree>
    <p:extLst>
      <p:ext uri="{BB962C8B-B14F-4D97-AF65-F5344CB8AC3E}">
        <p14:creationId xmlns:p14="http://schemas.microsoft.com/office/powerpoint/2010/main" val="2424131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838200" y="365125"/>
            <a:ext cx="10515600" cy="1325563"/>
          </a:xfrm>
        </p:spPr>
        <p:txBody>
          <a:bodyPr/>
          <a:lstStyle/>
          <a:p>
            <a:pPr algn="ctr"/>
            <a:r>
              <a:rPr lang="zh-CN" altLang="en-US" dirty="0" smtClean="0"/>
              <a:t>研究现状</a:t>
            </a:r>
            <a:endParaRPr lang="zh-CN" altLang="en-US" dirty="0"/>
          </a:p>
        </p:txBody>
      </p:sp>
      <p:sp>
        <p:nvSpPr>
          <p:cNvPr id="7" name="内容占位符 6"/>
          <p:cNvSpPr>
            <a:spLocks noGrp="1"/>
          </p:cNvSpPr>
          <p:nvPr>
            <p:ph idx="1"/>
          </p:nvPr>
        </p:nvSpPr>
        <p:spPr/>
        <p:txBody>
          <a:bodyPr/>
          <a:lstStyle/>
          <a:p>
            <a:pPr marL="342900" indent="-342900">
              <a:spcBef>
                <a:spcPct val="20000"/>
              </a:spcBef>
            </a:pPr>
            <a:r>
              <a:rPr lang="zh-CN" altLang="en-US" sz="3200" b="1" dirty="0"/>
              <a:t>机构名识别研究</a:t>
            </a:r>
            <a:r>
              <a:rPr lang="zh-CN" altLang="en-US" sz="3200" b="1" dirty="0" smtClean="0"/>
              <a:t>现状</a:t>
            </a:r>
            <a:endParaRPr lang="en-US" altLang="zh-CN" sz="3200" b="1" dirty="0" smtClean="0"/>
          </a:p>
          <a:p>
            <a:pPr marL="0" indent="0">
              <a:buNone/>
            </a:pPr>
            <a:r>
              <a:rPr lang="en-US" altLang="zh-CN" dirty="0" smtClean="0"/>
              <a:t>1</a:t>
            </a:r>
            <a:r>
              <a:rPr lang="zh-CN" altLang="en-US" dirty="0" smtClean="0"/>
              <a:t>、基于统计的方法：</a:t>
            </a:r>
            <a:r>
              <a:rPr lang="zh-CN" altLang="en-US" dirty="0"/>
              <a:t>根据一定的语言学知识，运用手工构建上下文推导的规则。这些规则根据一定的数据集，由制定者决定该从什么条件入手，经过什么过程，最终识别出相应的机构名。由于规则都是指定人定制的，所以规则具有一定的主观性，同时由于是对应特定的数据集，所以规则也有一定的局限性。</a:t>
            </a:r>
            <a:endParaRPr lang="en-US" altLang="zh-CN" dirty="0"/>
          </a:p>
          <a:p>
            <a:endParaRPr lang="zh-CN" altLang="en-US" dirty="0"/>
          </a:p>
        </p:txBody>
      </p:sp>
    </p:spTree>
    <p:extLst>
      <p:ext uri="{BB962C8B-B14F-4D97-AF65-F5344CB8AC3E}">
        <p14:creationId xmlns:p14="http://schemas.microsoft.com/office/powerpoint/2010/main" val="4041078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838200" y="365125"/>
            <a:ext cx="10515600" cy="1325563"/>
          </a:xfrm>
        </p:spPr>
        <p:txBody>
          <a:bodyPr/>
          <a:lstStyle/>
          <a:p>
            <a:pPr algn="ctr"/>
            <a:r>
              <a:rPr lang="zh-CN" altLang="en-US" dirty="0" smtClean="0"/>
              <a:t>研究现状</a:t>
            </a:r>
            <a:endParaRPr lang="zh-CN" altLang="en-US" dirty="0"/>
          </a:p>
        </p:txBody>
      </p:sp>
      <p:sp>
        <p:nvSpPr>
          <p:cNvPr id="7" name="内容占位符 6"/>
          <p:cNvSpPr>
            <a:spLocks noGrp="1"/>
          </p:cNvSpPr>
          <p:nvPr>
            <p:ph idx="1"/>
          </p:nvPr>
        </p:nvSpPr>
        <p:spPr/>
        <p:txBody>
          <a:bodyPr>
            <a:normAutofit/>
          </a:bodyPr>
          <a:lstStyle/>
          <a:p>
            <a:pPr marL="342900" indent="-342900">
              <a:spcBef>
                <a:spcPct val="20000"/>
              </a:spcBef>
            </a:pPr>
            <a:r>
              <a:rPr lang="zh-CN" altLang="en-US" sz="3200" b="1" dirty="0"/>
              <a:t>机构名识别研究</a:t>
            </a:r>
            <a:r>
              <a:rPr lang="zh-CN" altLang="en-US" sz="3200" b="1" dirty="0" smtClean="0"/>
              <a:t>现状</a:t>
            </a:r>
            <a:endParaRPr lang="en-US" altLang="zh-CN" sz="3200" b="1" dirty="0" smtClean="0"/>
          </a:p>
          <a:p>
            <a:pPr marL="0" indent="0">
              <a:buNone/>
            </a:pPr>
            <a:r>
              <a:rPr lang="en-US" altLang="zh-CN" dirty="0" smtClean="0"/>
              <a:t>2</a:t>
            </a:r>
            <a:r>
              <a:rPr lang="zh-CN" altLang="en-US" dirty="0" smtClean="0"/>
              <a:t>、基于统计的方法：与规则相比，统计学习的方法依赖于大量的语料库，通过对标注的语料库进行学习，从标注的词性、词语中学习，自动获得相应的训练模型。目前常用的统计学习方法有：</a:t>
            </a:r>
            <a:endParaRPr lang="en-US" altLang="zh-CN" dirty="0" smtClean="0"/>
          </a:p>
          <a:p>
            <a:r>
              <a:rPr lang="zh-CN" altLang="en-US" dirty="0" smtClean="0"/>
              <a:t>隐马尔可夫模型</a:t>
            </a:r>
            <a:r>
              <a:rPr lang="en-US" altLang="zh-CN" dirty="0" smtClean="0"/>
              <a:t>(HMM)</a:t>
            </a:r>
          </a:p>
          <a:p>
            <a:r>
              <a:rPr lang="zh-CN" altLang="en-US" dirty="0" smtClean="0"/>
              <a:t>最大熵模型</a:t>
            </a:r>
            <a:r>
              <a:rPr lang="en-US" altLang="zh-CN" dirty="0" smtClean="0"/>
              <a:t>(MEMM)</a:t>
            </a:r>
          </a:p>
          <a:p>
            <a:r>
              <a:rPr lang="zh-CN" altLang="en-US" dirty="0" smtClean="0"/>
              <a:t>条件随机场</a:t>
            </a:r>
            <a:r>
              <a:rPr lang="en-US" altLang="zh-CN" dirty="0" smtClean="0"/>
              <a:t>(CRF)</a:t>
            </a:r>
          </a:p>
          <a:p>
            <a:r>
              <a:rPr lang="zh-CN" altLang="en-US" dirty="0"/>
              <a:t>支持向量</a:t>
            </a:r>
            <a:r>
              <a:rPr lang="zh-CN" altLang="en-US" dirty="0" smtClean="0"/>
              <a:t>机</a:t>
            </a:r>
            <a:r>
              <a:rPr lang="en-US" altLang="zh-CN" dirty="0" smtClean="0"/>
              <a:t>(SVM)</a:t>
            </a:r>
          </a:p>
        </p:txBody>
      </p:sp>
    </p:spTree>
    <p:extLst>
      <p:ext uri="{BB962C8B-B14F-4D97-AF65-F5344CB8AC3E}">
        <p14:creationId xmlns:p14="http://schemas.microsoft.com/office/powerpoint/2010/main" val="1615787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838200" y="365125"/>
            <a:ext cx="10515600" cy="1325563"/>
          </a:xfrm>
        </p:spPr>
        <p:txBody>
          <a:bodyPr/>
          <a:lstStyle/>
          <a:p>
            <a:pPr algn="ctr"/>
            <a:r>
              <a:rPr lang="zh-CN" altLang="en-US" dirty="0" smtClean="0"/>
              <a:t>研究现状</a:t>
            </a:r>
            <a:endParaRPr lang="zh-CN" altLang="en-US" dirty="0"/>
          </a:p>
        </p:txBody>
      </p:sp>
      <p:sp>
        <p:nvSpPr>
          <p:cNvPr id="7" name="内容占位符 6"/>
          <p:cNvSpPr>
            <a:spLocks noGrp="1"/>
          </p:cNvSpPr>
          <p:nvPr>
            <p:ph idx="1"/>
          </p:nvPr>
        </p:nvSpPr>
        <p:spPr/>
        <p:txBody>
          <a:bodyPr>
            <a:normAutofit/>
          </a:bodyPr>
          <a:lstStyle/>
          <a:p>
            <a:pPr marL="342900" indent="-342900">
              <a:spcBef>
                <a:spcPct val="20000"/>
              </a:spcBef>
            </a:pPr>
            <a:r>
              <a:rPr lang="zh-CN" altLang="en-US" sz="3200" b="1" dirty="0"/>
              <a:t>机构名识别研究</a:t>
            </a:r>
            <a:r>
              <a:rPr lang="zh-CN" altLang="en-US" sz="3200" b="1" dirty="0" smtClean="0"/>
              <a:t>现状</a:t>
            </a:r>
            <a:endParaRPr lang="en-US" altLang="zh-CN" sz="3200" b="1" dirty="0" smtClean="0"/>
          </a:p>
          <a:p>
            <a:pPr marL="0" indent="0">
              <a:buNone/>
            </a:pPr>
            <a:r>
              <a:rPr lang="en-US" altLang="zh-CN" dirty="0"/>
              <a:t>3</a:t>
            </a:r>
            <a:r>
              <a:rPr lang="zh-CN" altLang="en-US" dirty="0" smtClean="0"/>
              <a:t>、基于深度学习的方法：相比于统计机器学习方法或基于规则的方法，基于神经网络的深度学习方法具有泛化性更强，更少依赖人工特征的优点。因此，许多基于神经网络的通用领域命名实体识别模型被提出，如：</a:t>
            </a:r>
            <a:endParaRPr lang="en-US" altLang="zh-CN" dirty="0" smtClean="0"/>
          </a:p>
          <a:p>
            <a:r>
              <a:rPr lang="zh-CN" altLang="en-US" dirty="0" smtClean="0"/>
              <a:t>循环神经网络</a:t>
            </a:r>
            <a:r>
              <a:rPr lang="en-US" altLang="zh-CN" dirty="0" smtClean="0"/>
              <a:t>(RNN)</a:t>
            </a:r>
            <a:endParaRPr lang="en-US" altLang="zh-CN" dirty="0"/>
          </a:p>
          <a:p>
            <a:r>
              <a:rPr lang="zh-CN" altLang="en-US" dirty="0" smtClean="0"/>
              <a:t>长短期记忆网络</a:t>
            </a:r>
            <a:r>
              <a:rPr lang="en-US" altLang="zh-CN" dirty="0" smtClean="0"/>
              <a:t>(LSTM)</a:t>
            </a:r>
          </a:p>
          <a:p>
            <a:r>
              <a:rPr lang="zh-CN" altLang="en-US" dirty="0" smtClean="0"/>
              <a:t>双向长短期记忆网络</a:t>
            </a:r>
            <a:r>
              <a:rPr lang="en-US" altLang="zh-CN" dirty="0" smtClean="0"/>
              <a:t>(</a:t>
            </a:r>
            <a:r>
              <a:rPr lang="en-US" altLang="zh-CN" dirty="0" err="1" smtClean="0"/>
              <a:t>BiLSTM</a:t>
            </a:r>
            <a:r>
              <a:rPr lang="en-US" altLang="zh-CN" dirty="0" smtClean="0"/>
              <a:t>)</a:t>
            </a:r>
          </a:p>
          <a:p>
            <a:r>
              <a:rPr lang="en-US" altLang="zh-CN" dirty="0" err="1" smtClean="0"/>
              <a:t>BiLSTM</a:t>
            </a:r>
            <a:r>
              <a:rPr lang="en-US" altLang="zh-CN" dirty="0" smtClean="0"/>
              <a:t> + CRF</a:t>
            </a:r>
          </a:p>
        </p:txBody>
      </p:sp>
    </p:spTree>
    <p:extLst>
      <p:ext uri="{BB962C8B-B14F-4D97-AF65-F5344CB8AC3E}">
        <p14:creationId xmlns:p14="http://schemas.microsoft.com/office/powerpoint/2010/main" val="1975420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简称数据集的构造</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24238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9906000" cy="1325563"/>
          </a:xfrm>
        </p:spPr>
        <p:txBody>
          <a:bodyPr>
            <a:normAutofit/>
          </a:bodyPr>
          <a:lstStyle/>
          <a:p>
            <a:pPr algn="ctr"/>
            <a:r>
              <a:rPr lang="zh-CN" altLang="en-US" dirty="0" smtClean="0"/>
              <a:t>消歧算法</a:t>
            </a:r>
            <a:r>
              <a:rPr lang="en-US" altLang="zh-CN" dirty="0" smtClean="0"/>
              <a:t/>
            </a:r>
            <a:br>
              <a:rPr lang="en-US" altLang="zh-CN" dirty="0" smtClean="0"/>
            </a:br>
            <a:endParaRPr lang="zh-CN" altLang="en-US" dirty="0"/>
          </a:p>
        </p:txBody>
      </p:sp>
      <p:sp>
        <p:nvSpPr>
          <p:cNvPr id="8" name="矩形 7"/>
          <p:cNvSpPr/>
          <p:nvPr/>
        </p:nvSpPr>
        <p:spPr>
          <a:xfrm>
            <a:off x="185980" y="1262635"/>
            <a:ext cx="11608229" cy="584775"/>
          </a:xfrm>
          <a:prstGeom prst="rect">
            <a:avLst/>
          </a:prstGeom>
        </p:spPr>
        <p:txBody>
          <a:bodyPr wrap="square">
            <a:spAutoFit/>
          </a:bodyPr>
          <a:lstStyle/>
          <a:p>
            <a:r>
              <a:rPr lang="en-US" altLang="zh-CN" sz="3200" dirty="0" smtClean="0">
                <a:latin typeface="Calibri Light" panose="020F0302020204030204" pitchFamily="34" charset="0"/>
              </a:rPr>
              <a:t>      </a:t>
            </a:r>
            <a:endParaRPr lang="zh-CN" altLang="en-US" sz="3200" dirty="0">
              <a:latin typeface="Calibri Light" panose="020F0302020204030204" pitchFamily="34" charset="0"/>
            </a:endParaRPr>
          </a:p>
        </p:txBody>
      </p:sp>
      <p:sp>
        <p:nvSpPr>
          <p:cNvPr id="5" name="内容占位符 4"/>
          <p:cNvSpPr>
            <a:spLocks noGrp="1"/>
          </p:cNvSpPr>
          <p:nvPr>
            <p:ph idx="1"/>
          </p:nvPr>
        </p:nvSpPr>
        <p:spPr>
          <a:xfrm>
            <a:off x="907410" y="1251974"/>
            <a:ext cx="9906000" cy="3610671"/>
          </a:xfrm>
        </p:spPr>
        <p:txBody>
          <a:bodyPr/>
          <a:lstStyle/>
          <a:p>
            <a:endParaRPr lang="en-US" altLang="zh-CN" dirty="0" smtClean="0"/>
          </a:p>
          <a:p>
            <a:r>
              <a:rPr lang="zh-CN" altLang="en-US" dirty="0" smtClean="0"/>
              <a:t>词袋模型：给定一个待消歧的命名实体</a:t>
            </a:r>
            <a:r>
              <a:rPr lang="en-US" altLang="zh-CN" dirty="0" smtClean="0"/>
              <a:t>e</a:t>
            </a:r>
            <a:r>
              <a:rPr lang="zh-CN" altLang="en-US" dirty="0" smtClean="0"/>
              <a:t>，与上下文信息</a:t>
            </a:r>
            <a:r>
              <a:rPr lang="en-US" altLang="zh-CN" dirty="0" smtClean="0"/>
              <a:t>C</a:t>
            </a:r>
            <a:r>
              <a:rPr lang="zh-CN" altLang="en-US" dirty="0" smtClean="0"/>
              <a:t>，对于两个指向相同的实体概念通过上下文信息特征计算他们的相似度</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1140533322"/>
              </p:ext>
            </p:extLst>
          </p:nvPr>
        </p:nvGraphicFramePr>
        <p:xfrm>
          <a:off x="533208" y="3783073"/>
          <a:ext cx="3976916" cy="2839720"/>
        </p:xfrm>
        <a:graphic>
          <a:graphicData uri="http://schemas.openxmlformats.org/drawingml/2006/table">
            <a:tbl>
              <a:tblPr firstRow="1" bandRow="1">
                <a:tableStyleId>{073A0DAA-6AF3-43AB-8588-CEC1D06C72B9}</a:tableStyleId>
              </a:tblPr>
              <a:tblGrid>
                <a:gridCol w="1988458">
                  <a:extLst>
                    <a:ext uri="{9D8B030D-6E8A-4147-A177-3AD203B41FA5}">
                      <a16:colId xmlns:a16="http://schemas.microsoft.com/office/drawing/2014/main" val="1614793186"/>
                    </a:ext>
                  </a:extLst>
                </a:gridCol>
                <a:gridCol w="1988458">
                  <a:extLst>
                    <a:ext uri="{9D8B030D-6E8A-4147-A177-3AD203B41FA5}">
                      <a16:colId xmlns:a16="http://schemas.microsoft.com/office/drawing/2014/main" val="364640352"/>
                    </a:ext>
                  </a:extLst>
                </a:gridCol>
              </a:tblGrid>
              <a:tr h="370840">
                <a:tc>
                  <a:txBody>
                    <a:bodyPr/>
                    <a:lstStyle/>
                    <a:p>
                      <a:pPr algn="ctr"/>
                      <a:r>
                        <a:rPr lang="zh-CN" altLang="en-US" dirty="0" smtClean="0"/>
                        <a:t>命名实体</a:t>
                      </a:r>
                      <a:endParaRPr lang="zh-CN" altLang="en-US" dirty="0"/>
                    </a:p>
                  </a:txBody>
                  <a:tcPr/>
                </a:tc>
                <a:tc>
                  <a:txBody>
                    <a:bodyPr/>
                    <a:lstStyle/>
                    <a:p>
                      <a:pPr algn="ctr"/>
                      <a:r>
                        <a:rPr lang="zh-CN" altLang="en-US" dirty="0" smtClean="0"/>
                        <a:t>文本</a:t>
                      </a:r>
                      <a:endParaRPr lang="zh-CN" altLang="en-US" dirty="0"/>
                    </a:p>
                  </a:txBody>
                  <a:tcPr/>
                </a:tc>
                <a:extLst>
                  <a:ext uri="{0D108BD9-81ED-4DB2-BD59-A6C34878D82A}">
                    <a16:rowId xmlns:a16="http://schemas.microsoft.com/office/drawing/2014/main" val="2486228303"/>
                  </a:ext>
                </a:extLst>
              </a:tr>
              <a:tr h="370840">
                <a:tc>
                  <a:txBody>
                    <a:bodyPr/>
                    <a:lstStyle/>
                    <a:p>
                      <a:pPr algn="ctr"/>
                      <a:r>
                        <a:rPr lang="zh-CN" altLang="en-US" dirty="0" smtClean="0"/>
                        <a:t>苹果</a:t>
                      </a:r>
                      <a:r>
                        <a:rPr lang="en-US" altLang="zh-CN" dirty="0" smtClean="0"/>
                        <a:t>1</a:t>
                      </a:r>
                      <a:endParaRPr lang="zh-CN" altLang="en-US" dirty="0"/>
                    </a:p>
                  </a:txBody>
                  <a:tcPr/>
                </a:tc>
                <a:tc>
                  <a:txBody>
                    <a:bodyPr/>
                    <a:lstStyle/>
                    <a:p>
                      <a:r>
                        <a:rPr lang="zh-CN" altLang="en-US" dirty="0" smtClean="0"/>
                        <a:t>苹果公司最近推出了一款新的电子产品</a:t>
                      </a:r>
                      <a:endParaRPr lang="zh-CN" altLang="en-US" dirty="0"/>
                    </a:p>
                  </a:txBody>
                  <a:tcPr/>
                </a:tc>
                <a:extLst>
                  <a:ext uri="{0D108BD9-81ED-4DB2-BD59-A6C34878D82A}">
                    <a16:rowId xmlns:a16="http://schemas.microsoft.com/office/drawing/2014/main" val="3898510965"/>
                  </a:ext>
                </a:extLst>
              </a:tr>
              <a:tr h="370840">
                <a:tc>
                  <a:txBody>
                    <a:bodyPr/>
                    <a:lstStyle/>
                    <a:p>
                      <a:pPr algn="ctr"/>
                      <a:r>
                        <a:rPr lang="zh-CN" altLang="en-US" dirty="0" smtClean="0"/>
                        <a:t>苹果</a:t>
                      </a:r>
                      <a:r>
                        <a:rPr lang="en-US" altLang="zh-CN" dirty="0" smtClean="0"/>
                        <a:t>2</a:t>
                      </a:r>
                      <a:endParaRPr lang="zh-CN" altLang="en-US" dirty="0"/>
                    </a:p>
                  </a:txBody>
                  <a:tcPr/>
                </a:tc>
                <a:tc>
                  <a:txBody>
                    <a:bodyPr/>
                    <a:lstStyle/>
                    <a:p>
                      <a:r>
                        <a:rPr lang="zh-CN" altLang="en-US" dirty="0" smtClean="0"/>
                        <a:t>苹果是苹果亚科类植物</a:t>
                      </a:r>
                      <a:endParaRPr lang="zh-CN" altLang="en-US" dirty="0"/>
                    </a:p>
                  </a:txBody>
                  <a:tcPr/>
                </a:tc>
                <a:extLst>
                  <a:ext uri="{0D108BD9-81ED-4DB2-BD59-A6C34878D82A}">
                    <a16:rowId xmlns:a16="http://schemas.microsoft.com/office/drawing/2014/main" val="2329056956"/>
                  </a:ext>
                </a:extLst>
              </a:tr>
              <a:tr h="370840">
                <a:tc>
                  <a:txBody>
                    <a:bodyPr/>
                    <a:lstStyle/>
                    <a:p>
                      <a:pPr algn="ctr"/>
                      <a:r>
                        <a:rPr lang="zh-CN" altLang="en-US" dirty="0" smtClean="0"/>
                        <a:t>苹果</a:t>
                      </a:r>
                      <a:r>
                        <a:rPr lang="en-US" altLang="zh-CN" dirty="0" smtClean="0"/>
                        <a:t>3</a:t>
                      </a:r>
                      <a:endParaRPr lang="zh-CN" altLang="en-US" dirty="0"/>
                    </a:p>
                  </a:txBody>
                  <a:tcPr/>
                </a:tc>
                <a:tc>
                  <a:txBody>
                    <a:bodyPr/>
                    <a:lstStyle/>
                    <a:p>
                      <a:r>
                        <a:rPr lang="zh-CN" altLang="en-US" dirty="0" smtClean="0"/>
                        <a:t>苹果公司是生产电子产品的高科技公司</a:t>
                      </a:r>
                      <a:endParaRPr lang="zh-CN" altLang="en-US" dirty="0"/>
                    </a:p>
                  </a:txBody>
                  <a:tcPr/>
                </a:tc>
                <a:extLst>
                  <a:ext uri="{0D108BD9-81ED-4DB2-BD59-A6C34878D82A}">
                    <a16:rowId xmlns:a16="http://schemas.microsoft.com/office/drawing/2014/main" val="3513234980"/>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600771254"/>
              </p:ext>
            </p:extLst>
          </p:nvPr>
        </p:nvGraphicFramePr>
        <p:xfrm>
          <a:off x="7210696" y="3783073"/>
          <a:ext cx="4185724" cy="2839720"/>
        </p:xfrm>
        <a:graphic>
          <a:graphicData uri="http://schemas.openxmlformats.org/drawingml/2006/table">
            <a:tbl>
              <a:tblPr firstRow="1" bandRow="1">
                <a:tableStyleId>{073A0DAA-6AF3-43AB-8588-CEC1D06C72B9}</a:tableStyleId>
              </a:tblPr>
              <a:tblGrid>
                <a:gridCol w="2092862">
                  <a:extLst>
                    <a:ext uri="{9D8B030D-6E8A-4147-A177-3AD203B41FA5}">
                      <a16:colId xmlns:a16="http://schemas.microsoft.com/office/drawing/2014/main" val="1213869434"/>
                    </a:ext>
                  </a:extLst>
                </a:gridCol>
                <a:gridCol w="2092862">
                  <a:extLst>
                    <a:ext uri="{9D8B030D-6E8A-4147-A177-3AD203B41FA5}">
                      <a16:colId xmlns:a16="http://schemas.microsoft.com/office/drawing/2014/main" val="3338462727"/>
                    </a:ext>
                  </a:extLst>
                </a:gridCol>
              </a:tblGrid>
              <a:tr h="709930">
                <a:tc>
                  <a:txBody>
                    <a:bodyPr/>
                    <a:lstStyle/>
                    <a:p>
                      <a:pPr algn="ctr"/>
                      <a:r>
                        <a:rPr lang="zh-CN" altLang="en-US" dirty="0" smtClean="0"/>
                        <a:t>命名实体</a:t>
                      </a:r>
                      <a:endParaRPr lang="zh-CN" altLang="en-US" dirty="0"/>
                    </a:p>
                  </a:txBody>
                  <a:tcPr/>
                </a:tc>
                <a:tc>
                  <a:txBody>
                    <a:bodyPr/>
                    <a:lstStyle/>
                    <a:p>
                      <a:pPr algn="ctr"/>
                      <a:r>
                        <a:rPr lang="zh-CN" altLang="en-US" dirty="0" smtClean="0"/>
                        <a:t>文本向量</a:t>
                      </a:r>
                      <a:endParaRPr lang="zh-CN" altLang="en-US" dirty="0"/>
                    </a:p>
                  </a:txBody>
                  <a:tcPr/>
                </a:tc>
                <a:extLst>
                  <a:ext uri="{0D108BD9-81ED-4DB2-BD59-A6C34878D82A}">
                    <a16:rowId xmlns:a16="http://schemas.microsoft.com/office/drawing/2014/main" val="3124439337"/>
                  </a:ext>
                </a:extLst>
              </a:tr>
              <a:tr h="709930">
                <a:tc>
                  <a:txBody>
                    <a:bodyPr/>
                    <a:lstStyle/>
                    <a:p>
                      <a:pPr algn="ctr"/>
                      <a:r>
                        <a:rPr lang="zh-CN" altLang="en-US" dirty="0" smtClean="0"/>
                        <a:t>苹果</a:t>
                      </a:r>
                      <a:r>
                        <a:rPr lang="en-US" altLang="zh-CN" dirty="0" smtClean="0"/>
                        <a:t>1</a:t>
                      </a:r>
                      <a:endParaRPr lang="zh-CN" altLang="en-US" dirty="0"/>
                    </a:p>
                  </a:txBody>
                  <a:tcPr/>
                </a:tc>
                <a:tc>
                  <a:txBody>
                    <a:bodyPr/>
                    <a:lstStyle/>
                    <a:p>
                      <a:r>
                        <a:rPr lang="en-US" altLang="zh-CN" dirty="0" smtClean="0"/>
                        <a:t>1,1,0,0,0</a:t>
                      </a:r>
                      <a:endParaRPr lang="zh-CN" altLang="en-US" dirty="0"/>
                    </a:p>
                  </a:txBody>
                  <a:tcPr/>
                </a:tc>
                <a:extLst>
                  <a:ext uri="{0D108BD9-81ED-4DB2-BD59-A6C34878D82A}">
                    <a16:rowId xmlns:a16="http://schemas.microsoft.com/office/drawing/2014/main" val="2948364281"/>
                  </a:ext>
                </a:extLst>
              </a:tr>
              <a:tr h="709930">
                <a:tc>
                  <a:txBody>
                    <a:bodyPr/>
                    <a:lstStyle/>
                    <a:p>
                      <a:pPr algn="ctr"/>
                      <a:r>
                        <a:rPr lang="zh-CN" altLang="en-US" dirty="0" smtClean="0"/>
                        <a:t>苹果</a:t>
                      </a:r>
                      <a:r>
                        <a:rPr lang="en-US" altLang="zh-CN" dirty="0" smtClean="0"/>
                        <a:t>2</a:t>
                      </a:r>
                      <a:endParaRPr lang="zh-CN" altLang="en-US" dirty="0"/>
                    </a:p>
                  </a:txBody>
                  <a:tcPr/>
                </a:tc>
                <a:tc>
                  <a:txBody>
                    <a:bodyPr/>
                    <a:lstStyle/>
                    <a:p>
                      <a:r>
                        <a:rPr lang="en-US" altLang="zh-CN" dirty="0" smtClean="0"/>
                        <a:t>0,0,1,1,0</a:t>
                      </a:r>
                      <a:endParaRPr lang="zh-CN" altLang="en-US" dirty="0"/>
                    </a:p>
                  </a:txBody>
                  <a:tcPr/>
                </a:tc>
                <a:extLst>
                  <a:ext uri="{0D108BD9-81ED-4DB2-BD59-A6C34878D82A}">
                    <a16:rowId xmlns:a16="http://schemas.microsoft.com/office/drawing/2014/main" val="2104538196"/>
                  </a:ext>
                </a:extLst>
              </a:tr>
              <a:tr h="709930">
                <a:tc>
                  <a:txBody>
                    <a:bodyPr/>
                    <a:lstStyle/>
                    <a:p>
                      <a:pPr algn="ctr"/>
                      <a:r>
                        <a:rPr lang="zh-CN" altLang="en-US" dirty="0" smtClean="0"/>
                        <a:t>苹果</a:t>
                      </a:r>
                      <a:r>
                        <a:rPr lang="en-US" altLang="zh-CN" dirty="0" smtClean="0"/>
                        <a:t>3</a:t>
                      </a:r>
                      <a:endParaRPr lang="zh-CN" altLang="en-US" dirty="0"/>
                    </a:p>
                  </a:txBody>
                  <a:tcPr/>
                </a:tc>
                <a:tc>
                  <a:txBody>
                    <a:bodyPr/>
                    <a:lstStyle/>
                    <a:p>
                      <a:r>
                        <a:rPr lang="en-US" altLang="zh-CN" dirty="0" smtClean="0"/>
                        <a:t>1,1,0,0,1</a:t>
                      </a:r>
                      <a:endParaRPr lang="zh-CN" altLang="en-US" dirty="0"/>
                    </a:p>
                  </a:txBody>
                  <a:tcPr/>
                </a:tc>
                <a:extLst>
                  <a:ext uri="{0D108BD9-81ED-4DB2-BD59-A6C34878D82A}">
                    <a16:rowId xmlns:a16="http://schemas.microsoft.com/office/drawing/2014/main" val="2906300387"/>
                  </a:ext>
                </a:extLst>
              </a:tr>
            </a:tbl>
          </a:graphicData>
        </a:graphic>
      </p:graphicFrame>
      <p:sp>
        <p:nvSpPr>
          <p:cNvPr id="10" name="文本框 9"/>
          <p:cNvSpPr txBox="1"/>
          <p:nvPr/>
        </p:nvSpPr>
        <p:spPr>
          <a:xfrm>
            <a:off x="4545552" y="4356244"/>
            <a:ext cx="2700572" cy="923330"/>
          </a:xfrm>
          <a:prstGeom prst="rect">
            <a:avLst/>
          </a:prstGeom>
          <a:noFill/>
        </p:spPr>
        <p:txBody>
          <a:bodyPr wrap="square" rtlCol="0">
            <a:spAutoFit/>
          </a:bodyPr>
          <a:lstStyle/>
          <a:p>
            <a:r>
              <a:rPr lang="zh-CN" altLang="en-US" dirty="0" smtClean="0"/>
              <a:t>向量空间可以表示成</a:t>
            </a:r>
            <a:r>
              <a:rPr lang="en-US" altLang="zh-CN" dirty="0" smtClean="0"/>
              <a:t>{</a:t>
            </a:r>
            <a:r>
              <a:rPr lang="zh-CN" altLang="en-US" dirty="0" smtClean="0"/>
              <a:t>公司，电子产品，亚科类，植物，高科技</a:t>
            </a:r>
            <a:r>
              <a:rPr lang="en-US" altLang="zh-CN" dirty="0" smtClean="0"/>
              <a:t>}</a:t>
            </a:r>
            <a:endParaRPr lang="zh-CN" altLang="en-US" dirty="0"/>
          </a:p>
        </p:txBody>
      </p:sp>
      <p:cxnSp>
        <p:nvCxnSpPr>
          <p:cNvPr id="12" name="直接箭头连接符 11"/>
          <p:cNvCxnSpPr/>
          <p:nvPr/>
        </p:nvCxnSpPr>
        <p:spPr>
          <a:xfrm>
            <a:off x="4510124" y="5436296"/>
            <a:ext cx="2736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76971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研究内容</a:t>
            </a:r>
            <a:endParaRPr lang="zh-CN" altLang="en-US" dirty="0"/>
          </a:p>
        </p:txBody>
      </p:sp>
      <p:sp>
        <p:nvSpPr>
          <p:cNvPr id="5" name="内容占位符 4"/>
          <p:cNvSpPr>
            <a:spLocks noGrp="1"/>
          </p:cNvSpPr>
          <p:nvPr>
            <p:ph idx="1"/>
          </p:nvPr>
        </p:nvSpPr>
        <p:spPr>
          <a:xfrm>
            <a:off x="838200" y="1690688"/>
            <a:ext cx="10515600" cy="4351338"/>
          </a:xfrm>
        </p:spPr>
        <p:txBody>
          <a:bodyPr/>
          <a:lstStyle/>
          <a:p>
            <a:r>
              <a:rPr lang="en-US" altLang="zh-CN" dirty="0" smtClean="0"/>
              <a:t>1</a:t>
            </a:r>
            <a:r>
              <a:rPr lang="zh-CN" altLang="en-US" dirty="0" smtClean="0"/>
              <a:t>、基于</a:t>
            </a:r>
            <a:r>
              <a:rPr lang="en-US" altLang="zh-CN" dirty="0" err="1" smtClean="0"/>
              <a:t>BiLSTM+CRF</a:t>
            </a:r>
            <a:r>
              <a:rPr lang="zh-CN" altLang="en-US" dirty="0" smtClean="0"/>
              <a:t>的机构名识别</a:t>
            </a:r>
            <a:endParaRPr lang="zh-CN" altLang="en-US" dirty="0"/>
          </a:p>
        </p:txBody>
      </p:sp>
      <p:pic>
        <p:nvPicPr>
          <p:cNvPr id="6" name="图片 5" descr="C:\Users\Jack\Desktop\CRF+BiLSTM.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2151" y="2387926"/>
            <a:ext cx="4490903" cy="4275255"/>
          </a:xfrm>
          <a:prstGeom prst="rect">
            <a:avLst/>
          </a:prstGeom>
          <a:noFill/>
          <a:ln>
            <a:noFill/>
          </a:ln>
        </p:spPr>
      </p:pic>
      <p:sp>
        <p:nvSpPr>
          <p:cNvPr id="7" name="文本框 6"/>
          <p:cNvSpPr txBox="1"/>
          <p:nvPr/>
        </p:nvSpPr>
        <p:spPr>
          <a:xfrm>
            <a:off x="6787662" y="2259623"/>
            <a:ext cx="4941276" cy="923330"/>
          </a:xfrm>
          <a:prstGeom prst="rect">
            <a:avLst/>
          </a:prstGeom>
          <a:noFill/>
        </p:spPr>
        <p:txBody>
          <a:bodyPr wrap="square" rtlCol="0">
            <a:spAutoFit/>
          </a:bodyPr>
          <a:lstStyle/>
          <a:p>
            <a:r>
              <a:rPr lang="zh-CN" altLang="en-US" dirty="0" smtClean="0"/>
              <a:t>采用</a:t>
            </a:r>
            <a:r>
              <a:rPr lang="en-US" altLang="zh-CN" dirty="0" smtClean="0"/>
              <a:t>BIO</a:t>
            </a:r>
            <a:r>
              <a:rPr lang="zh-CN" altLang="en-US" dirty="0" smtClean="0"/>
              <a:t>标注集</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3482761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5557</TotalTime>
  <Words>825</Words>
  <Application>Microsoft Office PowerPoint</Application>
  <PresentationFormat>宽屏</PresentationFormat>
  <Paragraphs>70</Paragraphs>
  <Slides>11</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等线 Light</vt:lpstr>
      <vt:lpstr>微软雅黑</vt:lpstr>
      <vt:lpstr>Arial</vt:lpstr>
      <vt:lpstr>Calibri Light</vt:lpstr>
      <vt:lpstr>Office 主题​​</vt:lpstr>
      <vt:lpstr>  基于语义的模糊同名判定方法</vt:lpstr>
      <vt:lpstr>研究背景</vt:lpstr>
      <vt:lpstr>研究背景</vt:lpstr>
      <vt:lpstr>研究现状</vt:lpstr>
      <vt:lpstr>研究现状</vt:lpstr>
      <vt:lpstr>研究现状</vt:lpstr>
      <vt:lpstr>简称数据集的构造</vt:lpstr>
      <vt:lpstr>消歧算法 </vt:lpstr>
      <vt:lpstr>研究内容</vt:lpstr>
      <vt:lpstr>研究内容</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Zhao Jack</cp:lastModifiedBy>
  <cp:revision>255</cp:revision>
  <dcterms:created xsi:type="dcterms:W3CDTF">2018-10-16T03:10:00Z</dcterms:created>
  <dcterms:modified xsi:type="dcterms:W3CDTF">2019-03-20T08:56:59Z</dcterms:modified>
</cp:coreProperties>
</file>