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60" r:id="rId3"/>
    <p:sldId id="261" r:id="rId4"/>
    <p:sldId id="306" r:id="rId5"/>
    <p:sldId id="290" r:id="rId6"/>
    <p:sldId id="262" r:id="rId7"/>
    <p:sldId id="316"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63916" autoAdjust="0"/>
  </p:normalViewPr>
  <p:slideViewPr>
    <p:cSldViewPr snapToGrid="0">
      <p:cViewPr varScale="1">
        <p:scale>
          <a:sx n="115" d="100"/>
          <a:sy n="115" d="100"/>
        </p:scale>
        <p:origin x="258" y="10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AD3B3-1452-48D6-AFCB-7C7EBCC07ECE}" type="datetimeFigureOut">
              <a:rPr lang="zh-CN" altLang="en-US" smtClean="0"/>
              <a:t>2019/3/19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6F7A48-CBAD-4BDE-987B-C95199978927}" type="slidenum">
              <a:rPr lang="zh-CN" altLang="en-US" smtClean="0"/>
              <a:t>‹#›</a:t>
            </a:fld>
            <a:endParaRPr lang="zh-CN" altLang="en-US"/>
          </a:p>
        </p:txBody>
      </p:sp>
    </p:spTree>
    <p:extLst>
      <p:ext uri="{BB962C8B-B14F-4D97-AF65-F5344CB8AC3E}">
        <p14:creationId xmlns:p14="http://schemas.microsoft.com/office/powerpoint/2010/main" val="2725783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6F7A48-CBAD-4BDE-987B-C95199978927}" type="slidenum">
              <a:rPr lang="zh-CN" altLang="en-US" smtClean="0"/>
              <a:t>1</a:t>
            </a:fld>
            <a:endParaRPr lang="zh-CN" altLang="en-US"/>
          </a:p>
        </p:txBody>
      </p:sp>
    </p:spTree>
    <p:extLst>
      <p:ext uri="{BB962C8B-B14F-4D97-AF65-F5344CB8AC3E}">
        <p14:creationId xmlns:p14="http://schemas.microsoft.com/office/powerpoint/2010/main" val="1712466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在马尔可夫链的每一步，系统根据概率分布，可以从一个状态变到另一个状态，也可以保持当前状态。状态的改变叫做转移，与不同的状态改变相关的概率叫做转移概率。</a:t>
            </a:r>
            <a:r>
              <a:rPr lang="zh-CN" altLang="en-US" sz="1200" b="0" i="0" u="none" strike="noStrike" kern="1200" dirty="0" smtClean="0">
                <a:solidFill>
                  <a:schemeClr val="tx1"/>
                </a:solidFill>
                <a:effectLst/>
                <a:latin typeface="+mn-lt"/>
                <a:ea typeface="+mn-ea"/>
                <a:cs typeface="+mn-cs"/>
              </a:rPr>
              <a:t>随机漫步</a:t>
            </a:r>
            <a:r>
              <a:rPr lang="zh-CN" altLang="en-US" sz="1200" b="0" i="0" kern="1200" dirty="0" smtClean="0">
                <a:solidFill>
                  <a:schemeClr val="tx1"/>
                </a:solidFill>
                <a:effectLst/>
                <a:latin typeface="+mn-lt"/>
                <a:ea typeface="+mn-ea"/>
                <a:cs typeface="+mn-cs"/>
              </a:rPr>
              <a:t>就是马尔可夫链的例子。随机漫步中每一步的状态是在图形中的点，每一步可以移动到任何一个相邻的点。</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马尔可夫模型也被应用于分析用户浏览</a:t>
            </a:r>
            <a:r>
              <a:rPr lang="zh-CN" altLang="en-US" sz="1200" b="0" i="0" u="none" strike="noStrike" kern="1200" dirty="0" smtClean="0">
                <a:solidFill>
                  <a:schemeClr val="tx1"/>
                </a:solidFill>
                <a:effectLst/>
                <a:latin typeface="+mn-lt"/>
                <a:ea typeface="+mn-ea"/>
                <a:cs typeface="+mn-cs"/>
              </a:rPr>
              <a:t>网页</a:t>
            </a:r>
            <a:r>
              <a:rPr lang="zh-CN" altLang="en-US" sz="1200" b="0" i="0" kern="1200" dirty="0" smtClean="0">
                <a:solidFill>
                  <a:schemeClr val="tx1"/>
                </a:solidFill>
                <a:effectLst/>
                <a:latin typeface="+mn-lt"/>
                <a:ea typeface="+mn-ea"/>
                <a:cs typeface="+mn-cs"/>
              </a:rPr>
              <a:t>的行为。在</a:t>
            </a:r>
            <a:r>
              <a:rPr lang="en-US" altLang="zh-CN" sz="1200" b="0" i="0" kern="1200" dirty="0" smtClean="0">
                <a:solidFill>
                  <a:schemeClr val="tx1"/>
                </a:solidFill>
                <a:effectLst/>
                <a:latin typeface="+mn-lt"/>
                <a:ea typeface="+mn-ea"/>
                <a:cs typeface="+mn-cs"/>
              </a:rPr>
              <a:t>PageRank</a:t>
            </a:r>
            <a:r>
              <a:rPr lang="zh-CN" altLang="en-US" sz="1200" b="0" i="0" kern="1200" dirty="0" smtClean="0">
                <a:solidFill>
                  <a:schemeClr val="tx1"/>
                </a:solidFill>
                <a:effectLst/>
                <a:latin typeface="+mn-lt"/>
                <a:ea typeface="+mn-ea"/>
                <a:cs typeface="+mn-cs"/>
              </a:rPr>
              <a:t>中，就是用马尔可夫模型对一个用户从某一网络链接转移到另一链接的行为进行建模。</a:t>
            </a:r>
            <a:endParaRPr lang="en-US" altLang="zh-CN" dirty="0" smtClean="0"/>
          </a:p>
        </p:txBody>
      </p:sp>
      <p:sp>
        <p:nvSpPr>
          <p:cNvPr id="4" name="灯片编号占位符 3"/>
          <p:cNvSpPr>
            <a:spLocks noGrp="1"/>
          </p:cNvSpPr>
          <p:nvPr>
            <p:ph type="sldNum" sz="quarter" idx="10"/>
          </p:nvPr>
        </p:nvSpPr>
        <p:spPr/>
        <p:txBody>
          <a:bodyPr/>
          <a:lstStyle/>
          <a:p>
            <a:fld id="{446F7A48-CBAD-4BDE-987B-C95199978927}" type="slidenum">
              <a:rPr lang="zh-CN" altLang="en-US" smtClean="0"/>
              <a:t>2</a:t>
            </a:fld>
            <a:endParaRPr lang="zh-CN" altLang="en-US"/>
          </a:p>
        </p:txBody>
      </p:sp>
    </p:spTree>
    <p:extLst>
      <p:ext uri="{BB962C8B-B14F-4D97-AF65-F5344CB8AC3E}">
        <p14:creationId xmlns:p14="http://schemas.microsoft.com/office/powerpoint/2010/main" val="4109687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语音识别，自然语言处理。。。</a:t>
            </a:r>
            <a:endParaRPr lang="zh-CN" altLang="en-US" dirty="0"/>
          </a:p>
        </p:txBody>
      </p:sp>
      <p:sp>
        <p:nvSpPr>
          <p:cNvPr id="4" name="灯片编号占位符 3"/>
          <p:cNvSpPr>
            <a:spLocks noGrp="1"/>
          </p:cNvSpPr>
          <p:nvPr>
            <p:ph type="sldNum" sz="quarter" idx="10"/>
          </p:nvPr>
        </p:nvSpPr>
        <p:spPr/>
        <p:txBody>
          <a:bodyPr/>
          <a:lstStyle/>
          <a:p>
            <a:fld id="{446F7A48-CBAD-4BDE-987B-C95199978927}" type="slidenum">
              <a:rPr lang="zh-CN" altLang="en-US" smtClean="0"/>
              <a:t>3</a:t>
            </a:fld>
            <a:endParaRPr lang="zh-CN" altLang="en-US"/>
          </a:p>
        </p:txBody>
      </p:sp>
    </p:spTree>
    <p:extLst>
      <p:ext uri="{BB962C8B-B14F-4D97-AF65-F5344CB8AC3E}">
        <p14:creationId xmlns:p14="http://schemas.microsoft.com/office/powerpoint/2010/main" val="4063798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其中，</a:t>
            </a:r>
            <a:r>
              <a:rPr lang="en-US" altLang="zh-CN" dirty="0" smtClean="0"/>
              <a:t>3</a:t>
            </a:r>
            <a:r>
              <a:rPr lang="zh-CN" altLang="en-US" dirty="0" smtClean="0"/>
              <a:t>和</a:t>
            </a:r>
            <a:r>
              <a:rPr lang="en-US" altLang="zh-CN" dirty="0" smtClean="0"/>
              <a:t>4</a:t>
            </a:r>
            <a:r>
              <a:rPr lang="zh-CN" altLang="en-US" dirty="0" smtClean="0"/>
              <a:t>决定了状态序列，</a:t>
            </a:r>
            <a:r>
              <a:rPr lang="en-US" altLang="zh-CN" dirty="0" smtClean="0"/>
              <a:t>5</a:t>
            </a:r>
            <a:r>
              <a:rPr lang="zh-CN" altLang="en-US" dirty="0" smtClean="0"/>
              <a:t>决定了观测序列，因此</a:t>
            </a:r>
            <a:r>
              <a:rPr lang="en-US" altLang="zh-CN" dirty="0" smtClean="0"/>
              <a:t>3</a:t>
            </a:r>
            <a:r>
              <a:rPr lang="zh-CN" altLang="en-US" dirty="0" smtClean="0"/>
              <a:t>、</a:t>
            </a:r>
            <a:r>
              <a:rPr lang="en-US" altLang="zh-CN" dirty="0" smtClean="0"/>
              <a:t>4</a:t>
            </a:r>
            <a:r>
              <a:rPr lang="zh-CN" altLang="en-US" dirty="0" smtClean="0"/>
              <a:t>、</a:t>
            </a:r>
            <a:r>
              <a:rPr lang="en-US" altLang="zh-CN" dirty="0" smtClean="0"/>
              <a:t>5</a:t>
            </a:r>
            <a:r>
              <a:rPr lang="zh-CN" altLang="en-US" dirty="0" smtClean="0"/>
              <a:t>这三条被成为隐马尔可夫模型的三要素</a:t>
            </a:r>
            <a:endParaRPr lang="zh-CN" altLang="en-US" dirty="0"/>
          </a:p>
        </p:txBody>
      </p:sp>
      <p:sp>
        <p:nvSpPr>
          <p:cNvPr id="4" name="灯片编号占位符 3"/>
          <p:cNvSpPr>
            <a:spLocks noGrp="1"/>
          </p:cNvSpPr>
          <p:nvPr>
            <p:ph type="sldNum" sz="quarter" idx="10"/>
          </p:nvPr>
        </p:nvSpPr>
        <p:spPr/>
        <p:txBody>
          <a:bodyPr/>
          <a:lstStyle/>
          <a:p>
            <a:fld id="{446F7A48-CBAD-4BDE-987B-C95199978927}" type="slidenum">
              <a:rPr lang="zh-CN" altLang="en-US" smtClean="0"/>
              <a:t>4</a:t>
            </a:fld>
            <a:endParaRPr lang="zh-CN" altLang="en-US"/>
          </a:p>
        </p:txBody>
      </p:sp>
    </p:spTree>
    <p:extLst>
      <p:ext uri="{BB962C8B-B14F-4D97-AF65-F5344CB8AC3E}">
        <p14:creationId xmlns:p14="http://schemas.microsoft.com/office/powerpoint/2010/main" val="1874620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发射概率：某一个角色表现为一个词的概率</a:t>
            </a:r>
            <a:endParaRPr lang="en-US" altLang="zh-CN" dirty="0" smtClean="0"/>
          </a:p>
          <a:p>
            <a:r>
              <a:rPr lang="zh-CN" altLang="en-US" dirty="0" smtClean="0"/>
              <a:t>转移概率：角色之间转移的概率</a:t>
            </a:r>
            <a:endParaRPr lang="zh-CN" altLang="en-US" dirty="0"/>
          </a:p>
        </p:txBody>
      </p:sp>
      <p:sp>
        <p:nvSpPr>
          <p:cNvPr id="4" name="灯片编号占位符 3"/>
          <p:cNvSpPr>
            <a:spLocks noGrp="1"/>
          </p:cNvSpPr>
          <p:nvPr>
            <p:ph type="sldNum" sz="quarter" idx="10"/>
          </p:nvPr>
        </p:nvSpPr>
        <p:spPr/>
        <p:txBody>
          <a:bodyPr/>
          <a:lstStyle/>
          <a:p>
            <a:fld id="{446F7A48-CBAD-4BDE-987B-C95199978927}" type="slidenum">
              <a:rPr lang="zh-CN" altLang="en-US" smtClean="0"/>
              <a:t>5</a:t>
            </a:fld>
            <a:endParaRPr lang="zh-CN" altLang="en-US"/>
          </a:p>
        </p:txBody>
      </p:sp>
    </p:spTree>
    <p:extLst>
      <p:ext uri="{BB962C8B-B14F-4D97-AF65-F5344CB8AC3E}">
        <p14:creationId xmlns:p14="http://schemas.microsoft.com/office/powerpoint/2010/main" val="4078429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通过对人民日报</a:t>
            </a:r>
            <a:r>
              <a:rPr lang="en-US" altLang="zh-CN" sz="1200" kern="1200" dirty="0" smtClean="0">
                <a:solidFill>
                  <a:schemeClr val="tx1"/>
                </a:solidFill>
                <a:effectLst/>
                <a:latin typeface="+mn-lt"/>
                <a:ea typeface="+mn-ea"/>
                <a:cs typeface="+mn-cs"/>
              </a:rPr>
              <a:t>1998</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月中的</a:t>
            </a:r>
            <a:r>
              <a:rPr lang="en-US" altLang="zh-CN" sz="1200" kern="1200" dirty="0" smtClean="0">
                <a:solidFill>
                  <a:schemeClr val="tx1"/>
                </a:solidFill>
                <a:effectLst/>
                <a:latin typeface="+mn-lt"/>
                <a:ea typeface="+mn-ea"/>
                <a:cs typeface="+mn-cs"/>
              </a:rPr>
              <a:t>10817</a:t>
            </a:r>
            <a:r>
              <a:rPr lang="zh-CN" altLang="zh-CN" sz="1200" kern="1200" dirty="0" smtClean="0">
                <a:solidFill>
                  <a:schemeClr val="tx1"/>
                </a:solidFill>
                <a:effectLst/>
                <a:latin typeface="+mn-lt"/>
                <a:ea typeface="+mn-ea"/>
                <a:cs typeface="+mn-cs"/>
              </a:rPr>
              <a:t>个机构名的</a:t>
            </a:r>
            <a:r>
              <a:rPr lang="en-US" altLang="zh-CN" sz="1200" kern="1200" dirty="0" smtClean="0">
                <a:solidFill>
                  <a:schemeClr val="tx1"/>
                </a:solidFill>
                <a:effectLst/>
                <a:latin typeface="+mn-lt"/>
                <a:ea typeface="+mn-ea"/>
                <a:cs typeface="+mn-cs"/>
              </a:rPr>
              <a:t>19986</a:t>
            </a:r>
            <a:r>
              <a:rPr lang="zh-CN" altLang="zh-CN" sz="1200" kern="1200" dirty="0" smtClean="0">
                <a:solidFill>
                  <a:schemeClr val="tx1"/>
                </a:solidFill>
                <a:effectLst/>
                <a:latin typeface="+mn-lt"/>
                <a:ea typeface="+mn-ea"/>
                <a:cs typeface="+mn-cs"/>
              </a:rPr>
              <a:t>个前段进行统计，发现它们并非毫无规律可循。在从词性上来分，地名、专有名词、简称、机构名占有相当一部分的比例，而且在普通名词中，又有许多在机构名中经常出现的高频词（其中，“国际”、“中央”等五个高频词占全部名词的四分之一）。</a:t>
            </a:r>
            <a:endParaRPr lang="en-US"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机构名不仅在内部用词的词性和用词上具有一定的规律，而且中文机构名的上下文用字相对来说也比较集中，同样具有一定的规律性，机构名的上下文大多是一些连词、动词或者表示职位的名词等。如“董事长”、“经理”等。</a:t>
            </a:r>
            <a:endParaRPr lang="en-US"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为了充分利用机构名构成上的这些特点，我们</a:t>
            </a:r>
            <a:r>
              <a:rPr lang="zh-CN" altLang="en-US" sz="1200" kern="1200" dirty="0" smtClean="0">
                <a:solidFill>
                  <a:schemeClr val="tx1"/>
                </a:solidFill>
                <a:effectLst/>
                <a:latin typeface="+mn-lt"/>
                <a:ea typeface="+mn-ea"/>
                <a:cs typeface="+mn-cs"/>
              </a:rPr>
              <a:t>可以使用一种</a:t>
            </a:r>
            <a:r>
              <a:rPr lang="zh-CN" altLang="zh-CN" sz="1200" kern="1200" dirty="0" smtClean="0">
                <a:solidFill>
                  <a:schemeClr val="tx1"/>
                </a:solidFill>
                <a:effectLst/>
                <a:latin typeface="+mn-lt"/>
                <a:ea typeface="+mn-ea"/>
                <a:cs typeface="+mn-cs"/>
              </a:rPr>
              <a:t>基于角色标注的中文机构名自动识别方法。根据每个字词在机构名构成中的不同作用，我们把它们分成各个不同的角色。</a:t>
            </a:r>
            <a:endParaRPr lang="en-US" altLang="zh-CN" dirty="0" smtClean="0"/>
          </a:p>
        </p:txBody>
      </p:sp>
      <p:sp>
        <p:nvSpPr>
          <p:cNvPr id="4" name="灯片编号占位符 3"/>
          <p:cNvSpPr>
            <a:spLocks noGrp="1"/>
          </p:cNvSpPr>
          <p:nvPr>
            <p:ph type="sldNum" sz="quarter" idx="10"/>
          </p:nvPr>
        </p:nvSpPr>
        <p:spPr/>
        <p:txBody>
          <a:bodyPr/>
          <a:lstStyle/>
          <a:p>
            <a:fld id="{446F7A48-CBAD-4BDE-987B-C95199978927}" type="slidenum">
              <a:rPr lang="zh-CN" altLang="en-US" smtClean="0"/>
              <a:t>6</a:t>
            </a:fld>
            <a:endParaRPr lang="zh-CN" altLang="en-US"/>
          </a:p>
        </p:txBody>
      </p:sp>
    </p:spTree>
    <p:extLst>
      <p:ext uri="{BB962C8B-B14F-4D97-AF65-F5344CB8AC3E}">
        <p14:creationId xmlns:p14="http://schemas.microsoft.com/office/powerpoint/2010/main" val="2364343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E47E631-FA1D-492F-9BCA-98ACF64081C4}" type="datetimeFigureOut">
              <a:rPr lang="zh-CN" altLang="en-US" smtClean="0"/>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1046177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47E631-FA1D-492F-9BCA-98ACF64081C4}" type="datetimeFigureOut">
              <a:rPr lang="zh-CN" altLang="en-US" smtClean="0"/>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1891675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47E631-FA1D-492F-9BCA-98ACF64081C4}" type="datetimeFigureOut">
              <a:rPr lang="zh-CN" altLang="en-US" smtClean="0"/>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1669203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47E631-FA1D-492F-9BCA-98ACF64081C4}" type="datetimeFigureOut">
              <a:rPr lang="zh-CN" altLang="en-US" smtClean="0"/>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2488588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E47E631-FA1D-492F-9BCA-98ACF64081C4}" type="datetimeFigureOut">
              <a:rPr lang="zh-CN" altLang="en-US" smtClean="0"/>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2152671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E47E631-FA1D-492F-9BCA-98ACF64081C4}" type="datetimeFigureOut">
              <a:rPr lang="zh-CN" altLang="en-US" smtClean="0"/>
              <a:t>2019/3/19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836764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E47E631-FA1D-492F-9BCA-98ACF64081C4}" type="datetimeFigureOut">
              <a:rPr lang="zh-CN" altLang="en-US" smtClean="0"/>
              <a:t>2019/3/19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97987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E47E631-FA1D-492F-9BCA-98ACF64081C4}" type="datetimeFigureOut">
              <a:rPr lang="zh-CN" altLang="en-US" smtClean="0"/>
              <a:t>2019/3/19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2451428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47E631-FA1D-492F-9BCA-98ACF64081C4}" type="datetimeFigureOut">
              <a:rPr lang="zh-CN" altLang="en-US" smtClean="0"/>
              <a:t>2019/3/19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660467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E47E631-FA1D-492F-9BCA-98ACF64081C4}" type="datetimeFigureOut">
              <a:rPr lang="zh-CN" altLang="en-US" smtClean="0"/>
              <a:t>2019/3/19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2120788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E47E631-FA1D-492F-9BCA-98ACF64081C4}" type="datetimeFigureOut">
              <a:rPr lang="zh-CN" altLang="en-US" smtClean="0"/>
              <a:t>2019/3/19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233613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7E631-FA1D-492F-9BCA-98ACF64081C4}" type="datetimeFigureOut">
              <a:rPr lang="zh-CN" altLang="en-US" smtClean="0"/>
              <a:t>2019/3/19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2826070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5836" y="1965842"/>
            <a:ext cx="11416553" cy="1893464"/>
          </a:xfrm>
        </p:spPr>
        <p:txBody>
          <a:bodyPr>
            <a:noAutofit/>
          </a:bodyPr>
          <a:lstStyle/>
          <a:p>
            <a:r>
              <a:rPr lang="en-US" altLang="zh-CN" sz="4800" dirty="0" smtClean="0">
                <a:latin typeface="Calibri Light" panose="020F0302020204030204" pitchFamily="34" charset="0"/>
              </a:rPr>
              <a:t>		</a:t>
            </a:r>
            <a:r>
              <a:rPr lang="zh-CN" altLang="en-US" sz="4800" dirty="0" smtClean="0">
                <a:latin typeface="Calibri Light" panose="020F0302020204030204" pitchFamily="34" charset="0"/>
              </a:rPr>
              <a:t>基于语义的模糊同名判定方法</a:t>
            </a:r>
            <a:endParaRPr lang="zh-CN" altLang="en-US" sz="4800" dirty="0">
              <a:latin typeface="Calibri Light" panose="020F0302020204030204" pitchFamily="34" charset="0"/>
            </a:endParaRPr>
          </a:p>
        </p:txBody>
      </p:sp>
      <p:sp>
        <p:nvSpPr>
          <p:cNvPr id="3" name="内容占位符 2"/>
          <p:cNvSpPr>
            <a:spLocks noGrp="1"/>
          </p:cNvSpPr>
          <p:nvPr>
            <p:ph idx="1"/>
          </p:nvPr>
        </p:nvSpPr>
        <p:spPr>
          <a:xfrm>
            <a:off x="8003929" y="4595203"/>
            <a:ext cx="2870258" cy="495544"/>
          </a:xfrm>
        </p:spPr>
        <p:txBody>
          <a:bodyPr>
            <a:normAutofit/>
          </a:bodyPr>
          <a:lstStyle/>
          <a:p>
            <a:pPr marL="0" indent="0">
              <a:buNone/>
            </a:pPr>
            <a:r>
              <a:rPr lang="zh-CN" altLang="en-US" sz="2400" dirty="0" smtClean="0">
                <a:latin typeface="微软雅黑" panose="020B0503020204020204" pitchFamily="34" charset="-122"/>
                <a:ea typeface="微软雅黑" panose="020B0503020204020204" pitchFamily="34" charset="-122"/>
              </a:rPr>
              <a:t>报告人：</a:t>
            </a:r>
            <a:r>
              <a:rPr lang="zh-CN" altLang="en-US" sz="2400" dirty="0">
                <a:latin typeface="微软雅黑" panose="020B0503020204020204" pitchFamily="34" charset="-122"/>
                <a:ea typeface="微软雅黑" panose="020B0503020204020204" pitchFamily="34" charset="-122"/>
              </a:rPr>
              <a:t>赵衍</a:t>
            </a:r>
          </a:p>
        </p:txBody>
      </p:sp>
    </p:spTree>
    <p:extLst>
      <p:ext uri="{BB962C8B-B14F-4D97-AF65-F5344CB8AC3E}">
        <p14:creationId xmlns:p14="http://schemas.microsoft.com/office/powerpoint/2010/main" val="28219140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7240" y="1932447"/>
            <a:ext cx="6075485" cy="5551854"/>
          </a:xfrm>
        </p:spPr>
        <p:txBody>
          <a:bodyPr/>
          <a:lstStyle/>
          <a:p>
            <a:pPr marL="0" indent="0">
              <a:buNone/>
            </a:pPr>
            <a:endParaRPr lang="en-US" altLang="zh-CN" sz="2800" dirty="0">
              <a:solidFill>
                <a:prstClr val="black"/>
              </a:solidFill>
              <a:latin typeface="Calibri Light" panose="020F0302020204030204" pitchFamily="34" charset="0"/>
              <a:ea typeface="等线 Light" panose="02010600030101010101" pitchFamily="2" charset="-122"/>
            </a:endParaRPr>
          </a:p>
          <a:p>
            <a:pPr marL="0" indent="0">
              <a:buNone/>
            </a:pPr>
            <a:endParaRPr lang="zh-CN" altLang="en-US" sz="2800" dirty="0">
              <a:solidFill>
                <a:prstClr val="black"/>
              </a:solidFill>
              <a:latin typeface="Calibri Light" panose="020F0302020204030204" pitchFamily="34" charset="0"/>
              <a:ea typeface="等线 Light" panose="02010600030101010101" pitchFamily="2" charset="-122"/>
            </a:endParaRPr>
          </a:p>
        </p:txBody>
      </p:sp>
      <p:sp>
        <p:nvSpPr>
          <p:cNvPr id="8" name="标题 1"/>
          <p:cNvSpPr>
            <a:spLocks noGrp="1"/>
          </p:cNvSpPr>
          <p:nvPr>
            <p:ph type="title"/>
          </p:nvPr>
        </p:nvSpPr>
        <p:spPr>
          <a:xfrm>
            <a:off x="838200" y="365125"/>
            <a:ext cx="10515600" cy="1325563"/>
          </a:xfrm>
        </p:spPr>
        <p:txBody>
          <a:bodyPr/>
          <a:lstStyle/>
          <a:p>
            <a:pPr algn="ctr"/>
            <a:r>
              <a:rPr lang="zh-CN" altLang="en-US" dirty="0" smtClean="0"/>
              <a:t>问题描述</a:t>
            </a:r>
            <a:endParaRPr lang="zh-CN" altLang="en-US" dirty="0"/>
          </a:p>
        </p:txBody>
      </p:sp>
    </p:spTree>
    <p:extLst>
      <p:ext uri="{BB962C8B-B14F-4D97-AF65-F5344CB8AC3E}">
        <p14:creationId xmlns:p14="http://schemas.microsoft.com/office/powerpoint/2010/main" val="2040548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838200" y="365125"/>
            <a:ext cx="10515600" cy="1325563"/>
          </a:xfrm>
        </p:spPr>
        <p:txBody>
          <a:bodyPr/>
          <a:lstStyle/>
          <a:p>
            <a:pPr algn="ctr"/>
            <a:r>
              <a:rPr lang="en-US" altLang="zh-CN" dirty="0" smtClean="0"/>
              <a:t>LSTM</a:t>
            </a:r>
            <a:r>
              <a:rPr lang="zh-CN" altLang="en-US" dirty="0" smtClean="0"/>
              <a:t>（长短期记忆网络）</a:t>
            </a:r>
            <a:endParaRPr lang="zh-CN" altLang="en-US" dirty="0"/>
          </a:p>
        </p:txBody>
      </p:sp>
      <p:sp>
        <p:nvSpPr>
          <p:cNvPr id="7" name="内容占位符 6"/>
          <p:cNvSpPr>
            <a:spLocks noGrp="1"/>
          </p:cNvSpPr>
          <p:nvPr>
            <p:ph idx="1"/>
          </p:nvPr>
        </p:nvSpPr>
        <p:spPr/>
        <p:txBody>
          <a:bodyPr/>
          <a:lstStyle/>
          <a:p>
            <a:endParaRPr lang="zh-CN" altLang="en-US"/>
          </a:p>
        </p:txBody>
      </p:sp>
    </p:spTree>
    <p:extLst>
      <p:ext uri="{BB962C8B-B14F-4D97-AF65-F5344CB8AC3E}">
        <p14:creationId xmlns:p14="http://schemas.microsoft.com/office/powerpoint/2010/main" val="1343769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简称数据集的构造</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24238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9906000" cy="1325563"/>
          </a:xfrm>
        </p:spPr>
        <p:txBody>
          <a:bodyPr>
            <a:normAutofit/>
          </a:bodyPr>
          <a:lstStyle/>
          <a:p>
            <a:pPr algn="ctr"/>
            <a:r>
              <a:rPr lang="zh-CN" altLang="en-US" dirty="0" smtClean="0"/>
              <a:t>消歧算法</a:t>
            </a:r>
            <a:r>
              <a:rPr lang="en-US" altLang="zh-CN" dirty="0" smtClean="0"/>
              <a:t/>
            </a:r>
            <a:br>
              <a:rPr lang="en-US" altLang="zh-CN" dirty="0" smtClean="0"/>
            </a:br>
            <a:endParaRPr lang="zh-CN" altLang="en-US" dirty="0"/>
          </a:p>
        </p:txBody>
      </p:sp>
      <p:sp>
        <p:nvSpPr>
          <p:cNvPr id="8" name="矩形 7"/>
          <p:cNvSpPr/>
          <p:nvPr/>
        </p:nvSpPr>
        <p:spPr>
          <a:xfrm>
            <a:off x="185980" y="1262635"/>
            <a:ext cx="11608229" cy="584775"/>
          </a:xfrm>
          <a:prstGeom prst="rect">
            <a:avLst/>
          </a:prstGeom>
        </p:spPr>
        <p:txBody>
          <a:bodyPr wrap="square">
            <a:spAutoFit/>
          </a:bodyPr>
          <a:lstStyle/>
          <a:p>
            <a:r>
              <a:rPr lang="en-US" altLang="zh-CN" sz="3200" dirty="0" smtClean="0">
                <a:latin typeface="Calibri Light" panose="020F0302020204030204" pitchFamily="34" charset="0"/>
              </a:rPr>
              <a:t>      </a:t>
            </a:r>
            <a:endParaRPr lang="zh-CN" altLang="en-US" sz="3200" dirty="0">
              <a:latin typeface="Calibri Light" panose="020F0302020204030204" pitchFamily="34" charset="0"/>
            </a:endParaRPr>
          </a:p>
        </p:txBody>
      </p:sp>
      <p:sp>
        <p:nvSpPr>
          <p:cNvPr id="5" name="内容占位符 4"/>
          <p:cNvSpPr>
            <a:spLocks noGrp="1"/>
          </p:cNvSpPr>
          <p:nvPr>
            <p:ph idx="1"/>
          </p:nvPr>
        </p:nvSpPr>
        <p:spPr>
          <a:xfrm>
            <a:off x="907410" y="1251974"/>
            <a:ext cx="9906000" cy="3610671"/>
          </a:xfrm>
        </p:spPr>
        <p:txBody>
          <a:bodyPr/>
          <a:lstStyle/>
          <a:p>
            <a:endParaRPr lang="en-US" altLang="zh-CN" dirty="0" smtClean="0"/>
          </a:p>
          <a:p>
            <a:r>
              <a:rPr lang="zh-CN" altLang="en-US" dirty="0" smtClean="0"/>
              <a:t>词袋模型：给定一个待消歧的命名实体</a:t>
            </a:r>
            <a:r>
              <a:rPr lang="en-US" altLang="zh-CN" dirty="0" smtClean="0"/>
              <a:t>e</a:t>
            </a:r>
            <a:r>
              <a:rPr lang="zh-CN" altLang="en-US" dirty="0" smtClean="0"/>
              <a:t>，与上下文信息</a:t>
            </a:r>
            <a:r>
              <a:rPr lang="en-US" altLang="zh-CN" dirty="0" smtClean="0"/>
              <a:t>C</a:t>
            </a:r>
            <a:r>
              <a:rPr lang="zh-CN" altLang="en-US" dirty="0" smtClean="0"/>
              <a:t>，对于两个指向相同的实体概念通过上下文信息特征计算他们的相似度</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1140533322"/>
              </p:ext>
            </p:extLst>
          </p:nvPr>
        </p:nvGraphicFramePr>
        <p:xfrm>
          <a:off x="533208" y="3783073"/>
          <a:ext cx="3976916" cy="2839720"/>
        </p:xfrm>
        <a:graphic>
          <a:graphicData uri="http://schemas.openxmlformats.org/drawingml/2006/table">
            <a:tbl>
              <a:tblPr firstRow="1" bandRow="1">
                <a:tableStyleId>{073A0DAA-6AF3-43AB-8588-CEC1D06C72B9}</a:tableStyleId>
              </a:tblPr>
              <a:tblGrid>
                <a:gridCol w="1988458">
                  <a:extLst>
                    <a:ext uri="{9D8B030D-6E8A-4147-A177-3AD203B41FA5}">
                      <a16:colId xmlns:a16="http://schemas.microsoft.com/office/drawing/2014/main" val="1614793186"/>
                    </a:ext>
                  </a:extLst>
                </a:gridCol>
                <a:gridCol w="1988458">
                  <a:extLst>
                    <a:ext uri="{9D8B030D-6E8A-4147-A177-3AD203B41FA5}">
                      <a16:colId xmlns:a16="http://schemas.microsoft.com/office/drawing/2014/main" val="364640352"/>
                    </a:ext>
                  </a:extLst>
                </a:gridCol>
              </a:tblGrid>
              <a:tr h="370840">
                <a:tc>
                  <a:txBody>
                    <a:bodyPr/>
                    <a:lstStyle/>
                    <a:p>
                      <a:pPr algn="ctr"/>
                      <a:r>
                        <a:rPr lang="zh-CN" altLang="en-US" dirty="0" smtClean="0"/>
                        <a:t>命名实体</a:t>
                      </a:r>
                      <a:endParaRPr lang="zh-CN" altLang="en-US" dirty="0"/>
                    </a:p>
                  </a:txBody>
                  <a:tcPr/>
                </a:tc>
                <a:tc>
                  <a:txBody>
                    <a:bodyPr/>
                    <a:lstStyle/>
                    <a:p>
                      <a:pPr algn="ctr"/>
                      <a:r>
                        <a:rPr lang="zh-CN" altLang="en-US" dirty="0" smtClean="0"/>
                        <a:t>文本</a:t>
                      </a:r>
                      <a:endParaRPr lang="zh-CN" altLang="en-US" dirty="0"/>
                    </a:p>
                  </a:txBody>
                  <a:tcPr/>
                </a:tc>
                <a:extLst>
                  <a:ext uri="{0D108BD9-81ED-4DB2-BD59-A6C34878D82A}">
                    <a16:rowId xmlns:a16="http://schemas.microsoft.com/office/drawing/2014/main" val="2486228303"/>
                  </a:ext>
                </a:extLst>
              </a:tr>
              <a:tr h="370840">
                <a:tc>
                  <a:txBody>
                    <a:bodyPr/>
                    <a:lstStyle/>
                    <a:p>
                      <a:pPr algn="ctr"/>
                      <a:r>
                        <a:rPr lang="zh-CN" altLang="en-US" dirty="0" smtClean="0"/>
                        <a:t>苹果</a:t>
                      </a:r>
                      <a:r>
                        <a:rPr lang="en-US" altLang="zh-CN" dirty="0" smtClean="0"/>
                        <a:t>1</a:t>
                      </a:r>
                      <a:endParaRPr lang="zh-CN" altLang="en-US" dirty="0"/>
                    </a:p>
                  </a:txBody>
                  <a:tcPr/>
                </a:tc>
                <a:tc>
                  <a:txBody>
                    <a:bodyPr/>
                    <a:lstStyle/>
                    <a:p>
                      <a:r>
                        <a:rPr lang="zh-CN" altLang="en-US" dirty="0" smtClean="0"/>
                        <a:t>苹果公司最近推出了一款新的电子产品</a:t>
                      </a:r>
                      <a:endParaRPr lang="zh-CN" altLang="en-US" dirty="0"/>
                    </a:p>
                  </a:txBody>
                  <a:tcPr/>
                </a:tc>
                <a:extLst>
                  <a:ext uri="{0D108BD9-81ED-4DB2-BD59-A6C34878D82A}">
                    <a16:rowId xmlns:a16="http://schemas.microsoft.com/office/drawing/2014/main" val="3898510965"/>
                  </a:ext>
                </a:extLst>
              </a:tr>
              <a:tr h="370840">
                <a:tc>
                  <a:txBody>
                    <a:bodyPr/>
                    <a:lstStyle/>
                    <a:p>
                      <a:pPr algn="ctr"/>
                      <a:r>
                        <a:rPr lang="zh-CN" altLang="en-US" dirty="0" smtClean="0"/>
                        <a:t>苹果</a:t>
                      </a:r>
                      <a:r>
                        <a:rPr lang="en-US" altLang="zh-CN" dirty="0" smtClean="0"/>
                        <a:t>2</a:t>
                      </a:r>
                      <a:endParaRPr lang="zh-CN" altLang="en-US" dirty="0"/>
                    </a:p>
                  </a:txBody>
                  <a:tcPr/>
                </a:tc>
                <a:tc>
                  <a:txBody>
                    <a:bodyPr/>
                    <a:lstStyle/>
                    <a:p>
                      <a:r>
                        <a:rPr lang="zh-CN" altLang="en-US" dirty="0" smtClean="0"/>
                        <a:t>苹果是苹果亚科类植物</a:t>
                      </a:r>
                      <a:endParaRPr lang="zh-CN" altLang="en-US" dirty="0"/>
                    </a:p>
                  </a:txBody>
                  <a:tcPr/>
                </a:tc>
                <a:extLst>
                  <a:ext uri="{0D108BD9-81ED-4DB2-BD59-A6C34878D82A}">
                    <a16:rowId xmlns:a16="http://schemas.microsoft.com/office/drawing/2014/main" val="2329056956"/>
                  </a:ext>
                </a:extLst>
              </a:tr>
              <a:tr h="370840">
                <a:tc>
                  <a:txBody>
                    <a:bodyPr/>
                    <a:lstStyle/>
                    <a:p>
                      <a:pPr algn="ctr"/>
                      <a:r>
                        <a:rPr lang="zh-CN" altLang="en-US" dirty="0" smtClean="0"/>
                        <a:t>苹果</a:t>
                      </a:r>
                      <a:r>
                        <a:rPr lang="en-US" altLang="zh-CN" dirty="0" smtClean="0"/>
                        <a:t>3</a:t>
                      </a:r>
                      <a:endParaRPr lang="zh-CN" altLang="en-US" dirty="0"/>
                    </a:p>
                  </a:txBody>
                  <a:tcPr/>
                </a:tc>
                <a:tc>
                  <a:txBody>
                    <a:bodyPr/>
                    <a:lstStyle/>
                    <a:p>
                      <a:r>
                        <a:rPr lang="zh-CN" altLang="en-US" dirty="0" smtClean="0"/>
                        <a:t>苹果公司是生产电子产品的高科技公司</a:t>
                      </a:r>
                      <a:endParaRPr lang="zh-CN" altLang="en-US" dirty="0"/>
                    </a:p>
                  </a:txBody>
                  <a:tcPr/>
                </a:tc>
                <a:extLst>
                  <a:ext uri="{0D108BD9-81ED-4DB2-BD59-A6C34878D82A}">
                    <a16:rowId xmlns:a16="http://schemas.microsoft.com/office/drawing/2014/main" val="3513234980"/>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600771254"/>
              </p:ext>
            </p:extLst>
          </p:nvPr>
        </p:nvGraphicFramePr>
        <p:xfrm>
          <a:off x="7210696" y="3783073"/>
          <a:ext cx="4185724" cy="2839720"/>
        </p:xfrm>
        <a:graphic>
          <a:graphicData uri="http://schemas.openxmlformats.org/drawingml/2006/table">
            <a:tbl>
              <a:tblPr firstRow="1" bandRow="1">
                <a:tableStyleId>{073A0DAA-6AF3-43AB-8588-CEC1D06C72B9}</a:tableStyleId>
              </a:tblPr>
              <a:tblGrid>
                <a:gridCol w="2092862">
                  <a:extLst>
                    <a:ext uri="{9D8B030D-6E8A-4147-A177-3AD203B41FA5}">
                      <a16:colId xmlns:a16="http://schemas.microsoft.com/office/drawing/2014/main" val="1213869434"/>
                    </a:ext>
                  </a:extLst>
                </a:gridCol>
                <a:gridCol w="2092862">
                  <a:extLst>
                    <a:ext uri="{9D8B030D-6E8A-4147-A177-3AD203B41FA5}">
                      <a16:colId xmlns:a16="http://schemas.microsoft.com/office/drawing/2014/main" val="3338462727"/>
                    </a:ext>
                  </a:extLst>
                </a:gridCol>
              </a:tblGrid>
              <a:tr h="709930">
                <a:tc>
                  <a:txBody>
                    <a:bodyPr/>
                    <a:lstStyle/>
                    <a:p>
                      <a:pPr algn="ctr"/>
                      <a:r>
                        <a:rPr lang="zh-CN" altLang="en-US" dirty="0" smtClean="0"/>
                        <a:t>命名实体</a:t>
                      </a:r>
                      <a:endParaRPr lang="zh-CN" altLang="en-US" dirty="0"/>
                    </a:p>
                  </a:txBody>
                  <a:tcPr/>
                </a:tc>
                <a:tc>
                  <a:txBody>
                    <a:bodyPr/>
                    <a:lstStyle/>
                    <a:p>
                      <a:pPr algn="ctr"/>
                      <a:r>
                        <a:rPr lang="zh-CN" altLang="en-US" dirty="0" smtClean="0"/>
                        <a:t>文本向量</a:t>
                      </a:r>
                      <a:endParaRPr lang="zh-CN" altLang="en-US" dirty="0"/>
                    </a:p>
                  </a:txBody>
                  <a:tcPr/>
                </a:tc>
                <a:extLst>
                  <a:ext uri="{0D108BD9-81ED-4DB2-BD59-A6C34878D82A}">
                    <a16:rowId xmlns:a16="http://schemas.microsoft.com/office/drawing/2014/main" val="3124439337"/>
                  </a:ext>
                </a:extLst>
              </a:tr>
              <a:tr h="709930">
                <a:tc>
                  <a:txBody>
                    <a:bodyPr/>
                    <a:lstStyle/>
                    <a:p>
                      <a:pPr algn="ctr"/>
                      <a:r>
                        <a:rPr lang="zh-CN" altLang="en-US" dirty="0" smtClean="0"/>
                        <a:t>苹果</a:t>
                      </a:r>
                      <a:r>
                        <a:rPr lang="en-US" altLang="zh-CN" dirty="0" smtClean="0"/>
                        <a:t>1</a:t>
                      </a:r>
                      <a:endParaRPr lang="zh-CN" altLang="en-US" dirty="0"/>
                    </a:p>
                  </a:txBody>
                  <a:tcPr/>
                </a:tc>
                <a:tc>
                  <a:txBody>
                    <a:bodyPr/>
                    <a:lstStyle/>
                    <a:p>
                      <a:r>
                        <a:rPr lang="en-US" altLang="zh-CN" dirty="0" smtClean="0"/>
                        <a:t>1,1,0,0,0</a:t>
                      </a:r>
                      <a:endParaRPr lang="zh-CN" altLang="en-US" dirty="0"/>
                    </a:p>
                  </a:txBody>
                  <a:tcPr/>
                </a:tc>
                <a:extLst>
                  <a:ext uri="{0D108BD9-81ED-4DB2-BD59-A6C34878D82A}">
                    <a16:rowId xmlns:a16="http://schemas.microsoft.com/office/drawing/2014/main" val="2948364281"/>
                  </a:ext>
                </a:extLst>
              </a:tr>
              <a:tr h="709930">
                <a:tc>
                  <a:txBody>
                    <a:bodyPr/>
                    <a:lstStyle/>
                    <a:p>
                      <a:pPr algn="ctr"/>
                      <a:r>
                        <a:rPr lang="zh-CN" altLang="en-US" dirty="0" smtClean="0"/>
                        <a:t>苹果</a:t>
                      </a:r>
                      <a:r>
                        <a:rPr lang="en-US" altLang="zh-CN" dirty="0" smtClean="0"/>
                        <a:t>2</a:t>
                      </a:r>
                      <a:endParaRPr lang="zh-CN" altLang="en-US" dirty="0"/>
                    </a:p>
                  </a:txBody>
                  <a:tcPr/>
                </a:tc>
                <a:tc>
                  <a:txBody>
                    <a:bodyPr/>
                    <a:lstStyle/>
                    <a:p>
                      <a:r>
                        <a:rPr lang="en-US" altLang="zh-CN" dirty="0" smtClean="0"/>
                        <a:t>0,0,1,1,0</a:t>
                      </a:r>
                      <a:endParaRPr lang="zh-CN" altLang="en-US" dirty="0"/>
                    </a:p>
                  </a:txBody>
                  <a:tcPr/>
                </a:tc>
                <a:extLst>
                  <a:ext uri="{0D108BD9-81ED-4DB2-BD59-A6C34878D82A}">
                    <a16:rowId xmlns:a16="http://schemas.microsoft.com/office/drawing/2014/main" val="2104538196"/>
                  </a:ext>
                </a:extLst>
              </a:tr>
              <a:tr h="709930">
                <a:tc>
                  <a:txBody>
                    <a:bodyPr/>
                    <a:lstStyle/>
                    <a:p>
                      <a:pPr algn="ctr"/>
                      <a:r>
                        <a:rPr lang="zh-CN" altLang="en-US" dirty="0" smtClean="0"/>
                        <a:t>苹果</a:t>
                      </a:r>
                      <a:r>
                        <a:rPr lang="en-US" altLang="zh-CN" dirty="0" smtClean="0"/>
                        <a:t>3</a:t>
                      </a:r>
                      <a:endParaRPr lang="zh-CN" altLang="en-US" dirty="0"/>
                    </a:p>
                  </a:txBody>
                  <a:tcPr/>
                </a:tc>
                <a:tc>
                  <a:txBody>
                    <a:bodyPr/>
                    <a:lstStyle/>
                    <a:p>
                      <a:r>
                        <a:rPr lang="en-US" altLang="zh-CN" dirty="0" smtClean="0"/>
                        <a:t>1,1,0,0,1</a:t>
                      </a:r>
                      <a:endParaRPr lang="zh-CN" altLang="en-US" dirty="0"/>
                    </a:p>
                  </a:txBody>
                  <a:tcPr/>
                </a:tc>
                <a:extLst>
                  <a:ext uri="{0D108BD9-81ED-4DB2-BD59-A6C34878D82A}">
                    <a16:rowId xmlns:a16="http://schemas.microsoft.com/office/drawing/2014/main" val="2906300387"/>
                  </a:ext>
                </a:extLst>
              </a:tr>
            </a:tbl>
          </a:graphicData>
        </a:graphic>
      </p:graphicFrame>
      <p:sp>
        <p:nvSpPr>
          <p:cNvPr id="10" name="文本框 9"/>
          <p:cNvSpPr txBox="1"/>
          <p:nvPr/>
        </p:nvSpPr>
        <p:spPr>
          <a:xfrm>
            <a:off x="4545552" y="4356244"/>
            <a:ext cx="2700572" cy="923330"/>
          </a:xfrm>
          <a:prstGeom prst="rect">
            <a:avLst/>
          </a:prstGeom>
          <a:noFill/>
        </p:spPr>
        <p:txBody>
          <a:bodyPr wrap="square" rtlCol="0">
            <a:spAutoFit/>
          </a:bodyPr>
          <a:lstStyle/>
          <a:p>
            <a:r>
              <a:rPr lang="zh-CN" altLang="en-US" dirty="0" smtClean="0"/>
              <a:t>向量空间可以表示成</a:t>
            </a:r>
            <a:r>
              <a:rPr lang="en-US" altLang="zh-CN" dirty="0" smtClean="0"/>
              <a:t>{</a:t>
            </a:r>
            <a:r>
              <a:rPr lang="zh-CN" altLang="en-US" dirty="0" smtClean="0"/>
              <a:t>公司，电子产品，亚科类，植物，高科技</a:t>
            </a:r>
            <a:r>
              <a:rPr lang="en-US" altLang="zh-CN" dirty="0" smtClean="0"/>
              <a:t>}</a:t>
            </a:r>
            <a:endParaRPr lang="zh-CN" altLang="en-US" dirty="0"/>
          </a:p>
        </p:txBody>
      </p:sp>
      <p:cxnSp>
        <p:nvCxnSpPr>
          <p:cNvPr id="12" name="直接箭头连接符 11"/>
          <p:cNvCxnSpPr/>
          <p:nvPr/>
        </p:nvCxnSpPr>
        <p:spPr>
          <a:xfrm>
            <a:off x="4510124" y="5436296"/>
            <a:ext cx="2736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76971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4800" dirty="0" smtClean="0">
                <a:latin typeface="Calibri Light" panose="020F0302020204030204" pitchFamily="34" charset="0"/>
              </a:rPr>
              <a:t>系统结构</a:t>
            </a:r>
            <a:endParaRPr lang="en-US" altLang="zh-CN" sz="4800" dirty="0">
              <a:latin typeface="Calibri Light" panose="020F0302020204030204" pitchFamily="34" charset="0"/>
            </a:endParaRPr>
          </a:p>
        </p:txBody>
      </p:sp>
    </p:spTree>
    <p:extLst>
      <p:ext uri="{BB962C8B-B14F-4D97-AF65-F5344CB8AC3E}">
        <p14:creationId xmlns:p14="http://schemas.microsoft.com/office/powerpoint/2010/main" val="907506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标题 1"/>
          <p:cNvSpPr>
            <a:spLocks noGrp="1"/>
          </p:cNvSpPr>
          <p:nvPr>
            <p:ph idx="1"/>
          </p:nvPr>
        </p:nvSpPr>
        <p:spPr/>
        <p:txBody>
          <a:bodyPr>
            <a:normAutofit/>
          </a:bodyPr>
          <a:lstStyle/>
          <a:p>
            <a:pPr algn="ctr"/>
            <a:endParaRPr lang="en-US" altLang="zh-CN" sz="8000" dirty="0" smtClean="0">
              <a:latin typeface="Calibri Light" panose="020F0302020204030204" pitchFamily="34" charset="0"/>
            </a:endParaRPr>
          </a:p>
          <a:p>
            <a:pPr marL="0" indent="0" algn="ctr">
              <a:buNone/>
            </a:pPr>
            <a:r>
              <a:rPr lang="en-US" altLang="zh-CN" sz="8000" dirty="0" smtClean="0">
                <a:latin typeface="Calibri Light" panose="020F0302020204030204" pitchFamily="34" charset="0"/>
              </a:rPr>
              <a:t>Q  &amp;  A</a:t>
            </a:r>
            <a:endParaRPr lang="zh-CN" altLang="en-US" sz="8000" dirty="0">
              <a:latin typeface="Calibri Light" panose="020F0302020204030204" pitchFamily="34" charset="0"/>
            </a:endParaRPr>
          </a:p>
        </p:txBody>
      </p:sp>
    </p:spTree>
    <p:extLst>
      <p:ext uri="{BB962C8B-B14F-4D97-AF65-F5344CB8AC3E}">
        <p14:creationId xmlns:p14="http://schemas.microsoft.com/office/powerpoint/2010/main" val="38347678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5426</TotalTime>
  <Words>507</Words>
  <Application>Microsoft Office PowerPoint</Application>
  <PresentationFormat>宽屏</PresentationFormat>
  <Paragraphs>47</Paragraphs>
  <Slides>7</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等线</vt:lpstr>
      <vt:lpstr>等线 Light</vt:lpstr>
      <vt:lpstr>微软雅黑</vt:lpstr>
      <vt:lpstr>Arial</vt:lpstr>
      <vt:lpstr>Calibri Light</vt:lpstr>
      <vt:lpstr>Office 主题​​</vt:lpstr>
      <vt:lpstr>  基于语义的模糊同名判定方法</vt:lpstr>
      <vt:lpstr>问题描述</vt:lpstr>
      <vt:lpstr>LSTM（长短期记忆网络）</vt:lpstr>
      <vt:lpstr>简称数据集的构造</vt:lpstr>
      <vt:lpstr>消歧算法 </vt:lpstr>
      <vt:lpstr>系统结构</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ephon</cp:lastModifiedBy>
  <cp:revision>242</cp:revision>
  <dcterms:created xsi:type="dcterms:W3CDTF">2018-10-16T03:10:00Z</dcterms:created>
  <dcterms:modified xsi:type="dcterms:W3CDTF">2019-03-19T14:00:05Z</dcterms:modified>
</cp:coreProperties>
</file>