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72" r:id="rId14"/>
    <p:sldId id="275" r:id="rId15"/>
    <p:sldId id="276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8A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689884-FB42-79CB-2204-1436E14136D8}" v="2994" dt="2020-10-02T08:59:25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46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94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363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92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986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259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73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4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8371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381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60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369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399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3283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32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85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49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144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38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89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28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76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64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72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.kr/data/15013111/standard.d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B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11249026" y="5922000"/>
            <a:ext cx="936000" cy="936000"/>
          </a:xfrm>
          <a:prstGeom prst="rect">
            <a:avLst/>
          </a:prstGeom>
          <a:solidFill>
            <a:srgbClr val="476C9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11239500" cy="5922000"/>
          </a:xfrm>
          <a:prstGeom prst="rect">
            <a:avLst/>
          </a:prstGeom>
          <a:solidFill>
            <a:srgbClr val="0A8AD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400" b="1">
                <a:ea typeface="맑은 고딕"/>
              </a:rPr>
              <a:t>Microsoft Azure Machine Learning Studio 실습 발표</a:t>
            </a:r>
            <a:endParaRPr lang="en-US" altLang="ko-KR" sz="1050" dirty="0">
              <a:solidFill>
                <a:prstClr val="white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0879500" y="5562000"/>
            <a:ext cx="360000" cy="360000"/>
          </a:xfrm>
          <a:prstGeom prst="rect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047722" y="6016115"/>
            <a:ext cx="3209533" cy="37388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ea typeface="맑은 고딕"/>
              </a:rPr>
              <a:t>소프트웨어학과 2018975003 권재현</a:t>
            </a:r>
            <a:endParaRPr lang="ko-KR" altLang="en-US" sz="1400" b="1" dirty="0">
              <a:solidFill>
                <a:schemeClr val="bg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67039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B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690499" y="427308"/>
            <a:ext cx="8859527" cy="800058"/>
          </a:xfrm>
          <a:prstGeom prst="rect">
            <a:avLst/>
          </a:prstGeom>
          <a:solidFill>
            <a:srgbClr val="0A8AD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3200" b="1">
                <a:ea typeface="맑은 고딕"/>
              </a:rPr>
              <a:t>웹 서비스(화면 출력 기능)</a:t>
            </a:r>
            <a:endParaRPr lang="en-US" altLang="ko-KR" sz="3200" b="1" dirty="0">
              <a:ea typeface="맑은 고딕"/>
            </a:endParaRPr>
          </a:p>
        </p:txBody>
      </p:sp>
      <p:pic>
        <p:nvPicPr>
          <p:cNvPr id="10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240B2D2-8F66-4F62-A02F-CBDB58F52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016" y="2126043"/>
            <a:ext cx="4628661" cy="4090837"/>
          </a:xfrm>
          <a:prstGeom prst="rect">
            <a:avLst/>
          </a:prstGeom>
        </p:spPr>
      </p:pic>
      <p:pic>
        <p:nvPicPr>
          <p:cNvPr id="12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265DEE3E-EF16-4554-9234-7366BAAAE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247" y="2121838"/>
            <a:ext cx="4306276" cy="40797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A31C92-A226-4CBF-8E8E-2F36293C060E}"/>
              </a:ext>
            </a:extLst>
          </p:cNvPr>
          <p:cNvSpPr txBox="1"/>
          <p:nvPr/>
        </p:nvSpPr>
        <p:spPr>
          <a:xfrm>
            <a:off x="1447719" y="1659960"/>
            <a:ext cx="547372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  <a:ea typeface="맑은 고딕"/>
              </a:rPr>
              <a:t>-C#으로 구현된 머신러닝 결과를 출력하는 기능의 코드입니다.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741242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B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690499" y="427308"/>
            <a:ext cx="8859527" cy="800058"/>
          </a:xfrm>
          <a:prstGeom prst="rect">
            <a:avLst/>
          </a:prstGeom>
          <a:solidFill>
            <a:srgbClr val="0A8AD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3200" b="1">
                <a:ea typeface="맑은 고딕"/>
              </a:rPr>
              <a:t>웹 서비스(화면 출력 기능)</a:t>
            </a:r>
            <a:endParaRPr lang="en-US" altLang="ko-KR" sz="3200" b="1" dirty="0">
              <a:ea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A31C92-A226-4CBF-8E8E-2F36293C060E}"/>
              </a:ext>
            </a:extLst>
          </p:cNvPr>
          <p:cNvSpPr txBox="1"/>
          <p:nvPr/>
        </p:nvSpPr>
        <p:spPr>
          <a:xfrm>
            <a:off x="1447719" y="1659960"/>
            <a:ext cx="547372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  <a:ea typeface="맑은 고딕"/>
              </a:rPr>
              <a:t>-Execute Python Script에 적힌 코드와 출력된 결과입니다.</a:t>
            </a:r>
            <a:endParaRPr lang="ko-KR">
              <a:solidFill>
                <a:schemeClr val="bg1"/>
              </a:solidFill>
            </a:endParaRPr>
          </a:p>
        </p:txBody>
      </p:sp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E5D02EF5-0F0F-4D83-AA93-A73F1F5C5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554" y="2212055"/>
            <a:ext cx="2743200" cy="3742966"/>
          </a:xfrm>
          <a:prstGeom prst="rect">
            <a:avLst/>
          </a:prstGeom>
        </p:spPr>
      </p:pic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DF8C5293-3545-40D2-B805-086451C68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859" y="2211754"/>
            <a:ext cx="2424975" cy="3743570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476AC4A-3957-4591-92A2-E18C45445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554" y="2208604"/>
            <a:ext cx="4042507" cy="374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02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B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690499" y="427308"/>
            <a:ext cx="8859527" cy="800058"/>
          </a:xfrm>
          <a:prstGeom prst="rect">
            <a:avLst/>
          </a:prstGeom>
          <a:solidFill>
            <a:srgbClr val="0A8AD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3200" b="1">
                <a:ea typeface="맑은 고딕"/>
              </a:rPr>
              <a:t>웹 서비스(화면 출력 기능)</a:t>
            </a:r>
            <a:endParaRPr lang="en-US" altLang="ko-KR" sz="3200" b="1" dirty="0">
              <a:ea typeface="맑은 고딕"/>
            </a:endParaRPr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2A43600-E0FC-4E0C-A409-B5D6DE883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554" y="2068829"/>
            <a:ext cx="4589584" cy="4127111"/>
          </a:xfrm>
          <a:prstGeom prst="rect">
            <a:avLst/>
          </a:prstGeom>
        </p:spPr>
      </p:pic>
      <p:pic>
        <p:nvPicPr>
          <p:cNvPr id="3" name="그림 6">
            <a:extLst>
              <a:ext uri="{FF2B5EF4-FFF2-40B4-BE49-F238E27FC236}">
                <a16:creationId xmlns:a16="http://schemas.microsoft.com/office/drawing/2014/main" id="{DB4B7C4E-0FBB-42E8-9CF4-0F8B1EA9A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202" y="2067951"/>
            <a:ext cx="5415913" cy="4123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922EA5-4A8A-4D5D-9BF2-56D47D326DE7}"/>
              </a:ext>
            </a:extLst>
          </p:cNvPr>
          <p:cNvSpPr txBox="1"/>
          <p:nvPr/>
        </p:nvSpPr>
        <p:spPr>
          <a:xfrm>
            <a:off x="9195044" y="3567967"/>
            <a:ext cx="3692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  <a:ea typeface="맑은 고딕"/>
              </a:rPr>
              <a:t>1.</a:t>
            </a:r>
            <a:endParaRPr lang="ko-KR">
              <a:solidFill>
                <a:srgbClr val="FF0000"/>
              </a:solidFill>
              <a:ea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AF4186-B00C-4F2A-8911-33F29145BFC5}"/>
              </a:ext>
            </a:extLst>
          </p:cNvPr>
          <p:cNvSpPr txBox="1"/>
          <p:nvPr/>
        </p:nvSpPr>
        <p:spPr>
          <a:xfrm>
            <a:off x="9302505" y="4242043"/>
            <a:ext cx="3692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  <a:ea typeface="맑은 고딕"/>
              </a:rPr>
              <a:t>2.</a:t>
            </a:r>
            <a:endParaRPr lang="ko-KR">
              <a:solidFill>
                <a:srgbClr val="FF0000"/>
              </a:solidFill>
              <a:ea typeface="맑은 고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9AAD49-7734-4A6B-9EA8-FF210CE8DE88}"/>
              </a:ext>
            </a:extLst>
          </p:cNvPr>
          <p:cNvSpPr txBox="1"/>
          <p:nvPr/>
        </p:nvSpPr>
        <p:spPr>
          <a:xfrm>
            <a:off x="8569812" y="4544889"/>
            <a:ext cx="3692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  <a:ea typeface="맑은 고딕"/>
              </a:rPr>
              <a:t>3.</a:t>
            </a:r>
            <a:endParaRPr lang="ko-KR">
              <a:solidFill>
                <a:srgbClr val="FF0000"/>
              </a:solidFill>
              <a:ea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28E878-5D9C-4DC2-A63C-F59CDF4E914D}"/>
              </a:ext>
            </a:extLst>
          </p:cNvPr>
          <p:cNvSpPr txBox="1"/>
          <p:nvPr/>
        </p:nvSpPr>
        <p:spPr>
          <a:xfrm>
            <a:off x="8452581" y="5072427"/>
            <a:ext cx="3692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  <a:ea typeface="맑은 고딕"/>
              </a:rPr>
              <a:t>4.</a:t>
            </a:r>
            <a:endParaRPr lang="ko-KR">
              <a:solidFill>
                <a:srgbClr val="FF0000"/>
              </a:solidFill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F61BC5-85E3-49AB-A741-3A42EF8C23E9}"/>
              </a:ext>
            </a:extLst>
          </p:cNvPr>
          <p:cNvSpPr txBox="1"/>
          <p:nvPr/>
        </p:nvSpPr>
        <p:spPr>
          <a:xfrm>
            <a:off x="1447719" y="1562268"/>
            <a:ext cx="547372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  <a:ea typeface="맑은 고딕"/>
              </a:rPr>
              <a:t>-비쥬얼 스튜디오로 출력된 판단 결과와 진행 과정입니다.</a:t>
            </a:r>
            <a:endParaRPr lang="ko-K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629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B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690499" y="427308"/>
            <a:ext cx="8859527" cy="800058"/>
          </a:xfrm>
          <a:prstGeom prst="rect">
            <a:avLst/>
          </a:prstGeom>
          <a:solidFill>
            <a:srgbClr val="0A8AD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3200" b="1">
                <a:ea typeface="맑은 고딕"/>
              </a:rPr>
              <a:t>Q&amp;A</a:t>
            </a:r>
            <a:endParaRPr lang="en-US" altLang="ko-KR" sz="3200" b="1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72634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B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9BC0FD-37BD-4D9B-BF68-FC13D7A4E356}"/>
              </a:ext>
            </a:extLst>
          </p:cNvPr>
          <p:cNvSpPr txBox="1"/>
          <p:nvPr/>
        </p:nvSpPr>
        <p:spPr>
          <a:xfrm>
            <a:off x="4030785" y="3200400"/>
            <a:ext cx="41304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 b="1">
                <a:solidFill>
                  <a:schemeClr val="bg1"/>
                </a:solidFill>
                <a:ea typeface="맑은 고딕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914589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B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690499" y="427308"/>
            <a:ext cx="8859527" cy="800058"/>
          </a:xfrm>
          <a:prstGeom prst="rect">
            <a:avLst/>
          </a:prstGeom>
          <a:solidFill>
            <a:srgbClr val="0A8AD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3200" b="1">
                <a:ea typeface="맑은 고딕"/>
              </a:rPr>
              <a:t>출처</a:t>
            </a:r>
            <a:endParaRPr lang="en-US" altLang="ko-KR" sz="3200" b="1" dirty="0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F61BC5-85E3-49AB-A741-3A42EF8C23E9}"/>
              </a:ext>
            </a:extLst>
          </p:cNvPr>
          <p:cNvSpPr txBox="1"/>
          <p:nvPr/>
        </p:nvSpPr>
        <p:spPr>
          <a:xfrm>
            <a:off x="1447719" y="1562268"/>
            <a:ext cx="692934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600" b="1">
                <a:solidFill>
                  <a:srgbClr val="FFFFFF"/>
                </a:solidFill>
                <a:ea typeface="+mn-lt"/>
                <a:cs typeface="+mn-lt"/>
              </a:rPr>
              <a:t>머신러닝 데이터셋 출처: </a:t>
            </a:r>
            <a:r>
              <a:rPr lang="ko-KR" sz="1600" b="1" dirty="0">
                <a:solidFill>
                  <a:srgbClr val="FFFFFF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https://www.data.go.kr/data/15013111/standard.do</a:t>
            </a:r>
            <a:endParaRPr lang="ko-KR" sz="1600" b="1">
              <a:solidFill>
                <a:srgbClr val="FFFFFF"/>
              </a:solidFill>
              <a:ea typeface="맑은 고딕"/>
            </a:endParaRPr>
          </a:p>
          <a:p>
            <a:r>
              <a:rPr lang="ko-KR" sz="1600" b="1">
                <a:solidFill>
                  <a:srgbClr val="FFFFFF"/>
                </a:solidFill>
                <a:ea typeface="+mn-lt"/>
                <a:cs typeface="+mn-lt"/>
              </a:rPr>
              <a:t>ppt 테마 출처: http://pptbizcam.co.kr/?p=7068</a:t>
            </a:r>
            <a:endParaRPr lang="ko-KR" sz="1600" b="1">
              <a:solidFill>
                <a:srgbClr val="FFFFFF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30912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B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690499" y="427308"/>
            <a:ext cx="8859527" cy="800058"/>
          </a:xfrm>
          <a:prstGeom prst="rect">
            <a:avLst/>
          </a:prstGeom>
          <a:solidFill>
            <a:srgbClr val="0A8AD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3200" b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목차</a:t>
            </a:r>
            <a:endParaRPr lang="en-US" altLang="ko-KR" sz="3200" b="1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0337EC-2BB9-457A-BF7C-EB4CAD0BF7FD}"/>
              </a:ext>
            </a:extLst>
          </p:cNvPr>
          <p:cNvGrpSpPr/>
          <p:nvPr/>
        </p:nvGrpSpPr>
        <p:grpSpPr>
          <a:xfrm>
            <a:off x="1696170" y="2180803"/>
            <a:ext cx="3349831" cy="1106939"/>
            <a:chOff x="960446" y="1773528"/>
            <a:chExt cx="3349831" cy="1106939"/>
          </a:xfrm>
        </p:grpSpPr>
        <p:grpSp>
          <p:nvGrpSpPr>
            <p:cNvPr id="7" name="그룹 6"/>
            <p:cNvGrpSpPr/>
            <p:nvPr/>
          </p:nvGrpSpPr>
          <p:grpSpPr>
            <a:xfrm>
              <a:off x="960446" y="1773528"/>
              <a:ext cx="614799" cy="614799"/>
              <a:chOff x="2581850" y="2496175"/>
              <a:chExt cx="614799" cy="614799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0DA2D826-53B6-476D-BBB2-95F8A4A46A0C}"/>
                  </a:ext>
                </a:extLst>
              </p:cNvPr>
              <p:cNvSpPr/>
              <p:nvPr/>
            </p:nvSpPr>
            <p:spPr>
              <a:xfrm>
                <a:off x="2581850" y="2496175"/>
                <a:ext cx="614799" cy="614799"/>
              </a:xfrm>
              <a:prstGeom prst="ellipse">
                <a:avLst/>
              </a:prstGeom>
              <a:solidFill>
                <a:srgbClr val="FFC000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2727311" y="2620097"/>
                <a:ext cx="323877" cy="358978"/>
                <a:chOff x="4006850" y="1601788"/>
                <a:chExt cx="322263" cy="357188"/>
              </a:xfrm>
              <a:solidFill>
                <a:srgbClr val="093B6C"/>
              </a:solidFill>
            </p:grpSpPr>
            <p:sp>
              <p:nvSpPr>
                <p:cNvPr id="34" name="Freeform 17"/>
                <p:cNvSpPr>
                  <a:spLocks/>
                </p:cNvSpPr>
                <p:nvPr/>
              </p:nvSpPr>
              <p:spPr bwMode="auto">
                <a:xfrm>
                  <a:off x="4125913" y="1674813"/>
                  <a:ext cx="141288" cy="109538"/>
                </a:xfrm>
                <a:custGeom>
                  <a:avLst/>
                  <a:gdLst>
                    <a:gd name="T0" fmla="*/ 680 w 1255"/>
                    <a:gd name="T1" fmla="*/ 0 h 963"/>
                    <a:gd name="T2" fmla="*/ 736 w 1255"/>
                    <a:gd name="T3" fmla="*/ 1 h 963"/>
                    <a:gd name="T4" fmla="*/ 793 w 1255"/>
                    <a:gd name="T5" fmla="*/ 6 h 963"/>
                    <a:gd name="T6" fmla="*/ 849 w 1255"/>
                    <a:gd name="T7" fmla="*/ 17 h 963"/>
                    <a:gd name="T8" fmla="*/ 904 w 1255"/>
                    <a:gd name="T9" fmla="*/ 32 h 963"/>
                    <a:gd name="T10" fmla="*/ 958 w 1255"/>
                    <a:gd name="T11" fmla="*/ 52 h 963"/>
                    <a:gd name="T12" fmla="*/ 1010 w 1255"/>
                    <a:gd name="T13" fmla="*/ 77 h 963"/>
                    <a:gd name="T14" fmla="*/ 1060 w 1255"/>
                    <a:gd name="T15" fmla="*/ 105 h 963"/>
                    <a:gd name="T16" fmla="*/ 1107 w 1255"/>
                    <a:gd name="T17" fmla="*/ 140 h 963"/>
                    <a:gd name="T18" fmla="*/ 1153 w 1255"/>
                    <a:gd name="T19" fmla="*/ 178 h 963"/>
                    <a:gd name="T20" fmla="*/ 1195 w 1255"/>
                    <a:gd name="T21" fmla="*/ 221 h 963"/>
                    <a:gd name="T22" fmla="*/ 1255 w 1255"/>
                    <a:gd name="T23" fmla="*/ 287 h 963"/>
                    <a:gd name="T24" fmla="*/ 1116 w 1255"/>
                    <a:gd name="T25" fmla="*/ 413 h 963"/>
                    <a:gd name="T26" fmla="*/ 1093 w 1255"/>
                    <a:gd name="T27" fmla="*/ 391 h 963"/>
                    <a:gd name="T28" fmla="*/ 1070 w 1255"/>
                    <a:gd name="T29" fmla="*/ 375 h 963"/>
                    <a:gd name="T30" fmla="*/ 1045 w 1255"/>
                    <a:gd name="T31" fmla="*/ 364 h 963"/>
                    <a:gd name="T32" fmla="*/ 1021 w 1255"/>
                    <a:gd name="T33" fmla="*/ 357 h 963"/>
                    <a:gd name="T34" fmla="*/ 997 w 1255"/>
                    <a:gd name="T35" fmla="*/ 354 h 963"/>
                    <a:gd name="T36" fmla="*/ 974 w 1255"/>
                    <a:gd name="T37" fmla="*/ 354 h 963"/>
                    <a:gd name="T38" fmla="*/ 952 w 1255"/>
                    <a:gd name="T39" fmla="*/ 356 h 963"/>
                    <a:gd name="T40" fmla="*/ 930 w 1255"/>
                    <a:gd name="T41" fmla="*/ 361 h 963"/>
                    <a:gd name="T42" fmla="*/ 911 w 1255"/>
                    <a:gd name="T43" fmla="*/ 367 h 963"/>
                    <a:gd name="T44" fmla="*/ 894 w 1255"/>
                    <a:gd name="T45" fmla="*/ 373 h 963"/>
                    <a:gd name="T46" fmla="*/ 878 w 1255"/>
                    <a:gd name="T47" fmla="*/ 380 h 963"/>
                    <a:gd name="T48" fmla="*/ 866 w 1255"/>
                    <a:gd name="T49" fmla="*/ 386 h 963"/>
                    <a:gd name="T50" fmla="*/ 857 w 1255"/>
                    <a:gd name="T51" fmla="*/ 391 h 963"/>
                    <a:gd name="T52" fmla="*/ 851 w 1255"/>
                    <a:gd name="T53" fmla="*/ 395 h 963"/>
                    <a:gd name="T54" fmla="*/ 849 w 1255"/>
                    <a:gd name="T55" fmla="*/ 396 h 963"/>
                    <a:gd name="T56" fmla="*/ 699 w 1255"/>
                    <a:gd name="T57" fmla="*/ 532 h 963"/>
                    <a:gd name="T58" fmla="*/ 676 w 1255"/>
                    <a:gd name="T59" fmla="*/ 556 h 963"/>
                    <a:gd name="T60" fmla="*/ 657 w 1255"/>
                    <a:gd name="T61" fmla="*/ 581 h 963"/>
                    <a:gd name="T62" fmla="*/ 645 w 1255"/>
                    <a:gd name="T63" fmla="*/ 605 h 963"/>
                    <a:gd name="T64" fmla="*/ 638 w 1255"/>
                    <a:gd name="T65" fmla="*/ 631 h 963"/>
                    <a:gd name="T66" fmla="*/ 635 w 1255"/>
                    <a:gd name="T67" fmla="*/ 654 h 963"/>
                    <a:gd name="T68" fmla="*/ 635 w 1255"/>
                    <a:gd name="T69" fmla="*/ 677 h 963"/>
                    <a:gd name="T70" fmla="*/ 638 w 1255"/>
                    <a:gd name="T71" fmla="*/ 700 h 963"/>
                    <a:gd name="T72" fmla="*/ 643 w 1255"/>
                    <a:gd name="T73" fmla="*/ 720 h 963"/>
                    <a:gd name="T74" fmla="*/ 650 w 1255"/>
                    <a:gd name="T75" fmla="*/ 739 h 963"/>
                    <a:gd name="T76" fmla="*/ 657 w 1255"/>
                    <a:gd name="T77" fmla="*/ 757 h 963"/>
                    <a:gd name="T78" fmla="*/ 666 w 1255"/>
                    <a:gd name="T79" fmla="*/ 771 h 963"/>
                    <a:gd name="T80" fmla="*/ 673 w 1255"/>
                    <a:gd name="T81" fmla="*/ 783 h 963"/>
                    <a:gd name="T82" fmla="*/ 679 w 1255"/>
                    <a:gd name="T83" fmla="*/ 792 h 963"/>
                    <a:gd name="T84" fmla="*/ 684 w 1255"/>
                    <a:gd name="T85" fmla="*/ 799 h 963"/>
                    <a:gd name="T86" fmla="*/ 686 w 1255"/>
                    <a:gd name="T87" fmla="*/ 802 h 963"/>
                    <a:gd name="T88" fmla="*/ 505 w 1255"/>
                    <a:gd name="T89" fmla="*/ 963 h 963"/>
                    <a:gd name="T90" fmla="*/ 0 w 1255"/>
                    <a:gd name="T91" fmla="*/ 400 h 963"/>
                    <a:gd name="T92" fmla="*/ 255 w 1255"/>
                    <a:gd name="T93" fmla="*/ 170 h 963"/>
                    <a:gd name="T94" fmla="*/ 302 w 1255"/>
                    <a:gd name="T95" fmla="*/ 133 h 963"/>
                    <a:gd name="T96" fmla="*/ 352 w 1255"/>
                    <a:gd name="T97" fmla="*/ 99 h 963"/>
                    <a:gd name="T98" fmla="*/ 403 w 1255"/>
                    <a:gd name="T99" fmla="*/ 71 h 963"/>
                    <a:gd name="T100" fmla="*/ 457 w 1255"/>
                    <a:gd name="T101" fmla="*/ 46 h 963"/>
                    <a:gd name="T102" fmla="*/ 511 w 1255"/>
                    <a:gd name="T103" fmla="*/ 28 h 963"/>
                    <a:gd name="T104" fmla="*/ 567 w 1255"/>
                    <a:gd name="T105" fmla="*/ 13 h 963"/>
                    <a:gd name="T106" fmla="*/ 623 w 1255"/>
                    <a:gd name="T107" fmla="*/ 4 h 963"/>
                    <a:gd name="T108" fmla="*/ 680 w 1255"/>
                    <a:gd name="T109" fmla="*/ 0 h 9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255" h="963">
                      <a:moveTo>
                        <a:pt x="680" y="0"/>
                      </a:moveTo>
                      <a:lnTo>
                        <a:pt x="736" y="1"/>
                      </a:lnTo>
                      <a:lnTo>
                        <a:pt x="793" y="6"/>
                      </a:lnTo>
                      <a:lnTo>
                        <a:pt x="849" y="17"/>
                      </a:lnTo>
                      <a:lnTo>
                        <a:pt x="904" y="32"/>
                      </a:lnTo>
                      <a:lnTo>
                        <a:pt x="958" y="52"/>
                      </a:lnTo>
                      <a:lnTo>
                        <a:pt x="1010" y="77"/>
                      </a:lnTo>
                      <a:lnTo>
                        <a:pt x="1060" y="105"/>
                      </a:lnTo>
                      <a:lnTo>
                        <a:pt x="1107" y="140"/>
                      </a:lnTo>
                      <a:lnTo>
                        <a:pt x="1153" y="178"/>
                      </a:lnTo>
                      <a:lnTo>
                        <a:pt x="1195" y="221"/>
                      </a:lnTo>
                      <a:lnTo>
                        <a:pt x="1255" y="287"/>
                      </a:lnTo>
                      <a:lnTo>
                        <a:pt x="1116" y="413"/>
                      </a:lnTo>
                      <a:lnTo>
                        <a:pt x="1093" y="391"/>
                      </a:lnTo>
                      <a:lnTo>
                        <a:pt x="1070" y="375"/>
                      </a:lnTo>
                      <a:lnTo>
                        <a:pt x="1045" y="364"/>
                      </a:lnTo>
                      <a:lnTo>
                        <a:pt x="1021" y="357"/>
                      </a:lnTo>
                      <a:lnTo>
                        <a:pt x="997" y="354"/>
                      </a:lnTo>
                      <a:lnTo>
                        <a:pt x="974" y="354"/>
                      </a:lnTo>
                      <a:lnTo>
                        <a:pt x="952" y="356"/>
                      </a:lnTo>
                      <a:lnTo>
                        <a:pt x="930" y="361"/>
                      </a:lnTo>
                      <a:lnTo>
                        <a:pt x="911" y="367"/>
                      </a:lnTo>
                      <a:lnTo>
                        <a:pt x="894" y="373"/>
                      </a:lnTo>
                      <a:lnTo>
                        <a:pt x="878" y="380"/>
                      </a:lnTo>
                      <a:lnTo>
                        <a:pt x="866" y="386"/>
                      </a:lnTo>
                      <a:lnTo>
                        <a:pt x="857" y="391"/>
                      </a:lnTo>
                      <a:lnTo>
                        <a:pt x="851" y="395"/>
                      </a:lnTo>
                      <a:lnTo>
                        <a:pt x="849" y="396"/>
                      </a:lnTo>
                      <a:lnTo>
                        <a:pt x="699" y="532"/>
                      </a:lnTo>
                      <a:lnTo>
                        <a:pt x="676" y="556"/>
                      </a:lnTo>
                      <a:lnTo>
                        <a:pt x="657" y="581"/>
                      </a:lnTo>
                      <a:lnTo>
                        <a:pt x="645" y="605"/>
                      </a:lnTo>
                      <a:lnTo>
                        <a:pt x="638" y="631"/>
                      </a:lnTo>
                      <a:lnTo>
                        <a:pt x="635" y="654"/>
                      </a:lnTo>
                      <a:lnTo>
                        <a:pt x="635" y="677"/>
                      </a:lnTo>
                      <a:lnTo>
                        <a:pt x="638" y="700"/>
                      </a:lnTo>
                      <a:lnTo>
                        <a:pt x="643" y="720"/>
                      </a:lnTo>
                      <a:lnTo>
                        <a:pt x="650" y="739"/>
                      </a:lnTo>
                      <a:lnTo>
                        <a:pt x="657" y="757"/>
                      </a:lnTo>
                      <a:lnTo>
                        <a:pt x="666" y="771"/>
                      </a:lnTo>
                      <a:lnTo>
                        <a:pt x="673" y="783"/>
                      </a:lnTo>
                      <a:lnTo>
                        <a:pt x="679" y="792"/>
                      </a:lnTo>
                      <a:lnTo>
                        <a:pt x="684" y="799"/>
                      </a:lnTo>
                      <a:lnTo>
                        <a:pt x="686" y="802"/>
                      </a:lnTo>
                      <a:lnTo>
                        <a:pt x="505" y="963"/>
                      </a:lnTo>
                      <a:lnTo>
                        <a:pt x="0" y="400"/>
                      </a:lnTo>
                      <a:lnTo>
                        <a:pt x="255" y="170"/>
                      </a:lnTo>
                      <a:lnTo>
                        <a:pt x="302" y="133"/>
                      </a:lnTo>
                      <a:lnTo>
                        <a:pt x="352" y="99"/>
                      </a:lnTo>
                      <a:lnTo>
                        <a:pt x="403" y="71"/>
                      </a:lnTo>
                      <a:lnTo>
                        <a:pt x="457" y="46"/>
                      </a:lnTo>
                      <a:lnTo>
                        <a:pt x="511" y="28"/>
                      </a:lnTo>
                      <a:lnTo>
                        <a:pt x="567" y="13"/>
                      </a:lnTo>
                      <a:lnTo>
                        <a:pt x="623" y="4"/>
                      </a:lnTo>
                      <a:lnTo>
                        <a:pt x="68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" name="Freeform 18"/>
                <p:cNvSpPr>
                  <a:spLocks/>
                </p:cNvSpPr>
                <p:nvPr/>
              </p:nvSpPr>
              <p:spPr bwMode="auto">
                <a:xfrm>
                  <a:off x="4006850" y="1725613"/>
                  <a:ext cx="234950" cy="233363"/>
                </a:xfrm>
                <a:custGeom>
                  <a:avLst/>
                  <a:gdLst>
                    <a:gd name="T0" fmla="*/ 992 w 2072"/>
                    <a:gd name="T1" fmla="*/ 0 h 2058"/>
                    <a:gd name="T2" fmla="*/ 2072 w 2072"/>
                    <a:gd name="T3" fmla="*/ 1204 h 2058"/>
                    <a:gd name="T4" fmla="*/ 1350 w 2072"/>
                    <a:gd name="T5" fmla="*/ 1852 h 2058"/>
                    <a:gd name="T6" fmla="*/ 1309 w 2072"/>
                    <a:gd name="T7" fmla="*/ 1886 h 2058"/>
                    <a:gd name="T8" fmla="*/ 1266 w 2072"/>
                    <a:gd name="T9" fmla="*/ 1916 h 2058"/>
                    <a:gd name="T10" fmla="*/ 1220 w 2072"/>
                    <a:gd name="T11" fmla="*/ 1945 h 2058"/>
                    <a:gd name="T12" fmla="*/ 1172 w 2072"/>
                    <a:gd name="T13" fmla="*/ 1970 h 2058"/>
                    <a:gd name="T14" fmla="*/ 1122 w 2072"/>
                    <a:gd name="T15" fmla="*/ 1993 h 2058"/>
                    <a:gd name="T16" fmla="*/ 1070 w 2072"/>
                    <a:gd name="T17" fmla="*/ 2011 h 2058"/>
                    <a:gd name="T18" fmla="*/ 1018 w 2072"/>
                    <a:gd name="T19" fmla="*/ 2027 h 2058"/>
                    <a:gd name="T20" fmla="*/ 964 w 2072"/>
                    <a:gd name="T21" fmla="*/ 2040 h 2058"/>
                    <a:gd name="T22" fmla="*/ 910 w 2072"/>
                    <a:gd name="T23" fmla="*/ 2050 h 2058"/>
                    <a:gd name="T24" fmla="*/ 856 w 2072"/>
                    <a:gd name="T25" fmla="*/ 2056 h 2058"/>
                    <a:gd name="T26" fmla="*/ 801 w 2072"/>
                    <a:gd name="T27" fmla="*/ 2058 h 2058"/>
                    <a:gd name="T28" fmla="*/ 747 w 2072"/>
                    <a:gd name="T29" fmla="*/ 2057 h 2058"/>
                    <a:gd name="T30" fmla="*/ 694 w 2072"/>
                    <a:gd name="T31" fmla="*/ 2052 h 2058"/>
                    <a:gd name="T32" fmla="*/ 642 w 2072"/>
                    <a:gd name="T33" fmla="*/ 2044 h 2058"/>
                    <a:gd name="T34" fmla="*/ 592 w 2072"/>
                    <a:gd name="T35" fmla="*/ 2032 h 2058"/>
                    <a:gd name="T36" fmla="*/ 542 w 2072"/>
                    <a:gd name="T37" fmla="*/ 2015 h 2058"/>
                    <a:gd name="T38" fmla="*/ 494 w 2072"/>
                    <a:gd name="T39" fmla="*/ 1995 h 2058"/>
                    <a:gd name="T40" fmla="*/ 449 w 2072"/>
                    <a:gd name="T41" fmla="*/ 1971 h 2058"/>
                    <a:gd name="T42" fmla="*/ 406 w 2072"/>
                    <a:gd name="T43" fmla="*/ 1943 h 2058"/>
                    <a:gd name="T44" fmla="*/ 367 w 2072"/>
                    <a:gd name="T45" fmla="*/ 1910 h 2058"/>
                    <a:gd name="T46" fmla="*/ 330 w 2072"/>
                    <a:gd name="T47" fmla="*/ 1874 h 2058"/>
                    <a:gd name="T48" fmla="*/ 138 w 2072"/>
                    <a:gd name="T49" fmla="*/ 1661 h 2058"/>
                    <a:gd name="T50" fmla="*/ 106 w 2072"/>
                    <a:gd name="T51" fmla="*/ 1620 h 2058"/>
                    <a:gd name="T52" fmla="*/ 77 w 2072"/>
                    <a:gd name="T53" fmla="*/ 1577 h 2058"/>
                    <a:gd name="T54" fmla="*/ 54 w 2072"/>
                    <a:gd name="T55" fmla="*/ 1532 h 2058"/>
                    <a:gd name="T56" fmla="*/ 35 w 2072"/>
                    <a:gd name="T57" fmla="*/ 1484 h 2058"/>
                    <a:gd name="T58" fmla="*/ 20 w 2072"/>
                    <a:gd name="T59" fmla="*/ 1435 h 2058"/>
                    <a:gd name="T60" fmla="*/ 9 w 2072"/>
                    <a:gd name="T61" fmla="*/ 1384 h 2058"/>
                    <a:gd name="T62" fmla="*/ 3 w 2072"/>
                    <a:gd name="T63" fmla="*/ 1331 h 2058"/>
                    <a:gd name="T64" fmla="*/ 0 w 2072"/>
                    <a:gd name="T65" fmla="*/ 1278 h 2058"/>
                    <a:gd name="T66" fmla="*/ 1 w 2072"/>
                    <a:gd name="T67" fmla="*/ 1225 h 2058"/>
                    <a:gd name="T68" fmla="*/ 6 w 2072"/>
                    <a:gd name="T69" fmla="*/ 1171 h 2058"/>
                    <a:gd name="T70" fmla="*/ 14 w 2072"/>
                    <a:gd name="T71" fmla="*/ 1117 h 2058"/>
                    <a:gd name="T72" fmla="*/ 26 w 2072"/>
                    <a:gd name="T73" fmla="*/ 1064 h 2058"/>
                    <a:gd name="T74" fmla="*/ 41 w 2072"/>
                    <a:gd name="T75" fmla="*/ 1011 h 2058"/>
                    <a:gd name="T76" fmla="*/ 60 w 2072"/>
                    <a:gd name="T77" fmla="*/ 959 h 2058"/>
                    <a:gd name="T78" fmla="*/ 81 w 2072"/>
                    <a:gd name="T79" fmla="*/ 908 h 2058"/>
                    <a:gd name="T80" fmla="*/ 106 w 2072"/>
                    <a:gd name="T81" fmla="*/ 860 h 2058"/>
                    <a:gd name="T82" fmla="*/ 133 w 2072"/>
                    <a:gd name="T83" fmla="*/ 813 h 2058"/>
                    <a:gd name="T84" fmla="*/ 164 w 2072"/>
                    <a:gd name="T85" fmla="*/ 768 h 2058"/>
                    <a:gd name="T86" fmla="*/ 197 w 2072"/>
                    <a:gd name="T87" fmla="*/ 725 h 2058"/>
                    <a:gd name="T88" fmla="*/ 232 w 2072"/>
                    <a:gd name="T89" fmla="*/ 685 h 2058"/>
                    <a:gd name="T90" fmla="*/ 270 w 2072"/>
                    <a:gd name="T91" fmla="*/ 649 h 2058"/>
                    <a:gd name="T92" fmla="*/ 992 w 2072"/>
                    <a:gd name="T93" fmla="*/ 0 h 20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072" h="2058">
                      <a:moveTo>
                        <a:pt x="992" y="0"/>
                      </a:moveTo>
                      <a:lnTo>
                        <a:pt x="2072" y="1204"/>
                      </a:lnTo>
                      <a:lnTo>
                        <a:pt x="1350" y="1852"/>
                      </a:lnTo>
                      <a:lnTo>
                        <a:pt x="1309" y="1886"/>
                      </a:lnTo>
                      <a:lnTo>
                        <a:pt x="1266" y="1916"/>
                      </a:lnTo>
                      <a:lnTo>
                        <a:pt x="1220" y="1945"/>
                      </a:lnTo>
                      <a:lnTo>
                        <a:pt x="1172" y="1970"/>
                      </a:lnTo>
                      <a:lnTo>
                        <a:pt x="1122" y="1993"/>
                      </a:lnTo>
                      <a:lnTo>
                        <a:pt x="1070" y="2011"/>
                      </a:lnTo>
                      <a:lnTo>
                        <a:pt x="1018" y="2027"/>
                      </a:lnTo>
                      <a:lnTo>
                        <a:pt x="964" y="2040"/>
                      </a:lnTo>
                      <a:lnTo>
                        <a:pt x="910" y="2050"/>
                      </a:lnTo>
                      <a:lnTo>
                        <a:pt x="856" y="2056"/>
                      </a:lnTo>
                      <a:lnTo>
                        <a:pt x="801" y="2058"/>
                      </a:lnTo>
                      <a:lnTo>
                        <a:pt x="747" y="2057"/>
                      </a:lnTo>
                      <a:lnTo>
                        <a:pt x="694" y="2052"/>
                      </a:lnTo>
                      <a:lnTo>
                        <a:pt x="642" y="2044"/>
                      </a:lnTo>
                      <a:lnTo>
                        <a:pt x="592" y="2032"/>
                      </a:lnTo>
                      <a:lnTo>
                        <a:pt x="542" y="2015"/>
                      </a:lnTo>
                      <a:lnTo>
                        <a:pt x="494" y="1995"/>
                      </a:lnTo>
                      <a:lnTo>
                        <a:pt x="449" y="1971"/>
                      </a:lnTo>
                      <a:lnTo>
                        <a:pt x="406" y="1943"/>
                      </a:lnTo>
                      <a:lnTo>
                        <a:pt x="367" y="1910"/>
                      </a:lnTo>
                      <a:lnTo>
                        <a:pt x="330" y="1874"/>
                      </a:lnTo>
                      <a:lnTo>
                        <a:pt x="138" y="1661"/>
                      </a:lnTo>
                      <a:lnTo>
                        <a:pt x="106" y="1620"/>
                      </a:lnTo>
                      <a:lnTo>
                        <a:pt x="77" y="1577"/>
                      </a:lnTo>
                      <a:lnTo>
                        <a:pt x="54" y="1532"/>
                      </a:lnTo>
                      <a:lnTo>
                        <a:pt x="35" y="1484"/>
                      </a:lnTo>
                      <a:lnTo>
                        <a:pt x="20" y="1435"/>
                      </a:lnTo>
                      <a:lnTo>
                        <a:pt x="9" y="1384"/>
                      </a:lnTo>
                      <a:lnTo>
                        <a:pt x="3" y="1331"/>
                      </a:lnTo>
                      <a:lnTo>
                        <a:pt x="0" y="1278"/>
                      </a:lnTo>
                      <a:lnTo>
                        <a:pt x="1" y="1225"/>
                      </a:lnTo>
                      <a:lnTo>
                        <a:pt x="6" y="1171"/>
                      </a:lnTo>
                      <a:lnTo>
                        <a:pt x="14" y="1117"/>
                      </a:lnTo>
                      <a:lnTo>
                        <a:pt x="26" y="1064"/>
                      </a:lnTo>
                      <a:lnTo>
                        <a:pt x="41" y="1011"/>
                      </a:lnTo>
                      <a:lnTo>
                        <a:pt x="60" y="959"/>
                      </a:lnTo>
                      <a:lnTo>
                        <a:pt x="81" y="908"/>
                      </a:lnTo>
                      <a:lnTo>
                        <a:pt x="106" y="860"/>
                      </a:lnTo>
                      <a:lnTo>
                        <a:pt x="133" y="813"/>
                      </a:lnTo>
                      <a:lnTo>
                        <a:pt x="164" y="768"/>
                      </a:lnTo>
                      <a:lnTo>
                        <a:pt x="197" y="725"/>
                      </a:lnTo>
                      <a:lnTo>
                        <a:pt x="232" y="685"/>
                      </a:lnTo>
                      <a:lnTo>
                        <a:pt x="270" y="649"/>
                      </a:lnTo>
                      <a:lnTo>
                        <a:pt x="99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" name="Freeform 19"/>
                <p:cNvSpPr>
                  <a:spLocks/>
                </p:cNvSpPr>
                <p:nvPr/>
              </p:nvSpPr>
              <p:spPr bwMode="auto">
                <a:xfrm>
                  <a:off x="4191000" y="1716088"/>
                  <a:ext cx="111125" cy="141288"/>
                </a:xfrm>
                <a:custGeom>
                  <a:avLst/>
                  <a:gdLst>
                    <a:gd name="T0" fmla="*/ 754 w 984"/>
                    <a:gd name="T1" fmla="*/ 0 h 1236"/>
                    <a:gd name="T2" fmla="*/ 814 w 984"/>
                    <a:gd name="T3" fmla="*/ 66 h 1236"/>
                    <a:gd name="T4" fmla="*/ 853 w 984"/>
                    <a:gd name="T5" fmla="*/ 113 h 1236"/>
                    <a:gd name="T6" fmla="*/ 887 w 984"/>
                    <a:gd name="T7" fmla="*/ 162 h 1236"/>
                    <a:gd name="T8" fmla="*/ 915 w 984"/>
                    <a:gd name="T9" fmla="*/ 214 h 1236"/>
                    <a:gd name="T10" fmla="*/ 939 w 984"/>
                    <a:gd name="T11" fmla="*/ 267 h 1236"/>
                    <a:gd name="T12" fmla="*/ 957 w 984"/>
                    <a:gd name="T13" fmla="*/ 321 h 1236"/>
                    <a:gd name="T14" fmla="*/ 971 w 984"/>
                    <a:gd name="T15" fmla="*/ 377 h 1236"/>
                    <a:gd name="T16" fmla="*/ 980 w 984"/>
                    <a:gd name="T17" fmla="*/ 433 h 1236"/>
                    <a:gd name="T18" fmla="*/ 984 w 984"/>
                    <a:gd name="T19" fmla="*/ 490 h 1236"/>
                    <a:gd name="T20" fmla="*/ 983 w 984"/>
                    <a:gd name="T21" fmla="*/ 547 h 1236"/>
                    <a:gd name="T22" fmla="*/ 978 w 984"/>
                    <a:gd name="T23" fmla="*/ 603 h 1236"/>
                    <a:gd name="T24" fmla="*/ 968 w 984"/>
                    <a:gd name="T25" fmla="*/ 659 h 1236"/>
                    <a:gd name="T26" fmla="*/ 953 w 984"/>
                    <a:gd name="T27" fmla="*/ 714 h 1236"/>
                    <a:gd name="T28" fmla="*/ 933 w 984"/>
                    <a:gd name="T29" fmla="*/ 768 h 1236"/>
                    <a:gd name="T30" fmla="*/ 908 w 984"/>
                    <a:gd name="T31" fmla="*/ 819 h 1236"/>
                    <a:gd name="T32" fmla="*/ 880 w 984"/>
                    <a:gd name="T33" fmla="*/ 870 h 1236"/>
                    <a:gd name="T34" fmla="*/ 845 w 984"/>
                    <a:gd name="T35" fmla="*/ 918 h 1236"/>
                    <a:gd name="T36" fmla="*/ 806 w 984"/>
                    <a:gd name="T37" fmla="*/ 963 h 1236"/>
                    <a:gd name="T38" fmla="*/ 764 w 984"/>
                    <a:gd name="T39" fmla="*/ 1006 h 1236"/>
                    <a:gd name="T40" fmla="*/ 507 w 984"/>
                    <a:gd name="T41" fmla="*/ 1236 h 1236"/>
                    <a:gd name="T42" fmla="*/ 0 w 984"/>
                    <a:gd name="T43" fmla="*/ 671 h 1236"/>
                    <a:gd name="T44" fmla="*/ 180 w 984"/>
                    <a:gd name="T45" fmla="*/ 509 h 1236"/>
                    <a:gd name="T46" fmla="*/ 180 w 984"/>
                    <a:gd name="T47" fmla="*/ 507 h 1236"/>
                    <a:gd name="T48" fmla="*/ 205 w 984"/>
                    <a:gd name="T49" fmla="*/ 530 h 1236"/>
                    <a:gd name="T50" fmla="*/ 229 w 984"/>
                    <a:gd name="T51" fmla="*/ 548 h 1236"/>
                    <a:gd name="T52" fmla="*/ 254 w 984"/>
                    <a:gd name="T53" fmla="*/ 559 h 1236"/>
                    <a:gd name="T54" fmla="*/ 279 w 984"/>
                    <a:gd name="T55" fmla="*/ 566 h 1236"/>
                    <a:gd name="T56" fmla="*/ 303 w 984"/>
                    <a:gd name="T57" fmla="*/ 569 h 1236"/>
                    <a:gd name="T58" fmla="*/ 328 w 984"/>
                    <a:gd name="T59" fmla="*/ 568 h 1236"/>
                    <a:gd name="T60" fmla="*/ 350 w 984"/>
                    <a:gd name="T61" fmla="*/ 565 h 1236"/>
                    <a:gd name="T62" fmla="*/ 372 w 984"/>
                    <a:gd name="T63" fmla="*/ 559 h 1236"/>
                    <a:gd name="T64" fmla="*/ 391 w 984"/>
                    <a:gd name="T65" fmla="*/ 552 h 1236"/>
                    <a:gd name="T66" fmla="*/ 409 w 984"/>
                    <a:gd name="T67" fmla="*/ 545 h 1236"/>
                    <a:gd name="T68" fmla="*/ 423 w 984"/>
                    <a:gd name="T69" fmla="*/ 536 h 1236"/>
                    <a:gd name="T70" fmla="*/ 436 w 984"/>
                    <a:gd name="T71" fmla="*/ 529 h 1236"/>
                    <a:gd name="T72" fmla="*/ 445 w 984"/>
                    <a:gd name="T73" fmla="*/ 523 h 1236"/>
                    <a:gd name="T74" fmla="*/ 451 w 984"/>
                    <a:gd name="T75" fmla="*/ 519 h 1236"/>
                    <a:gd name="T76" fmla="*/ 453 w 984"/>
                    <a:gd name="T77" fmla="*/ 518 h 1236"/>
                    <a:gd name="T78" fmla="*/ 595 w 984"/>
                    <a:gd name="T79" fmla="*/ 391 h 1236"/>
                    <a:gd name="T80" fmla="*/ 618 w 984"/>
                    <a:gd name="T81" fmla="*/ 366 h 1236"/>
                    <a:gd name="T82" fmla="*/ 635 w 984"/>
                    <a:gd name="T83" fmla="*/ 342 h 1236"/>
                    <a:gd name="T84" fmla="*/ 647 w 984"/>
                    <a:gd name="T85" fmla="*/ 317 h 1236"/>
                    <a:gd name="T86" fmla="*/ 655 w 984"/>
                    <a:gd name="T87" fmla="*/ 293 h 1236"/>
                    <a:gd name="T88" fmla="*/ 659 w 984"/>
                    <a:gd name="T89" fmla="*/ 269 h 1236"/>
                    <a:gd name="T90" fmla="*/ 659 w 984"/>
                    <a:gd name="T91" fmla="*/ 246 h 1236"/>
                    <a:gd name="T92" fmla="*/ 656 w 984"/>
                    <a:gd name="T93" fmla="*/ 224 h 1236"/>
                    <a:gd name="T94" fmla="*/ 651 w 984"/>
                    <a:gd name="T95" fmla="*/ 203 h 1236"/>
                    <a:gd name="T96" fmla="*/ 644 w 984"/>
                    <a:gd name="T97" fmla="*/ 185 h 1236"/>
                    <a:gd name="T98" fmla="*/ 637 w 984"/>
                    <a:gd name="T99" fmla="*/ 169 h 1236"/>
                    <a:gd name="T100" fmla="*/ 630 w 984"/>
                    <a:gd name="T101" fmla="*/ 154 h 1236"/>
                    <a:gd name="T102" fmla="*/ 624 w 984"/>
                    <a:gd name="T103" fmla="*/ 142 h 1236"/>
                    <a:gd name="T104" fmla="*/ 618 w 984"/>
                    <a:gd name="T105" fmla="*/ 134 h 1236"/>
                    <a:gd name="T106" fmla="*/ 614 w 984"/>
                    <a:gd name="T107" fmla="*/ 128 h 1236"/>
                    <a:gd name="T108" fmla="*/ 613 w 984"/>
                    <a:gd name="T109" fmla="*/ 127 h 1236"/>
                    <a:gd name="T110" fmla="*/ 754 w 984"/>
                    <a:gd name="T111" fmla="*/ 0 h 1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984" h="1236">
                      <a:moveTo>
                        <a:pt x="754" y="0"/>
                      </a:moveTo>
                      <a:lnTo>
                        <a:pt x="814" y="66"/>
                      </a:lnTo>
                      <a:lnTo>
                        <a:pt x="853" y="113"/>
                      </a:lnTo>
                      <a:lnTo>
                        <a:pt x="887" y="162"/>
                      </a:lnTo>
                      <a:lnTo>
                        <a:pt x="915" y="214"/>
                      </a:lnTo>
                      <a:lnTo>
                        <a:pt x="939" y="267"/>
                      </a:lnTo>
                      <a:lnTo>
                        <a:pt x="957" y="321"/>
                      </a:lnTo>
                      <a:lnTo>
                        <a:pt x="971" y="377"/>
                      </a:lnTo>
                      <a:lnTo>
                        <a:pt x="980" y="433"/>
                      </a:lnTo>
                      <a:lnTo>
                        <a:pt x="984" y="490"/>
                      </a:lnTo>
                      <a:lnTo>
                        <a:pt x="983" y="547"/>
                      </a:lnTo>
                      <a:lnTo>
                        <a:pt x="978" y="603"/>
                      </a:lnTo>
                      <a:lnTo>
                        <a:pt x="968" y="659"/>
                      </a:lnTo>
                      <a:lnTo>
                        <a:pt x="953" y="714"/>
                      </a:lnTo>
                      <a:lnTo>
                        <a:pt x="933" y="768"/>
                      </a:lnTo>
                      <a:lnTo>
                        <a:pt x="908" y="819"/>
                      </a:lnTo>
                      <a:lnTo>
                        <a:pt x="880" y="870"/>
                      </a:lnTo>
                      <a:lnTo>
                        <a:pt x="845" y="918"/>
                      </a:lnTo>
                      <a:lnTo>
                        <a:pt x="806" y="963"/>
                      </a:lnTo>
                      <a:lnTo>
                        <a:pt x="764" y="1006"/>
                      </a:lnTo>
                      <a:lnTo>
                        <a:pt x="507" y="1236"/>
                      </a:lnTo>
                      <a:lnTo>
                        <a:pt x="0" y="671"/>
                      </a:lnTo>
                      <a:lnTo>
                        <a:pt x="180" y="509"/>
                      </a:lnTo>
                      <a:lnTo>
                        <a:pt x="180" y="507"/>
                      </a:lnTo>
                      <a:lnTo>
                        <a:pt x="205" y="530"/>
                      </a:lnTo>
                      <a:lnTo>
                        <a:pt x="229" y="548"/>
                      </a:lnTo>
                      <a:lnTo>
                        <a:pt x="254" y="559"/>
                      </a:lnTo>
                      <a:lnTo>
                        <a:pt x="279" y="566"/>
                      </a:lnTo>
                      <a:lnTo>
                        <a:pt x="303" y="569"/>
                      </a:lnTo>
                      <a:lnTo>
                        <a:pt x="328" y="568"/>
                      </a:lnTo>
                      <a:lnTo>
                        <a:pt x="350" y="565"/>
                      </a:lnTo>
                      <a:lnTo>
                        <a:pt x="372" y="559"/>
                      </a:lnTo>
                      <a:lnTo>
                        <a:pt x="391" y="552"/>
                      </a:lnTo>
                      <a:lnTo>
                        <a:pt x="409" y="545"/>
                      </a:lnTo>
                      <a:lnTo>
                        <a:pt x="423" y="536"/>
                      </a:lnTo>
                      <a:lnTo>
                        <a:pt x="436" y="529"/>
                      </a:lnTo>
                      <a:lnTo>
                        <a:pt x="445" y="523"/>
                      </a:lnTo>
                      <a:lnTo>
                        <a:pt x="451" y="519"/>
                      </a:lnTo>
                      <a:lnTo>
                        <a:pt x="453" y="518"/>
                      </a:lnTo>
                      <a:lnTo>
                        <a:pt x="595" y="391"/>
                      </a:lnTo>
                      <a:lnTo>
                        <a:pt x="618" y="366"/>
                      </a:lnTo>
                      <a:lnTo>
                        <a:pt x="635" y="342"/>
                      </a:lnTo>
                      <a:lnTo>
                        <a:pt x="647" y="317"/>
                      </a:lnTo>
                      <a:lnTo>
                        <a:pt x="655" y="293"/>
                      </a:lnTo>
                      <a:lnTo>
                        <a:pt x="659" y="269"/>
                      </a:lnTo>
                      <a:lnTo>
                        <a:pt x="659" y="246"/>
                      </a:lnTo>
                      <a:lnTo>
                        <a:pt x="656" y="224"/>
                      </a:lnTo>
                      <a:lnTo>
                        <a:pt x="651" y="203"/>
                      </a:lnTo>
                      <a:lnTo>
                        <a:pt x="644" y="185"/>
                      </a:lnTo>
                      <a:lnTo>
                        <a:pt x="637" y="169"/>
                      </a:lnTo>
                      <a:lnTo>
                        <a:pt x="630" y="154"/>
                      </a:lnTo>
                      <a:lnTo>
                        <a:pt x="624" y="142"/>
                      </a:lnTo>
                      <a:lnTo>
                        <a:pt x="618" y="134"/>
                      </a:lnTo>
                      <a:lnTo>
                        <a:pt x="614" y="128"/>
                      </a:lnTo>
                      <a:lnTo>
                        <a:pt x="613" y="127"/>
                      </a:lnTo>
                      <a:lnTo>
                        <a:pt x="75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Freeform 20"/>
                <p:cNvSpPr>
                  <a:spLocks/>
                </p:cNvSpPr>
                <p:nvPr/>
              </p:nvSpPr>
              <p:spPr bwMode="auto">
                <a:xfrm>
                  <a:off x="4267200" y="1601788"/>
                  <a:ext cx="61913" cy="114300"/>
                </a:xfrm>
                <a:custGeom>
                  <a:avLst/>
                  <a:gdLst>
                    <a:gd name="T0" fmla="*/ 351 w 546"/>
                    <a:gd name="T1" fmla="*/ 3 h 1016"/>
                    <a:gd name="T2" fmla="*/ 442 w 546"/>
                    <a:gd name="T3" fmla="*/ 23 h 1016"/>
                    <a:gd name="T4" fmla="*/ 538 w 546"/>
                    <a:gd name="T5" fmla="*/ 60 h 1016"/>
                    <a:gd name="T6" fmla="*/ 546 w 546"/>
                    <a:gd name="T7" fmla="*/ 72 h 1016"/>
                    <a:gd name="T8" fmla="*/ 540 w 546"/>
                    <a:gd name="T9" fmla="*/ 91 h 1016"/>
                    <a:gd name="T10" fmla="*/ 521 w 546"/>
                    <a:gd name="T11" fmla="*/ 113 h 1016"/>
                    <a:gd name="T12" fmla="*/ 499 w 546"/>
                    <a:gd name="T13" fmla="*/ 125 h 1016"/>
                    <a:gd name="T14" fmla="*/ 480 w 546"/>
                    <a:gd name="T15" fmla="*/ 125 h 1016"/>
                    <a:gd name="T16" fmla="*/ 386 w 546"/>
                    <a:gd name="T17" fmla="*/ 89 h 1016"/>
                    <a:gd name="T18" fmla="*/ 305 w 546"/>
                    <a:gd name="T19" fmla="*/ 72 h 1016"/>
                    <a:gd name="T20" fmla="*/ 235 w 546"/>
                    <a:gd name="T21" fmla="*/ 68 h 1016"/>
                    <a:gd name="T22" fmla="*/ 178 w 546"/>
                    <a:gd name="T23" fmla="*/ 75 h 1016"/>
                    <a:gd name="T24" fmla="*/ 136 w 546"/>
                    <a:gd name="T25" fmla="*/ 90 h 1016"/>
                    <a:gd name="T26" fmla="*/ 107 w 546"/>
                    <a:gd name="T27" fmla="*/ 111 h 1016"/>
                    <a:gd name="T28" fmla="*/ 88 w 546"/>
                    <a:gd name="T29" fmla="*/ 145 h 1016"/>
                    <a:gd name="T30" fmla="*/ 82 w 546"/>
                    <a:gd name="T31" fmla="*/ 191 h 1016"/>
                    <a:gd name="T32" fmla="*/ 93 w 546"/>
                    <a:gd name="T33" fmla="*/ 247 h 1016"/>
                    <a:gd name="T34" fmla="*/ 124 w 546"/>
                    <a:gd name="T35" fmla="*/ 310 h 1016"/>
                    <a:gd name="T36" fmla="*/ 180 w 546"/>
                    <a:gd name="T37" fmla="*/ 377 h 1016"/>
                    <a:gd name="T38" fmla="*/ 262 w 546"/>
                    <a:gd name="T39" fmla="*/ 449 h 1016"/>
                    <a:gd name="T40" fmla="*/ 330 w 546"/>
                    <a:gd name="T41" fmla="*/ 523 h 1016"/>
                    <a:gd name="T42" fmla="*/ 372 w 546"/>
                    <a:gd name="T43" fmla="*/ 594 h 1016"/>
                    <a:gd name="T44" fmla="*/ 389 w 546"/>
                    <a:gd name="T45" fmla="*/ 665 h 1016"/>
                    <a:gd name="T46" fmla="*/ 381 w 546"/>
                    <a:gd name="T47" fmla="*/ 733 h 1016"/>
                    <a:gd name="T48" fmla="*/ 347 w 546"/>
                    <a:gd name="T49" fmla="*/ 799 h 1016"/>
                    <a:gd name="T50" fmla="*/ 302 w 546"/>
                    <a:gd name="T51" fmla="*/ 856 h 1016"/>
                    <a:gd name="T52" fmla="*/ 253 w 546"/>
                    <a:gd name="T53" fmla="*/ 904 h 1016"/>
                    <a:gd name="T54" fmla="*/ 202 w 546"/>
                    <a:gd name="T55" fmla="*/ 944 h 1016"/>
                    <a:gd name="T56" fmla="*/ 154 w 546"/>
                    <a:gd name="T57" fmla="*/ 974 h 1016"/>
                    <a:gd name="T58" fmla="*/ 114 w 546"/>
                    <a:gd name="T59" fmla="*/ 996 h 1016"/>
                    <a:gd name="T60" fmla="*/ 85 w 546"/>
                    <a:gd name="T61" fmla="*/ 1011 h 1016"/>
                    <a:gd name="T62" fmla="*/ 71 w 546"/>
                    <a:gd name="T63" fmla="*/ 1016 h 1016"/>
                    <a:gd name="T64" fmla="*/ 5 w 546"/>
                    <a:gd name="T65" fmla="*/ 932 h 1016"/>
                    <a:gd name="T66" fmla="*/ 28 w 546"/>
                    <a:gd name="T67" fmla="*/ 923 h 1016"/>
                    <a:gd name="T68" fmla="*/ 57 w 546"/>
                    <a:gd name="T69" fmla="*/ 916 h 1016"/>
                    <a:gd name="T70" fmla="*/ 85 w 546"/>
                    <a:gd name="T71" fmla="*/ 911 h 1016"/>
                    <a:gd name="T72" fmla="*/ 134 w 546"/>
                    <a:gd name="T73" fmla="*/ 895 h 1016"/>
                    <a:gd name="T74" fmla="*/ 199 w 546"/>
                    <a:gd name="T75" fmla="*/ 862 h 1016"/>
                    <a:gd name="T76" fmla="*/ 242 w 546"/>
                    <a:gd name="T77" fmla="*/ 829 h 1016"/>
                    <a:gd name="T78" fmla="*/ 269 w 546"/>
                    <a:gd name="T79" fmla="*/ 802 h 1016"/>
                    <a:gd name="T80" fmla="*/ 281 w 546"/>
                    <a:gd name="T81" fmla="*/ 786 h 1016"/>
                    <a:gd name="T82" fmla="*/ 289 w 546"/>
                    <a:gd name="T83" fmla="*/ 773 h 1016"/>
                    <a:gd name="T84" fmla="*/ 301 w 546"/>
                    <a:gd name="T85" fmla="*/ 748 h 1016"/>
                    <a:gd name="T86" fmla="*/ 309 w 546"/>
                    <a:gd name="T87" fmla="*/ 717 h 1016"/>
                    <a:gd name="T88" fmla="*/ 308 w 546"/>
                    <a:gd name="T89" fmla="*/ 681 h 1016"/>
                    <a:gd name="T90" fmla="*/ 295 w 546"/>
                    <a:gd name="T91" fmla="*/ 639 h 1016"/>
                    <a:gd name="T92" fmla="*/ 268 w 546"/>
                    <a:gd name="T93" fmla="*/ 590 h 1016"/>
                    <a:gd name="T94" fmla="*/ 222 w 546"/>
                    <a:gd name="T95" fmla="*/ 535 h 1016"/>
                    <a:gd name="T96" fmla="*/ 155 w 546"/>
                    <a:gd name="T97" fmla="*/ 473 h 1016"/>
                    <a:gd name="T98" fmla="*/ 87 w 546"/>
                    <a:gd name="T99" fmla="*/ 407 h 1016"/>
                    <a:gd name="T100" fmla="*/ 39 w 546"/>
                    <a:gd name="T101" fmla="*/ 340 h 1016"/>
                    <a:gd name="T102" fmla="*/ 12 w 546"/>
                    <a:gd name="T103" fmla="*/ 272 h 1016"/>
                    <a:gd name="T104" fmla="*/ 8 w 546"/>
                    <a:gd name="T105" fmla="*/ 206 h 1016"/>
                    <a:gd name="T106" fmla="*/ 27 w 546"/>
                    <a:gd name="T107" fmla="*/ 144 h 1016"/>
                    <a:gd name="T108" fmla="*/ 67 w 546"/>
                    <a:gd name="T109" fmla="*/ 86 h 1016"/>
                    <a:gd name="T110" fmla="*/ 123 w 546"/>
                    <a:gd name="T111" fmla="*/ 41 h 1016"/>
                    <a:gd name="T112" fmla="*/ 190 w 546"/>
                    <a:gd name="T113" fmla="*/ 13 h 1016"/>
                    <a:gd name="T114" fmla="*/ 267 w 546"/>
                    <a:gd name="T115" fmla="*/ 0 h 10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46" h="1016">
                      <a:moveTo>
                        <a:pt x="309" y="0"/>
                      </a:moveTo>
                      <a:lnTo>
                        <a:pt x="351" y="3"/>
                      </a:lnTo>
                      <a:lnTo>
                        <a:pt x="396" y="11"/>
                      </a:lnTo>
                      <a:lnTo>
                        <a:pt x="442" y="23"/>
                      </a:lnTo>
                      <a:lnTo>
                        <a:pt x="490" y="39"/>
                      </a:lnTo>
                      <a:lnTo>
                        <a:pt x="538" y="60"/>
                      </a:lnTo>
                      <a:lnTo>
                        <a:pt x="544" y="64"/>
                      </a:lnTo>
                      <a:lnTo>
                        <a:pt x="546" y="72"/>
                      </a:lnTo>
                      <a:lnTo>
                        <a:pt x="545" y="81"/>
                      </a:lnTo>
                      <a:lnTo>
                        <a:pt x="540" y="91"/>
                      </a:lnTo>
                      <a:lnTo>
                        <a:pt x="532" y="102"/>
                      </a:lnTo>
                      <a:lnTo>
                        <a:pt x="521" y="113"/>
                      </a:lnTo>
                      <a:lnTo>
                        <a:pt x="510" y="120"/>
                      </a:lnTo>
                      <a:lnTo>
                        <a:pt x="499" y="125"/>
                      </a:lnTo>
                      <a:lnTo>
                        <a:pt x="489" y="127"/>
                      </a:lnTo>
                      <a:lnTo>
                        <a:pt x="480" y="125"/>
                      </a:lnTo>
                      <a:lnTo>
                        <a:pt x="432" y="105"/>
                      </a:lnTo>
                      <a:lnTo>
                        <a:pt x="386" y="89"/>
                      </a:lnTo>
                      <a:lnTo>
                        <a:pt x="344" y="79"/>
                      </a:lnTo>
                      <a:lnTo>
                        <a:pt x="305" y="72"/>
                      </a:lnTo>
                      <a:lnTo>
                        <a:pt x="268" y="68"/>
                      </a:lnTo>
                      <a:lnTo>
                        <a:pt x="235" y="68"/>
                      </a:lnTo>
                      <a:lnTo>
                        <a:pt x="205" y="70"/>
                      </a:lnTo>
                      <a:lnTo>
                        <a:pt x="178" y="75"/>
                      </a:lnTo>
                      <a:lnTo>
                        <a:pt x="155" y="82"/>
                      </a:lnTo>
                      <a:lnTo>
                        <a:pt x="136" y="90"/>
                      </a:lnTo>
                      <a:lnTo>
                        <a:pt x="119" y="100"/>
                      </a:lnTo>
                      <a:lnTo>
                        <a:pt x="107" y="111"/>
                      </a:lnTo>
                      <a:lnTo>
                        <a:pt x="96" y="126"/>
                      </a:lnTo>
                      <a:lnTo>
                        <a:pt x="88" y="145"/>
                      </a:lnTo>
                      <a:lnTo>
                        <a:pt x="83" y="167"/>
                      </a:lnTo>
                      <a:lnTo>
                        <a:pt x="82" y="191"/>
                      </a:lnTo>
                      <a:lnTo>
                        <a:pt x="85" y="218"/>
                      </a:lnTo>
                      <a:lnTo>
                        <a:pt x="93" y="247"/>
                      </a:lnTo>
                      <a:lnTo>
                        <a:pt x="105" y="278"/>
                      </a:lnTo>
                      <a:lnTo>
                        <a:pt x="124" y="310"/>
                      </a:lnTo>
                      <a:lnTo>
                        <a:pt x="149" y="343"/>
                      </a:lnTo>
                      <a:lnTo>
                        <a:pt x="180" y="377"/>
                      </a:lnTo>
                      <a:lnTo>
                        <a:pt x="219" y="411"/>
                      </a:lnTo>
                      <a:lnTo>
                        <a:pt x="262" y="449"/>
                      </a:lnTo>
                      <a:lnTo>
                        <a:pt x="298" y="486"/>
                      </a:lnTo>
                      <a:lnTo>
                        <a:pt x="330" y="523"/>
                      </a:lnTo>
                      <a:lnTo>
                        <a:pt x="353" y="559"/>
                      </a:lnTo>
                      <a:lnTo>
                        <a:pt x="372" y="594"/>
                      </a:lnTo>
                      <a:lnTo>
                        <a:pt x="383" y="630"/>
                      </a:lnTo>
                      <a:lnTo>
                        <a:pt x="389" y="665"/>
                      </a:lnTo>
                      <a:lnTo>
                        <a:pt x="388" y="699"/>
                      </a:lnTo>
                      <a:lnTo>
                        <a:pt x="381" y="733"/>
                      </a:lnTo>
                      <a:lnTo>
                        <a:pt x="368" y="766"/>
                      </a:lnTo>
                      <a:lnTo>
                        <a:pt x="347" y="799"/>
                      </a:lnTo>
                      <a:lnTo>
                        <a:pt x="326" y="828"/>
                      </a:lnTo>
                      <a:lnTo>
                        <a:pt x="302" y="856"/>
                      </a:lnTo>
                      <a:lnTo>
                        <a:pt x="278" y="880"/>
                      </a:lnTo>
                      <a:lnTo>
                        <a:pt x="253" y="904"/>
                      </a:lnTo>
                      <a:lnTo>
                        <a:pt x="227" y="924"/>
                      </a:lnTo>
                      <a:lnTo>
                        <a:pt x="202" y="944"/>
                      </a:lnTo>
                      <a:lnTo>
                        <a:pt x="177" y="960"/>
                      </a:lnTo>
                      <a:lnTo>
                        <a:pt x="154" y="974"/>
                      </a:lnTo>
                      <a:lnTo>
                        <a:pt x="132" y="986"/>
                      </a:lnTo>
                      <a:lnTo>
                        <a:pt x="114" y="996"/>
                      </a:lnTo>
                      <a:lnTo>
                        <a:pt x="98" y="1005"/>
                      </a:lnTo>
                      <a:lnTo>
                        <a:pt x="85" y="1011"/>
                      </a:lnTo>
                      <a:lnTo>
                        <a:pt x="76" y="1015"/>
                      </a:lnTo>
                      <a:lnTo>
                        <a:pt x="71" y="1016"/>
                      </a:lnTo>
                      <a:lnTo>
                        <a:pt x="0" y="939"/>
                      </a:lnTo>
                      <a:lnTo>
                        <a:pt x="5" y="932"/>
                      </a:lnTo>
                      <a:lnTo>
                        <a:pt x="14" y="927"/>
                      </a:lnTo>
                      <a:lnTo>
                        <a:pt x="28" y="923"/>
                      </a:lnTo>
                      <a:lnTo>
                        <a:pt x="42" y="919"/>
                      </a:lnTo>
                      <a:lnTo>
                        <a:pt x="57" y="916"/>
                      </a:lnTo>
                      <a:lnTo>
                        <a:pt x="72" y="913"/>
                      </a:lnTo>
                      <a:lnTo>
                        <a:pt x="85" y="911"/>
                      </a:lnTo>
                      <a:lnTo>
                        <a:pt x="94" y="910"/>
                      </a:lnTo>
                      <a:lnTo>
                        <a:pt x="134" y="895"/>
                      </a:lnTo>
                      <a:lnTo>
                        <a:pt x="169" y="879"/>
                      </a:lnTo>
                      <a:lnTo>
                        <a:pt x="199" y="862"/>
                      </a:lnTo>
                      <a:lnTo>
                        <a:pt x="223" y="846"/>
                      </a:lnTo>
                      <a:lnTo>
                        <a:pt x="242" y="829"/>
                      </a:lnTo>
                      <a:lnTo>
                        <a:pt x="258" y="815"/>
                      </a:lnTo>
                      <a:lnTo>
                        <a:pt x="269" y="802"/>
                      </a:lnTo>
                      <a:lnTo>
                        <a:pt x="277" y="792"/>
                      </a:lnTo>
                      <a:lnTo>
                        <a:pt x="281" y="786"/>
                      </a:lnTo>
                      <a:lnTo>
                        <a:pt x="282" y="784"/>
                      </a:lnTo>
                      <a:lnTo>
                        <a:pt x="289" y="773"/>
                      </a:lnTo>
                      <a:lnTo>
                        <a:pt x="295" y="761"/>
                      </a:lnTo>
                      <a:lnTo>
                        <a:pt x="301" y="748"/>
                      </a:lnTo>
                      <a:lnTo>
                        <a:pt x="306" y="734"/>
                      </a:lnTo>
                      <a:lnTo>
                        <a:pt x="309" y="717"/>
                      </a:lnTo>
                      <a:lnTo>
                        <a:pt x="310" y="700"/>
                      </a:lnTo>
                      <a:lnTo>
                        <a:pt x="308" y="681"/>
                      </a:lnTo>
                      <a:lnTo>
                        <a:pt x="302" y="660"/>
                      </a:lnTo>
                      <a:lnTo>
                        <a:pt x="295" y="639"/>
                      </a:lnTo>
                      <a:lnTo>
                        <a:pt x="283" y="616"/>
                      </a:lnTo>
                      <a:lnTo>
                        <a:pt x="268" y="590"/>
                      </a:lnTo>
                      <a:lnTo>
                        <a:pt x="248" y="564"/>
                      </a:lnTo>
                      <a:lnTo>
                        <a:pt x="222" y="535"/>
                      </a:lnTo>
                      <a:lnTo>
                        <a:pt x="192" y="505"/>
                      </a:lnTo>
                      <a:lnTo>
                        <a:pt x="155" y="473"/>
                      </a:lnTo>
                      <a:lnTo>
                        <a:pt x="118" y="441"/>
                      </a:lnTo>
                      <a:lnTo>
                        <a:pt x="87" y="407"/>
                      </a:lnTo>
                      <a:lnTo>
                        <a:pt x="60" y="373"/>
                      </a:lnTo>
                      <a:lnTo>
                        <a:pt x="39" y="340"/>
                      </a:lnTo>
                      <a:lnTo>
                        <a:pt x="24" y="306"/>
                      </a:lnTo>
                      <a:lnTo>
                        <a:pt x="12" y="272"/>
                      </a:lnTo>
                      <a:lnTo>
                        <a:pt x="7" y="239"/>
                      </a:lnTo>
                      <a:lnTo>
                        <a:pt x="8" y="206"/>
                      </a:lnTo>
                      <a:lnTo>
                        <a:pt x="14" y="175"/>
                      </a:lnTo>
                      <a:lnTo>
                        <a:pt x="27" y="144"/>
                      </a:lnTo>
                      <a:lnTo>
                        <a:pt x="44" y="115"/>
                      </a:lnTo>
                      <a:lnTo>
                        <a:pt x="67" y="86"/>
                      </a:lnTo>
                      <a:lnTo>
                        <a:pt x="94" y="62"/>
                      </a:lnTo>
                      <a:lnTo>
                        <a:pt x="123" y="41"/>
                      </a:lnTo>
                      <a:lnTo>
                        <a:pt x="156" y="25"/>
                      </a:lnTo>
                      <a:lnTo>
                        <a:pt x="190" y="13"/>
                      </a:lnTo>
                      <a:lnTo>
                        <a:pt x="227" y="4"/>
                      </a:lnTo>
                      <a:lnTo>
                        <a:pt x="267" y="0"/>
                      </a:lnTo>
                      <a:lnTo>
                        <a:pt x="30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" name="Freeform 21"/>
                <p:cNvSpPr>
                  <a:spLocks/>
                </p:cNvSpPr>
                <p:nvPr/>
              </p:nvSpPr>
              <p:spPr bwMode="auto">
                <a:xfrm>
                  <a:off x="4211638" y="1727200"/>
                  <a:ext cx="41275" cy="39688"/>
                </a:xfrm>
                <a:custGeom>
                  <a:avLst/>
                  <a:gdLst>
                    <a:gd name="T0" fmla="*/ 263 w 366"/>
                    <a:gd name="T1" fmla="*/ 0 h 351"/>
                    <a:gd name="T2" fmla="*/ 283 w 366"/>
                    <a:gd name="T3" fmla="*/ 3 h 351"/>
                    <a:gd name="T4" fmla="*/ 303 w 366"/>
                    <a:gd name="T5" fmla="*/ 11 h 351"/>
                    <a:gd name="T6" fmla="*/ 322 w 366"/>
                    <a:gd name="T7" fmla="*/ 22 h 351"/>
                    <a:gd name="T8" fmla="*/ 338 w 366"/>
                    <a:gd name="T9" fmla="*/ 37 h 351"/>
                    <a:gd name="T10" fmla="*/ 350 w 366"/>
                    <a:gd name="T11" fmla="*/ 54 h 351"/>
                    <a:gd name="T12" fmla="*/ 360 w 366"/>
                    <a:gd name="T13" fmla="*/ 75 h 351"/>
                    <a:gd name="T14" fmla="*/ 365 w 366"/>
                    <a:gd name="T15" fmla="*/ 95 h 351"/>
                    <a:gd name="T16" fmla="*/ 366 w 366"/>
                    <a:gd name="T17" fmla="*/ 115 h 351"/>
                    <a:gd name="T18" fmla="*/ 363 w 366"/>
                    <a:gd name="T19" fmla="*/ 136 h 351"/>
                    <a:gd name="T20" fmla="*/ 356 w 366"/>
                    <a:gd name="T21" fmla="*/ 156 h 351"/>
                    <a:gd name="T22" fmla="*/ 344 w 366"/>
                    <a:gd name="T23" fmla="*/ 175 h 351"/>
                    <a:gd name="T24" fmla="*/ 330 w 366"/>
                    <a:gd name="T25" fmla="*/ 191 h 351"/>
                    <a:gd name="T26" fmla="*/ 182 w 366"/>
                    <a:gd name="T27" fmla="*/ 323 h 351"/>
                    <a:gd name="T28" fmla="*/ 164 w 366"/>
                    <a:gd name="T29" fmla="*/ 336 h 351"/>
                    <a:gd name="T30" fmla="*/ 145 w 366"/>
                    <a:gd name="T31" fmla="*/ 346 h 351"/>
                    <a:gd name="T32" fmla="*/ 124 w 366"/>
                    <a:gd name="T33" fmla="*/ 351 h 351"/>
                    <a:gd name="T34" fmla="*/ 103 w 366"/>
                    <a:gd name="T35" fmla="*/ 351 h 351"/>
                    <a:gd name="T36" fmla="*/ 83 w 366"/>
                    <a:gd name="T37" fmla="*/ 348 h 351"/>
                    <a:gd name="T38" fmla="*/ 63 w 366"/>
                    <a:gd name="T39" fmla="*/ 340 h 351"/>
                    <a:gd name="T40" fmla="*/ 44 w 366"/>
                    <a:gd name="T41" fmla="*/ 330 h 351"/>
                    <a:gd name="T42" fmla="*/ 28 w 366"/>
                    <a:gd name="T43" fmla="*/ 315 h 351"/>
                    <a:gd name="T44" fmla="*/ 15 w 366"/>
                    <a:gd name="T45" fmla="*/ 297 h 351"/>
                    <a:gd name="T46" fmla="*/ 6 w 366"/>
                    <a:gd name="T47" fmla="*/ 277 h 351"/>
                    <a:gd name="T48" fmla="*/ 1 w 366"/>
                    <a:gd name="T49" fmla="*/ 257 h 351"/>
                    <a:gd name="T50" fmla="*/ 0 w 366"/>
                    <a:gd name="T51" fmla="*/ 236 h 351"/>
                    <a:gd name="T52" fmla="*/ 3 w 366"/>
                    <a:gd name="T53" fmla="*/ 215 h 351"/>
                    <a:gd name="T54" fmla="*/ 10 w 366"/>
                    <a:gd name="T55" fmla="*/ 196 h 351"/>
                    <a:gd name="T56" fmla="*/ 22 w 366"/>
                    <a:gd name="T57" fmla="*/ 178 h 351"/>
                    <a:gd name="T58" fmla="*/ 37 w 366"/>
                    <a:gd name="T59" fmla="*/ 161 h 351"/>
                    <a:gd name="T60" fmla="*/ 183 w 366"/>
                    <a:gd name="T61" fmla="*/ 29 h 351"/>
                    <a:gd name="T62" fmla="*/ 202 w 366"/>
                    <a:gd name="T63" fmla="*/ 16 h 351"/>
                    <a:gd name="T64" fmla="*/ 221 w 366"/>
                    <a:gd name="T65" fmla="*/ 7 h 351"/>
                    <a:gd name="T66" fmla="*/ 241 w 366"/>
                    <a:gd name="T67" fmla="*/ 1 h 351"/>
                    <a:gd name="T68" fmla="*/ 263 w 366"/>
                    <a:gd name="T69" fmla="*/ 0 h 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66" h="351">
                      <a:moveTo>
                        <a:pt x="263" y="0"/>
                      </a:moveTo>
                      <a:lnTo>
                        <a:pt x="283" y="3"/>
                      </a:lnTo>
                      <a:lnTo>
                        <a:pt x="303" y="11"/>
                      </a:lnTo>
                      <a:lnTo>
                        <a:pt x="322" y="22"/>
                      </a:lnTo>
                      <a:lnTo>
                        <a:pt x="338" y="37"/>
                      </a:lnTo>
                      <a:lnTo>
                        <a:pt x="350" y="54"/>
                      </a:lnTo>
                      <a:lnTo>
                        <a:pt x="360" y="75"/>
                      </a:lnTo>
                      <a:lnTo>
                        <a:pt x="365" y="95"/>
                      </a:lnTo>
                      <a:lnTo>
                        <a:pt x="366" y="115"/>
                      </a:lnTo>
                      <a:lnTo>
                        <a:pt x="363" y="136"/>
                      </a:lnTo>
                      <a:lnTo>
                        <a:pt x="356" y="156"/>
                      </a:lnTo>
                      <a:lnTo>
                        <a:pt x="344" y="175"/>
                      </a:lnTo>
                      <a:lnTo>
                        <a:pt x="330" y="191"/>
                      </a:lnTo>
                      <a:lnTo>
                        <a:pt x="182" y="323"/>
                      </a:lnTo>
                      <a:lnTo>
                        <a:pt x="164" y="336"/>
                      </a:lnTo>
                      <a:lnTo>
                        <a:pt x="145" y="346"/>
                      </a:lnTo>
                      <a:lnTo>
                        <a:pt x="124" y="351"/>
                      </a:lnTo>
                      <a:lnTo>
                        <a:pt x="103" y="351"/>
                      </a:lnTo>
                      <a:lnTo>
                        <a:pt x="83" y="348"/>
                      </a:lnTo>
                      <a:lnTo>
                        <a:pt x="63" y="340"/>
                      </a:lnTo>
                      <a:lnTo>
                        <a:pt x="44" y="330"/>
                      </a:lnTo>
                      <a:lnTo>
                        <a:pt x="28" y="315"/>
                      </a:lnTo>
                      <a:lnTo>
                        <a:pt x="15" y="297"/>
                      </a:lnTo>
                      <a:lnTo>
                        <a:pt x="6" y="277"/>
                      </a:lnTo>
                      <a:lnTo>
                        <a:pt x="1" y="257"/>
                      </a:lnTo>
                      <a:lnTo>
                        <a:pt x="0" y="236"/>
                      </a:lnTo>
                      <a:lnTo>
                        <a:pt x="3" y="215"/>
                      </a:lnTo>
                      <a:lnTo>
                        <a:pt x="10" y="196"/>
                      </a:lnTo>
                      <a:lnTo>
                        <a:pt x="22" y="178"/>
                      </a:lnTo>
                      <a:lnTo>
                        <a:pt x="37" y="161"/>
                      </a:lnTo>
                      <a:lnTo>
                        <a:pt x="183" y="29"/>
                      </a:lnTo>
                      <a:lnTo>
                        <a:pt x="202" y="16"/>
                      </a:lnTo>
                      <a:lnTo>
                        <a:pt x="221" y="7"/>
                      </a:lnTo>
                      <a:lnTo>
                        <a:pt x="241" y="1"/>
                      </a:lnTo>
                      <a:lnTo>
                        <a:pt x="26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0B77326-1DA9-47ED-A0FB-AAC11B7DAB51}"/>
                </a:ext>
              </a:extLst>
            </p:cNvPr>
            <p:cNvSpPr/>
            <p:nvPr/>
          </p:nvSpPr>
          <p:spPr>
            <a:xfrm>
              <a:off x="1687543" y="1814085"/>
              <a:ext cx="2622734" cy="1066382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>
                  <a:solidFill>
                    <a:schemeClr val="bg1"/>
                  </a:solidFill>
                  <a:ea typeface="맑은 고딕"/>
                </a:rPr>
                <a:t>사용 데이터 소개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400">
                  <a:solidFill>
                    <a:schemeClr val="bg1"/>
                  </a:solidFill>
                  <a:ea typeface="맑은 고딕"/>
                </a:rPr>
                <a:t>머신러닝에 사용된 데이터와 학습 목표에 대해 소개합니다.</a:t>
              </a:r>
              <a:endParaRPr lang="ko-KR" altLang="en-US" sz="1000">
                <a:solidFill>
                  <a:schemeClr val="bg1"/>
                </a:solidFill>
                <a:ea typeface="맑은 고딕"/>
              </a:endParaRPr>
            </a:p>
          </p:txBody>
        </p:sp>
      </p:grpSp>
      <p:sp>
        <p:nvSpPr>
          <p:cNvPr id="40" name="Freeform 11"/>
          <p:cNvSpPr>
            <a:spLocks noEditPoints="1"/>
          </p:cNvSpPr>
          <p:nvPr/>
        </p:nvSpPr>
        <p:spPr bwMode="auto">
          <a:xfrm>
            <a:off x="9130796" y="2795014"/>
            <a:ext cx="292832" cy="35951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093B6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7C2CBC6-2930-4317-8DD5-B8B7ACE5C397}"/>
              </a:ext>
            </a:extLst>
          </p:cNvPr>
          <p:cNvGrpSpPr/>
          <p:nvPr/>
        </p:nvGrpSpPr>
        <p:grpSpPr>
          <a:xfrm>
            <a:off x="1696170" y="4164630"/>
            <a:ext cx="3349831" cy="1106939"/>
            <a:chOff x="960446" y="1773528"/>
            <a:chExt cx="3349831" cy="1106939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9B8CCE9-EE27-4611-8878-E7145C97E7AA}"/>
                </a:ext>
              </a:extLst>
            </p:cNvPr>
            <p:cNvGrpSpPr/>
            <p:nvPr/>
          </p:nvGrpSpPr>
          <p:grpSpPr>
            <a:xfrm>
              <a:off x="960446" y="1773528"/>
              <a:ext cx="614799" cy="614799"/>
              <a:chOff x="2581850" y="2496175"/>
              <a:chExt cx="614799" cy="614799"/>
            </a:xfrm>
          </p:grpSpPr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125B608B-F1C9-4210-B501-29A7C3DEC2E5}"/>
                  </a:ext>
                </a:extLst>
              </p:cNvPr>
              <p:cNvSpPr/>
              <p:nvPr/>
            </p:nvSpPr>
            <p:spPr>
              <a:xfrm>
                <a:off x="2581850" y="2496175"/>
                <a:ext cx="614799" cy="614799"/>
              </a:xfrm>
              <a:prstGeom prst="ellipse">
                <a:avLst/>
              </a:prstGeom>
              <a:solidFill>
                <a:srgbClr val="FFC000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818033C4-9F62-46C9-834E-045EB0F900B7}"/>
                  </a:ext>
                </a:extLst>
              </p:cNvPr>
              <p:cNvGrpSpPr/>
              <p:nvPr/>
            </p:nvGrpSpPr>
            <p:grpSpPr>
              <a:xfrm>
                <a:off x="2727323" y="2620097"/>
                <a:ext cx="323878" cy="358978"/>
                <a:chOff x="4006850" y="1601788"/>
                <a:chExt cx="322263" cy="357188"/>
              </a:xfrm>
              <a:solidFill>
                <a:srgbClr val="093B6C"/>
              </a:solidFill>
            </p:grpSpPr>
            <p:sp>
              <p:nvSpPr>
                <p:cNvPr id="41" name="Freeform 17">
                  <a:extLst>
                    <a:ext uri="{FF2B5EF4-FFF2-40B4-BE49-F238E27FC236}">
                      <a16:creationId xmlns:a16="http://schemas.microsoft.com/office/drawing/2014/main" id="{FCB2AF52-E515-41FA-B482-67C8E6B65A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5913" y="1674813"/>
                  <a:ext cx="141288" cy="109538"/>
                </a:xfrm>
                <a:custGeom>
                  <a:avLst/>
                  <a:gdLst>
                    <a:gd name="T0" fmla="*/ 680 w 1255"/>
                    <a:gd name="T1" fmla="*/ 0 h 963"/>
                    <a:gd name="T2" fmla="*/ 736 w 1255"/>
                    <a:gd name="T3" fmla="*/ 1 h 963"/>
                    <a:gd name="T4" fmla="*/ 793 w 1255"/>
                    <a:gd name="T5" fmla="*/ 6 h 963"/>
                    <a:gd name="T6" fmla="*/ 849 w 1255"/>
                    <a:gd name="T7" fmla="*/ 17 h 963"/>
                    <a:gd name="T8" fmla="*/ 904 w 1255"/>
                    <a:gd name="T9" fmla="*/ 32 h 963"/>
                    <a:gd name="T10" fmla="*/ 958 w 1255"/>
                    <a:gd name="T11" fmla="*/ 52 h 963"/>
                    <a:gd name="T12" fmla="*/ 1010 w 1255"/>
                    <a:gd name="T13" fmla="*/ 77 h 963"/>
                    <a:gd name="T14" fmla="*/ 1060 w 1255"/>
                    <a:gd name="T15" fmla="*/ 105 h 963"/>
                    <a:gd name="T16" fmla="*/ 1107 w 1255"/>
                    <a:gd name="T17" fmla="*/ 140 h 963"/>
                    <a:gd name="T18" fmla="*/ 1153 w 1255"/>
                    <a:gd name="T19" fmla="*/ 178 h 963"/>
                    <a:gd name="T20" fmla="*/ 1195 w 1255"/>
                    <a:gd name="T21" fmla="*/ 221 h 963"/>
                    <a:gd name="T22" fmla="*/ 1255 w 1255"/>
                    <a:gd name="T23" fmla="*/ 287 h 963"/>
                    <a:gd name="T24" fmla="*/ 1116 w 1255"/>
                    <a:gd name="T25" fmla="*/ 413 h 963"/>
                    <a:gd name="T26" fmla="*/ 1093 w 1255"/>
                    <a:gd name="T27" fmla="*/ 391 h 963"/>
                    <a:gd name="T28" fmla="*/ 1070 w 1255"/>
                    <a:gd name="T29" fmla="*/ 375 h 963"/>
                    <a:gd name="T30" fmla="*/ 1045 w 1255"/>
                    <a:gd name="T31" fmla="*/ 364 h 963"/>
                    <a:gd name="T32" fmla="*/ 1021 w 1255"/>
                    <a:gd name="T33" fmla="*/ 357 h 963"/>
                    <a:gd name="T34" fmla="*/ 997 w 1255"/>
                    <a:gd name="T35" fmla="*/ 354 h 963"/>
                    <a:gd name="T36" fmla="*/ 974 w 1255"/>
                    <a:gd name="T37" fmla="*/ 354 h 963"/>
                    <a:gd name="T38" fmla="*/ 952 w 1255"/>
                    <a:gd name="T39" fmla="*/ 356 h 963"/>
                    <a:gd name="T40" fmla="*/ 930 w 1255"/>
                    <a:gd name="T41" fmla="*/ 361 h 963"/>
                    <a:gd name="T42" fmla="*/ 911 w 1255"/>
                    <a:gd name="T43" fmla="*/ 367 h 963"/>
                    <a:gd name="T44" fmla="*/ 894 w 1255"/>
                    <a:gd name="T45" fmla="*/ 373 h 963"/>
                    <a:gd name="T46" fmla="*/ 878 w 1255"/>
                    <a:gd name="T47" fmla="*/ 380 h 963"/>
                    <a:gd name="T48" fmla="*/ 866 w 1255"/>
                    <a:gd name="T49" fmla="*/ 386 h 963"/>
                    <a:gd name="T50" fmla="*/ 857 w 1255"/>
                    <a:gd name="T51" fmla="*/ 391 h 963"/>
                    <a:gd name="T52" fmla="*/ 851 w 1255"/>
                    <a:gd name="T53" fmla="*/ 395 h 963"/>
                    <a:gd name="T54" fmla="*/ 849 w 1255"/>
                    <a:gd name="T55" fmla="*/ 396 h 963"/>
                    <a:gd name="T56" fmla="*/ 699 w 1255"/>
                    <a:gd name="T57" fmla="*/ 532 h 963"/>
                    <a:gd name="T58" fmla="*/ 676 w 1255"/>
                    <a:gd name="T59" fmla="*/ 556 h 963"/>
                    <a:gd name="T60" fmla="*/ 657 w 1255"/>
                    <a:gd name="T61" fmla="*/ 581 h 963"/>
                    <a:gd name="T62" fmla="*/ 645 w 1255"/>
                    <a:gd name="T63" fmla="*/ 605 h 963"/>
                    <a:gd name="T64" fmla="*/ 638 w 1255"/>
                    <a:gd name="T65" fmla="*/ 631 h 963"/>
                    <a:gd name="T66" fmla="*/ 635 w 1255"/>
                    <a:gd name="T67" fmla="*/ 654 h 963"/>
                    <a:gd name="T68" fmla="*/ 635 w 1255"/>
                    <a:gd name="T69" fmla="*/ 677 h 963"/>
                    <a:gd name="T70" fmla="*/ 638 w 1255"/>
                    <a:gd name="T71" fmla="*/ 700 h 963"/>
                    <a:gd name="T72" fmla="*/ 643 w 1255"/>
                    <a:gd name="T73" fmla="*/ 720 h 963"/>
                    <a:gd name="T74" fmla="*/ 650 w 1255"/>
                    <a:gd name="T75" fmla="*/ 739 h 963"/>
                    <a:gd name="T76" fmla="*/ 657 w 1255"/>
                    <a:gd name="T77" fmla="*/ 757 h 963"/>
                    <a:gd name="T78" fmla="*/ 666 w 1255"/>
                    <a:gd name="T79" fmla="*/ 771 h 963"/>
                    <a:gd name="T80" fmla="*/ 673 w 1255"/>
                    <a:gd name="T81" fmla="*/ 783 h 963"/>
                    <a:gd name="T82" fmla="*/ 679 w 1255"/>
                    <a:gd name="T83" fmla="*/ 792 h 963"/>
                    <a:gd name="T84" fmla="*/ 684 w 1255"/>
                    <a:gd name="T85" fmla="*/ 799 h 963"/>
                    <a:gd name="T86" fmla="*/ 686 w 1255"/>
                    <a:gd name="T87" fmla="*/ 802 h 963"/>
                    <a:gd name="T88" fmla="*/ 505 w 1255"/>
                    <a:gd name="T89" fmla="*/ 963 h 963"/>
                    <a:gd name="T90" fmla="*/ 0 w 1255"/>
                    <a:gd name="T91" fmla="*/ 400 h 963"/>
                    <a:gd name="T92" fmla="*/ 255 w 1255"/>
                    <a:gd name="T93" fmla="*/ 170 h 963"/>
                    <a:gd name="T94" fmla="*/ 302 w 1255"/>
                    <a:gd name="T95" fmla="*/ 133 h 963"/>
                    <a:gd name="T96" fmla="*/ 352 w 1255"/>
                    <a:gd name="T97" fmla="*/ 99 h 963"/>
                    <a:gd name="T98" fmla="*/ 403 w 1255"/>
                    <a:gd name="T99" fmla="*/ 71 h 963"/>
                    <a:gd name="T100" fmla="*/ 457 w 1255"/>
                    <a:gd name="T101" fmla="*/ 46 h 963"/>
                    <a:gd name="T102" fmla="*/ 511 w 1255"/>
                    <a:gd name="T103" fmla="*/ 28 h 963"/>
                    <a:gd name="T104" fmla="*/ 567 w 1255"/>
                    <a:gd name="T105" fmla="*/ 13 h 963"/>
                    <a:gd name="T106" fmla="*/ 623 w 1255"/>
                    <a:gd name="T107" fmla="*/ 4 h 963"/>
                    <a:gd name="T108" fmla="*/ 680 w 1255"/>
                    <a:gd name="T109" fmla="*/ 0 h 9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255" h="963">
                      <a:moveTo>
                        <a:pt x="680" y="0"/>
                      </a:moveTo>
                      <a:lnTo>
                        <a:pt x="736" y="1"/>
                      </a:lnTo>
                      <a:lnTo>
                        <a:pt x="793" y="6"/>
                      </a:lnTo>
                      <a:lnTo>
                        <a:pt x="849" y="17"/>
                      </a:lnTo>
                      <a:lnTo>
                        <a:pt x="904" y="32"/>
                      </a:lnTo>
                      <a:lnTo>
                        <a:pt x="958" y="52"/>
                      </a:lnTo>
                      <a:lnTo>
                        <a:pt x="1010" y="77"/>
                      </a:lnTo>
                      <a:lnTo>
                        <a:pt x="1060" y="105"/>
                      </a:lnTo>
                      <a:lnTo>
                        <a:pt x="1107" y="140"/>
                      </a:lnTo>
                      <a:lnTo>
                        <a:pt x="1153" y="178"/>
                      </a:lnTo>
                      <a:lnTo>
                        <a:pt x="1195" y="221"/>
                      </a:lnTo>
                      <a:lnTo>
                        <a:pt x="1255" y="287"/>
                      </a:lnTo>
                      <a:lnTo>
                        <a:pt x="1116" y="413"/>
                      </a:lnTo>
                      <a:lnTo>
                        <a:pt x="1093" y="391"/>
                      </a:lnTo>
                      <a:lnTo>
                        <a:pt x="1070" y="375"/>
                      </a:lnTo>
                      <a:lnTo>
                        <a:pt x="1045" y="364"/>
                      </a:lnTo>
                      <a:lnTo>
                        <a:pt x="1021" y="357"/>
                      </a:lnTo>
                      <a:lnTo>
                        <a:pt x="997" y="354"/>
                      </a:lnTo>
                      <a:lnTo>
                        <a:pt x="974" y="354"/>
                      </a:lnTo>
                      <a:lnTo>
                        <a:pt x="952" y="356"/>
                      </a:lnTo>
                      <a:lnTo>
                        <a:pt x="930" y="361"/>
                      </a:lnTo>
                      <a:lnTo>
                        <a:pt x="911" y="367"/>
                      </a:lnTo>
                      <a:lnTo>
                        <a:pt x="894" y="373"/>
                      </a:lnTo>
                      <a:lnTo>
                        <a:pt x="878" y="380"/>
                      </a:lnTo>
                      <a:lnTo>
                        <a:pt x="866" y="386"/>
                      </a:lnTo>
                      <a:lnTo>
                        <a:pt x="857" y="391"/>
                      </a:lnTo>
                      <a:lnTo>
                        <a:pt x="851" y="395"/>
                      </a:lnTo>
                      <a:lnTo>
                        <a:pt x="849" y="396"/>
                      </a:lnTo>
                      <a:lnTo>
                        <a:pt x="699" y="532"/>
                      </a:lnTo>
                      <a:lnTo>
                        <a:pt x="676" y="556"/>
                      </a:lnTo>
                      <a:lnTo>
                        <a:pt x="657" y="581"/>
                      </a:lnTo>
                      <a:lnTo>
                        <a:pt x="645" y="605"/>
                      </a:lnTo>
                      <a:lnTo>
                        <a:pt x="638" y="631"/>
                      </a:lnTo>
                      <a:lnTo>
                        <a:pt x="635" y="654"/>
                      </a:lnTo>
                      <a:lnTo>
                        <a:pt x="635" y="677"/>
                      </a:lnTo>
                      <a:lnTo>
                        <a:pt x="638" y="700"/>
                      </a:lnTo>
                      <a:lnTo>
                        <a:pt x="643" y="720"/>
                      </a:lnTo>
                      <a:lnTo>
                        <a:pt x="650" y="739"/>
                      </a:lnTo>
                      <a:lnTo>
                        <a:pt x="657" y="757"/>
                      </a:lnTo>
                      <a:lnTo>
                        <a:pt x="666" y="771"/>
                      </a:lnTo>
                      <a:lnTo>
                        <a:pt x="673" y="783"/>
                      </a:lnTo>
                      <a:lnTo>
                        <a:pt x="679" y="792"/>
                      </a:lnTo>
                      <a:lnTo>
                        <a:pt x="684" y="799"/>
                      </a:lnTo>
                      <a:lnTo>
                        <a:pt x="686" y="802"/>
                      </a:lnTo>
                      <a:lnTo>
                        <a:pt x="505" y="963"/>
                      </a:lnTo>
                      <a:lnTo>
                        <a:pt x="0" y="400"/>
                      </a:lnTo>
                      <a:lnTo>
                        <a:pt x="255" y="170"/>
                      </a:lnTo>
                      <a:lnTo>
                        <a:pt x="302" y="133"/>
                      </a:lnTo>
                      <a:lnTo>
                        <a:pt x="352" y="99"/>
                      </a:lnTo>
                      <a:lnTo>
                        <a:pt x="403" y="71"/>
                      </a:lnTo>
                      <a:lnTo>
                        <a:pt x="457" y="46"/>
                      </a:lnTo>
                      <a:lnTo>
                        <a:pt x="511" y="28"/>
                      </a:lnTo>
                      <a:lnTo>
                        <a:pt x="567" y="13"/>
                      </a:lnTo>
                      <a:lnTo>
                        <a:pt x="623" y="4"/>
                      </a:lnTo>
                      <a:lnTo>
                        <a:pt x="68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3" name="Freeform 18">
                  <a:extLst>
                    <a:ext uri="{FF2B5EF4-FFF2-40B4-BE49-F238E27FC236}">
                      <a16:creationId xmlns:a16="http://schemas.microsoft.com/office/drawing/2014/main" id="{95B64075-388B-4DEF-9EA0-374AD2F477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6850" y="1725613"/>
                  <a:ext cx="234950" cy="233363"/>
                </a:xfrm>
                <a:custGeom>
                  <a:avLst/>
                  <a:gdLst>
                    <a:gd name="T0" fmla="*/ 992 w 2072"/>
                    <a:gd name="T1" fmla="*/ 0 h 2058"/>
                    <a:gd name="T2" fmla="*/ 2072 w 2072"/>
                    <a:gd name="T3" fmla="*/ 1204 h 2058"/>
                    <a:gd name="T4" fmla="*/ 1350 w 2072"/>
                    <a:gd name="T5" fmla="*/ 1852 h 2058"/>
                    <a:gd name="T6" fmla="*/ 1309 w 2072"/>
                    <a:gd name="T7" fmla="*/ 1886 h 2058"/>
                    <a:gd name="T8" fmla="*/ 1266 w 2072"/>
                    <a:gd name="T9" fmla="*/ 1916 h 2058"/>
                    <a:gd name="T10" fmla="*/ 1220 w 2072"/>
                    <a:gd name="T11" fmla="*/ 1945 h 2058"/>
                    <a:gd name="T12" fmla="*/ 1172 w 2072"/>
                    <a:gd name="T13" fmla="*/ 1970 h 2058"/>
                    <a:gd name="T14" fmla="*/ 1122 w 2072"/>
                    <a:gd name="T15" fmla="*/ 1993 h 2058"/>
                    <a:gd name="T16" fmla="*/ 1070 w 2072"/>
                    <a:gd name="T17" fmla="*/ 2011 h 2058"/>
                    <a:gd name="T18" fmla="*/ 1018 w 2072"/>
                    <a:gd name="T19" fmla="*/ 2027 h 2058"/>
                    <a:gd name="T20" fmla="*/ 964 w 2072"/>
                    <a:gd name="T21" fmla="*/ 2040 h 2058"/>
                    <a:gd name="T22" fmla="*/ 910 w 2072"/>
                    <a:gd name="T23" fmla="*/ 2050 h 2058"/>
                    <a:gd name="T24" fmla="*/ 856 w 2072"/>
                    <a:gd name="T25" fmla="*/ 2056 h 2058"/>
                    <a:gd name="T26" fmla="*/ 801 w 2072"/>
                    <a:gd name="T27" fmla="*/ 2058 h 2058"/>
                    <a:gd name="T28" fmla="*/ 747 w 2072"/>
                    <a:gd name="T29" fmla="*/ 2057 h 2058"/>
                    <a:gd name="T30" fmla="*/ 694 w 2072"/>
                    <a:gd name="T31" fmla="*/ 2052 h 2058"/>
                    <a:gd name="T32" fmla="*/ 642 w 2072"/>
                    <a:gd name="T33" fmla="*/ 2044 h 2058"/>
                    <a:gd name="T34" fmla="*/ 592 w 2072"/>
                    <a:gd name="T35" fmla="*/ 2032 h 2058"/>
                    <a:gd name="T36" fmla="*/ 542 w 2072"/>
                    <a:gd name="T37" fmla="*/ 2015 h 2058"/>
                    <a:gd name="T38" fmla="*/ 494 w 2072"/>
                    <a:gd name="T39" fmla="*/ 1995 h 2058"/>
                    <a:gd name="T40" fmla="*/ 449 w 2072"/>
                    <a:gd name="T41" fmla="*/ 1971 h 2058"/>
                    <a:gd name="T42" fmla="*/ 406 w 2072"/>
                    <a:gd name="T43" fmla="*/ 1943 h 2058"/>
                    <a:gd name="T44" fmla="*/ 367 w 2072"/>
                    <a:gd name="T45" fmla="*/ 1910 h 2058"/>
                    <a:gd name="T46" fmla="*/ 330 w 2072"/>
                    <a:gd name="T47" fmla="*/ 1874 h 2058"/>
                    <a:gd name="T48" fmla="*/ 138 w 2072"/>
                    <a:gd name="T49" fmla="*/ 1661 h 2058"/>
                    <a:gd name="T50" fmla="*/ 106 w 2072"/>
                    <a:gd name="T51" fmla="*/ 1620 h 2058"/>
                    <a:gd name="T52" fmla="*/ 77 w 2072"/>
                    <a:gd name="T53" fmla="*/ 1577 h 2058"/>
                    <a:gd name="T54" fmla="*/ 54 w 2072"/>
                    <a:gd name="T55" fmla="*/ 1532 h 2058"/>
                    <a:gd name="T56" fmla="*/ 35 w 2072"/>
                    <a:gd name="T57" fmla="*/ 1484 h 2058"/>
                    <a:gd name="T58" fmla="*/ 20 w 2072"/>
                    <a:gd name="T59" fmla="*/ 1435 h 2058"/>
                    <a:gd name="T60" fmla="*/ 9 w 2072"/>
                    <a:gd name="T61" fmla="*/ 1384 h 2058"/>
                    <a:gd name="T62" fmla="*/ 3 w 2072"/>
                    <a:gd name="T63" fmla="*/ 1331 h 2058"/>
                    <a:gd name="T64" fmla="*/ 0 w 2072"/>
                    <a:gd name="T65" fmla="*/ 1278 h 2058"/>
                    <a:gd name="T66" fmla="*/ 1 w 2072"/>
                    <a:gd name="T67" fmla="*/ 1225 h 2058"/>
                    <a:gd name="T68" fmla="*/ 6 w 2072"/>
                    <a:gd name="T69" fmla="*/ 1171 h 2058"/>
                    <a:gd name="T70" fmla="*/ 14 w 2072"/>
                    <a:gd name="T71" fmla="*/ 1117 h 2058"/>
                    <a:gd name="T72" fmla="*/ 26 w 2072"/>
                    <a:gd name="T73" fmla="*/ 1064 h 2058"/>
                    <a:gd name="T74" fmla="*/ 41 w 2072"/>
                    <a:gd name="T75" fmla="*/ 1011 h 2058"/>
                    <a:gd name="T76" fmla="*/ 60 w 2072"/>
                    <a:gd name="T77" fmla="*/ 959 h 2058"/>
                    <a:gd name="T78" fmla="*/ 81 w 2072"/>
                    <a:gd name="T79" fmla="*/ 908 h 2058"/>
                    <a:gd name="T80" fmla="*/ 106 w 2072"/>
                    <a:gd name="T81" fmla="*/ 860 h 2058"/>
                    <a:gd name="T82" fmla="*/ 133 w 2072"/>
                    <a:gd name="T83" fmla="*/ 813 h 2058"/>
                    <a:gd name="T84" fmla="*/ 164 w 2072"/>
                    <a:gd name="T85" fmla="*/ 768 h 2058"/>
                    <a:gd name="T86" fmla="*/ 197 w 2072"/>
                    <a:gd name="T87" fmla="*/ 725 h 2058"/>
                    <a:gd name="T88" fmla="*/ 232 w 2072"/>
                    <a:gd name="T89" fmla="*/ 685 h 2058"/>
                    <a:gd name="T90" fmla="*/ 270 w 2072"/>
                    <a:gd name="T91" fmla="*/ 649 h 2058"/>
                    <a:gd name="T92" fmla="*/ 992 w 2072"/>
                    <a:gd name="T93" fmla="*/ 0 h 20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072" h="2058">
                      <a:moveTo>
                        <a:pt x="992" y="0"/>
                      </a:moveTo>
                      <a:lnTo>
                        <a:pt x="2072" y="1204"/>
                      </a:lnTo>
                      <a:lnTo>
                        <a:pt x="1350" y="1852"/>
                      </a:lnTo>
                      <a:lnTo>
                        <a:pt x="1309" y="1886"/>
                      </a:lnTo>
                      <a:lnTo>
                        <a:pt x="1266" y="1916"/>
                      </a:lnTo>
                      <a:lnTo>
                        <a:pt x="1220" y="1945"/>
                      </a:lnTo>
                      <a:lnTo>
                        <a:pt x="1172" y="1970"/>
                      </a:lnTo>
                      <a:lnTo>
                        <a:pt x="1122" y="1993"/>
                      </a:lnTo>
                      <a:lnTo>
                        <a:pt x="1070" y="2011"/>
                      </a:lnTo>
                      <a:lnTo>
                        <a:pt x="1018" y="2027"/>
                      </a:lnTo>
                      <a:lnTo>
                        <a:pt x="964" y="2040"/>
                      </a:lnTo>
                      <a:lnTo>
                        <a:pt x="910" y="2050"/>
                      </a:lnTo>
                      <a:lnTo>
                        <a:pt x="856" y="2056"/>
                      </a:lnTo>
                      <a:lnTo>
                        <a:pt x="801" y="2058"/>
                      </a:lnTo>
                      <a:lnTo>
                        <a:pt x="747" y="2057"/>
                      </a:lnTo>
                      <a:lnTo>
                        <a:pt x="694" y="2052"/>
                      </a:lnTo>
                      <a:lnTo>
                        <a:pt x="642" y="2044"/>
                      </a:lnTo>
                      <a:lnTo>
                        <a:pt x="592" y="2032"/>
                      </a:lnTo>
                      <a:lnTo>
                        <a:pt x="542" y="2015"/>
                      </a:lnTo>
                      <a:lnTo>
                        <a:pt x="494" y="1995"/>
                      </a:lnTo>
                      <a:lnTo>
                        <a:pt x="449" y="1971"/>
                      </a:lnTo>
                      <a:lnTo>
                        <a:pt x="406" y="1943"/>
                      </a:lnTo>
                      <a:lnTo>
                        <a:pt x="367" y="1910"/>
                      </a:lnTo>
                      <a:lnTo>
                        <a:pt x="330" y="1874"/>
                      </a:lnTo>
                      <a:lnTo>
                        <a:pt x="138" y="1661"/>
                      </a:lnTo>
                      <a:lnTo>
                        <a:pt x="106" y="1620"/>
                      </a:lnTo>
                      <a:lnTo>
                        <a:pt x="77" y="1577"/>
                      </a:lnTo>
                      <a:lnTo>
                        <a:pt x="54" y="1532"/>
                      </a:lnTo>
                      <a:lnTo>
                        <a:pt x="35" y="1484"/>
                      </a:lnTo>
                      <a:lnTo>
                        <a:pt x="20" y="1435"/>
                      </a:lnTo>
                      <a:lnTo>
                        <a:pt x="9" y="1384"/>
                      </a:lnTo>
                      <a:lnTo>
                        <a:pt x="3" y="1331"/>
                      </a:lnTo>
                      <a:lnTo>
                        <a:pt x="0" y="1278"/>
                      </a:lnTo>
                      <a:lnTo>
                        <a:pt x="1" y="1225"/>
                      </a:lnTo>
                      <a:lnTo>
                        <a:pt x="6" y="1171"/>
                      </a:lnTo>
                      <a:lnTo>
                        <a:pt x="14" y="1117"/>
                      </a:lnTo>
                      <a:lnTo>
                        <a:pt x="26" y="1064"/>
                      </a:lnTo>
                      <a:lnTo>
                        <a:pt x="41" y="1011"/>
                      </a:lnTo>
                      <a:lnTo>
                        <a:pt x="60" y="959"/>
                      </a:lnTo>
                      <a:lnTo>
                        <a:pt x="81" y="908"/>
                      </a:lnTo>
                      <a:lnTo>
                        <a:pt x="106" y="860"/>
                      </a:lnTo>
                      <a:lnTo>
                        <a:pt x="133" y="813"/>
                      </a:lnTo>
                      <a:lnTo>
                        <a:pt x="164" y="768"/>
                      </a:lnTo>
                      <a:lnTo>
                        <a:pt x="197" y="725"/>
                      </a:lnTo>
                      <a:lnTo>
                        <a:pt x="232" y="685"/>
                      </a:lnTo>
                      <a:lnTo>
                        <a:pt x="270" y="649"/>
                      </a:lnTo>
                      <a:lnTo>
                        <a:pt x="99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9">
                  <a:extLst>
                    <a:ext uri="{FF2B5EF4-FFF2-40B4-BE49-F238E27FC236}">
                      <a16:creationId xmlns:a16="http://schemas.microsoft.com/office/drawing/2014/main" id="{4EC20D72-3358-4136-98C9-7C13AC1BC9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1000" y="1716088"/>
                  <a:ext cx="111125" cy="141288"/>
                </a:xfrm>
                <a:custGeom>
                  <a:avLst/>
                  <a:gdLst>
                    <a:gd name="T0" fmla="*/ 754 w 984"/>
                    <a:gd name="T1" fmla="*/ 0 h 1236"/>
                    <a:gd name="T2" fmla="*/ 814 w 984"/>
                    <a:gd name="T3" fmla="*/ 66 h 1236"/>
                    <a:gd name="T4" fmla="*/ 853 w 984"/>
                    <a:gd name="T5" fmla="*/ 113 h 1236"/>
                    <a:gd name="T6" fmla="*/ 887 w 984"/>
                    <a:gd name="T7" fmla="*/ 162 h 1236"/>
                    <a:gd name="T8" fmla="*/ 915 w 984"/>
                    <a:gd name="T9" fmla="*/ 214 h 1236"/>
                    <a:gd name="T10" fmla="*/ 939 w 984"/>
                    <a:gd name="T11" fmla="*/ 267 h 1236"/>
                    <a:gd name="T12" fmla="*/ 957 w 984"/>
                    <a:gd name="T13" fmla="*/ 321 h 1236"/>
                    <a:gd name="T14" fmla="*/ 971 w 984"/>
                    <a:gd name="T15" fmla="*/ 377 h 1236"/>
                    <a:gd name="T16" fmla="*/ 980 w 984"/>
                    <a:gd name="T17" fmla="*/ 433 h 1236"/>
                    <a:gd name="T18" fmla="*/ 984 w 984"/>
                    <a:gd name="T19" fmla="*/ 490 h 1236"/>
                    <a:gd name="T20" fmla="*/ 983 w 984"/>
                    <a:gd name="T21" fmla="*/ 547 h 1236"/>
                    <a:gd name="T22" fmla="*/ 978 w 984"/>
                    <a:gd name="T23" fmla="*/ 603 h 1236"/>
                    <a:gd name="T24" fmla="*/ 968 w 984"/>
                    <a:gd name="T25" fmla="*/ 659 h 1236"/>
                    <a:gd name="T26" fmla="*/ 953 w 984"/>
                    <a:gd name="T27" fmla="*/ 714 h 1236"/>
                    <a:gd name="T28" fmla="*/ 933 w 984"/>
                    <a:gd name="T29" fmla="*/ 768 h 1236"/>
                    <a:gd name="T30" fmla="*/ 908 w 984"/>
                    <a:gd name="T31" fmla="*/ 819 h 1236"/>
                    <a:gd name="T32" fmla="*/ 880 w 984"/>
                    <a:gd name="T33" fmla="*/ 870 h 1236"/>
                    <a:gd name="T34" fmla="*/ 845 w 984"/>
                    <a:gd name="T35" fmla="*/ 918 h 1236"/>
                    <a:gd name="T36" fmla="*/ 806 w 984"/>
                    <a:gd name="T37" fmla="*/ 963 h 1236"/>
                    <a:gd name="T38" fmla="*/ 764 w 984"/>
                    <a:gd name="T39" fmla="*/ 1006 h 1236"/>
                    <a:gd name="T40" fmla="*/ 507 w 984"/>
                    <a:gd name="T41" fmla="*/ 1236 h 1236"/>
                    <a:gd name="T42" fmla="*/ 0 w 984"/>
                    <a:gd name="T43" fmla="*/ 671 h 1236"/>
                    <a:gd name="T44" fmla="*/ 180 w 984"/>
                    <a:gd name="T45" fmla="*/ 509 h 1236"/>
                    <a:gd name="T46" fmla="*/ 180 w 984"/>
                    <a:gd name="T47" fmla="*/ 507 h 1236"/>
                    <a:gd name="T48" fmla="*/ 205 w 984"/>
                    <a:gd name="T49" fmla="*/ 530 h 1236"/>
                    <a:gd name="T50" fmla="*/ 229 w 984"/>
                    <a:gd name="T51" fmla="*/ 548 h 1236"/>
                    <a:gd name="T52" fmla="*/ 254 w 984"/>
                    <a:gd name="T53" fmla="*/ 559 h 1236"/>
                    <a:gd name="T54" fmla="*/ 279 w 984"/>
                    <a:gd name="T55" fmla="*/ 566 h 1236"/>
                    <a:gd name="T56" fmla="*/ 303 w 984"/>
                    <a:gd name="T57" fmla="*/ 569 h 1236"/>
                    <a:gd name="T58" fmla="*/ 328 w 984"/>
                    <a:gd name="T59" fmla="*/ 568 h 1236"/>
                    <a:gd name="T60" fmla="*/ 350 w 984"/>
                    <a:gd name="T61" fmla="*/ 565 h 1236"/>
                    <a:gd name="T62" fmla="*/ 372 w 984"/>
                    <a:gd name="T63" fmla="*/ 559 h 1236"/>
                    <a:gd name="T64" fmla="*/ 391 w 984"/>
                    <a:gd name="T65" fmla="*/ 552 h 1236"/>
                    <a:gd name="T66" fmla="*/ 409 w 984"/>
                    <a:gd name="T67" fmla="*/ 545 h 1236"/>
                    <a:gd name="T68" fmla="*/ 423 w 984"/>
                    <a:gd name="T69" fmla="*/ 536 h 1236"/>
                    <a:gd name="T70" fmla="*/ 436 w 984"/>
                    <a:gd name="T71" fmla="*/ 529 h 1236"/>
                    <a:gd name="T72" fmla="*/ 445 w 984"/>
                    <a:gd name="T73" fmla="*/ 523 h 1236"/>
                    <a:gd name="T74" fmla="*/ 451 w 984"/>
                    <a:gd name="T75" fmla="*/ 519 h 1236"/>
                    <a:gd name="T76" fmla="*/ 453 w 984"/>
                    <a:gd name="T77" fmla="*/ 518 h 1236"/>
                    <a:gd name="T78" fmla="*/ 595 w 984"/>
                    <a:gd name="T79" fmla="*/ 391 h 1236"/>
                    <a:gd name="T80" fmla="*/ 618 w 984"/>
                    <a:gd name="T81" fmla="*/ 366 h 1236"/>
                    <a:gd name="T82" fmla="*/ 635 w 984"/>
                    <a:gd name="T83" fmla="*/ 342 h 1236"/>
                    <a:gd name="T84" fmla="*/ 647 w 984"/>
                    <a:gd name="T85" fmla="*/ 317 h 1236"/>
                    <a:gd name="T86" fmla="*/ 655 w 984"/>
                    <a:gd name="T87" fmla="*/ 293 h 1236"/>
                    <a:gd name="T88" fmla="*/ 659 w 984"/>
                    <a:gd name="T89" fmla="*/ 269 h 1236"/>
                    <a:gd name="T90" fmla="*/ 659 w 984"/>
                    <a:gd name="T91" fmla="*/ 246 h 1236"/>
                    <a:gd name="T92" fmla="*/ 656 w 984"/>
                    <a:gd name="T93" fmla="*/ 224 h 1236"/>
                    <a:gd name="T94" fmla="*/ 651 w 984"/>
                    <a:gd name="T95" fmla="*/ 203 h 1236"/>
                    <a:gd name="T96" fmla="*/ 644 w 984"/>
                    <a:gd name="T97" fmla="*/ 185 h 1236"/>
                    <a:gd name="T98" fmla="*/ 637 w 984"/>
                    <a:gd name="T99" fmla="*/ 169 h 1236"/>
                    <a:gd name="T100" fmla="*/ 630 w 984"/>
                    <a:gd name="T101" fmla="*/ 154 h 1236"/>
                    <a:gd name="T102" fmla="*/ 624 w 984"/>
                    <a:gd name="T103" fmla="*/ 142 h 1236"/>
                    <a:gd name="T104" fmla="*/ 618 w 984"/>
                    <a:gd name="T105" fmla="*/ 134 h 1236"/>
                    <a:gd name="T106" fmla="*/ 614 w 984"/>
                    <a:gd name="T107" fmla="*/ 128 h 1236"/>
                    <a:gd name="T108" fmla="*/ 613 w 984"/>
                    <a:gd name="T109" fmla="*/ 127 h 1236"/>
                    <a:gd name="T110" fmla="*/ 754 w 984"/>
                    <a:gd name="T111" fmla="*/ 0 h 1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984" h="1236">
                      <a:moveTo>
                        <a:pt x="754" y="0"/>
                      </a:moveTo>
                      <a:lnTo>
                        <a:pt x="814" y="66"/>
                      </a:lnTo>
                      <a:lnTo>
                        <a:pt x="853" y="113"/>
                      </a:lnTo>
                      <a:lnTo>
                        <a:pt x="887" y="162"/>
                      </a:lnTo>
                      <a:lnTo>
                        <a:pt x="915" y="214"/>
                      </a:lnTo>
                      <a:lnTo>
                        <a:pt x="939" y="267"/>
                      </a:lnTo>
                      <a:lnTo>
                        <a:pt x="957" y="321"/>
                      </a:lnTo>
                      <a:lnTo>
                        <a:pt x="971" y="377"/>
                      </a:lnTo>
                      <a:lnTo>
                        <a:pt x="980" y="433"/>
                      </a:lnTo>
                      <a:lnTo>
                        <a:pt x="984" y="490"/>
                      </a:lnTo>
                      <a:lnTo>
                        <a:pt x="983" y="547"/>
                      </a:lnTo>
                      <a:lnTo>
                        <a:pt x="978" y="603"/>
                      </a:lnTo>
                      <a:lnTo>
                        <a:pt x="968" y="659"/>
                      </a:lnTo>
                      <a:lnTo>
                        <a:pt x="953" y="714"/>
                      </a:lnTo>
                      <a:lnTo>
                        <a:pt x="933" y="768"/>
                      </a:lnTo>
                      <a:lnTo>
                        <a:pt x="908" y="819"/>
                      </a:lnTo>
                      <a:lnTo>
                        <a:pt x="880" y="870"/>
                      </a:lnTo>
                      <a:lnTo>
                        <a:pt x="845" y="918"/>
                      </a:lnTo>
                      <a:lnTo>
                        <a:pt x="806" y="963"/>
                      </a:lnTo>
                      <a:lnTo>
                        <a:pt x="764" y="1006"/>
                      </a:lnTo>
                      <a:lnTo>
                        <a:pt x="507" y="1236"/>
                      </a:lnTo>
                      <a:lnTo>
                        <a:pt x="0" y="671"/>
                      </a:lnTo>
                      <a:lnTo>
                        <a:pt x="180" y="509"/>
                      </a:lnTo>
                      <a:lnTo>
                        <a:pt x="180" y="507"/>
                      </a:lnTo>
                      <a:lnTo>
                        <a:pt x="205" y="530"/>
                      </a:lnTo>
                      <a:lnTo>
                        <a:pt x="229" y="548"/>
                      </a:lnTo>
                      <a:lnTo>
                        <a:pt x="254" y="559"/>
                      </a:lnTo>
                      <a:lnTo>
                        <a:pt x="279" y="566"/>
                      </a:lnTo>
                      <a:lnTo>
                        <a:pt x="303" y="569"/>
                      </a:lnTo>
                      <a:lnTo>
                        <a:pt x="328" y="568"/>
                      </a:lnTo>
                      <a:lnTo>
                        <a:pt x="350" y="565"/>
                      </a:lnTo>
                      <a:lnTo>
                        <a:pt x="372" y="559"/>
                      </a:lnTo>
                      <a:lnTo>
                        <a:pt x="391" y="552"/>
                      </a:lnTo>
                      <a:lnTo>
                        <a:pt x="409" y="545"/>
                      </a:lnTo>
                      <a:lnTo>
                        <a:pt x="423" y="536"/>
                      </a:lnTo>
                      <a:lnTo>
                        <a:pt x="436" y="529"/>
                      </a:lnTo>
                      <a:lnTo>
                        <a:pt x="445" y="523"/>
                      </a:lnTo>
                      <a:lnTo>
                        <a:pt x="451" y="519"/>
                      </a:lnTo>
                      <a:lnTo>
                        <a:pt x="453" y="518"/>
                      </a:lnTo>
                      <a:lnTo>
                        <a:pt x="595" y="391"/>
                      </a:lnTo>
                      <a:lnTo>
                        <a:pt x="618" y="366"/>
                      </a:lnTo>
                      <a:lnTo>
                        <a:pt x="635" y="342"/>
                      </a:lnTo>
                      <a:lnTo>
                        <a:pt x="647" y="317"/>
                      </a:lnTo>
                      <a:lnTo>
                        <a:pt x="655" y="293"/>
                      </a:lnTo>
                      <a:lnTo>
                        <a:pt x="659" y="269"/>
                      </a:lnTo>
                      <a:lnTo>
                        <a:pt x="659" y="246"/>
                      </a:lnTo>
                      <a:lnTo>
                        <a:pt x="656" y="224"/>
                      </a:lnTo>
                      <a:lnTo>
                        <a:pt x="651" y="203"/>
                      </a:lnTo>
                      <a:lnTo>
                        <a:pt x="644" y="185"/>
                      </a:lnTo>
                      <a:lnTo>
                        <a:pt x="637" y="169"/>
                      </a:lnTo>
                      <a:lnTo>
                        <a:pt x="630" y="154"/>
                      </a:lnTo>
                      <a:lnTo>
                        <a:pt x="624" y="142"/>
                      </a:lnTo>
                      <a:lnTo>
                        <a:pt x="618" y="134"/>
                      </a:lnTo>
                      <a:lnTo>
                        <a:pt x="614" y="128"/>
                      </a:lnTo>
                      <a:lnTo>
                        <a:pt x="613" y="127"/>
                      </a:lnTo>
                      <a:lnTo>
                        <a:pt x="75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20">
                  <a:extLst>
                    <a:ext uri="{FF2B5EF4-FFF2-40B4-BE49-F238E27FC236}">
                      <a16:creationId xmlns:a16="http://schemas.microsoft.com/office/drawing/2014/main" id="{89952149-1B02-4DEA-B0F3-4A30486746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7200" y="1601788"/>
                  <a:ext cx="61913" cy="114300"/>
                </a:xfrm>
                <a:custGeom>
                  <a:avLst/>
                  <a:gdLst>
                    <a:gd name="T0" fmla="*/ 351 w 546"/>
                    <a:gd name="T1" fmla="*/ 3 h 1016"/>
                    <a:gd name="T2" fmla="*/ 442 w 546"/>
                    <a:gd name="T3" fmla="*/ 23 h 1016"/>
                    <a:gd name="T4" fmla="*/ 538 w 546"/>
                    <a:gd name="T5" fmla="*/ 60 h 1016"/>
                    <a:gd name="T6" fmla="*/ 546 w 546"/>
                    <a:gd name="T7" fmla="*/ 72 h 1016"/>
                    <a:gd name="T8" fmla="*/ 540 w 546"/>
                    <a:gd name="T9" fmla="*/ 91 h 1016"/>
                    <a:gd name="T10" fmla="*/ 521 w 546"/>
                    <a:gd name="T11" fmla="*/ 113 h 1016"/>
                    <a:gd name="T12" fmla="*/ 499 w 546"/>
                    <a:gd name="T13" fmla="*/ 125 h 1016"/>
                    <a:gd name="T14" fmla="*/ 480 w 546"/>
                    <a:gd name="T15" fmla="*/ 125 h 1016"/>
                    <a:gd name="T16" fmla="*/ 386 w 546"/>
                    <a:gd name="T17" fmla="*/ 89 h 1016"/>
                    <a:gd name="T18" fmla="*/ 305 w 546"/>
                    <a:gd name="T19" fmla="*/ 72 h 1016"/>
                    <a:gd name="T20" fmla="*/ 235 w 546"/>
                    <a:gd name="T21" fmla="*/ 68 h 1016"/>
                    <a:gd name="T22" fmla="*/ 178 w 546"/>
                    <a:gd name="T23" fmla="*/ 75 h 1016"/>
                    <a:gd name="T24" fmla="*/ 136 w 546"/>
                    <a:gd name="T25" fmla="*/ 90 h 1016"/>
                    <a:gd name="T26" fmla="*/ 107 w 546"/>
                    <a:gd name="T27" fmla="*/ 111 h 1016"/>
                    <a:gd name="T28" fmla="*/ 88 w 546"/>
                    <a:gd name="T29" fmla="*/ 145 h 1016"/>
                    <a:gd name="T30" fmla="*/ 82 w 546"/>
                    <a:gd name="T31" fmla="*/ 191 h 1016"/>
                    <a:gd name="T32" fmla="*/ 93 w 546"/>
                    <a:gd name="T33" fmla="*/ 247 h 1016"/>
                    <a:gd name="T34" fmla="*/ 124 w 546"/>
                    <a:gd name="T35" fmla="*/ 310 h 1016"/>
                    <a:gd name="T36" fmla="*/ 180 w 546"/>
                    <a:gd name="T37" fmla="*/ 377 h 1016"/>
                    <a:gd name="T38" fmla="*/ 262 w 546"/>
                    <a:gd name="T39" fmla="*/ 449 h 1016"/>
                    <a:gd name="T40" fmla="*/ 330 w 546"/>
                    <a:gd name="T41" fmla="*/ 523 h 1016"/>
                    <a:gd name="T42" fmla="*/ 372 w 546"/>
                    <a:gd name="T43" fmla="*/ 594 h 1016"/>
                    <a:gd name="T44" fmla="*/ 389 w 546"/>
                    <a:gd name="T45" fmla="*/ 665 h 1016"/>
                    <a:gd name="T46" fmla="*/ 381 w 546"/>
                    <a:gd name="T47" fmla="*/ 733 h 1016"/>
                    <a:gd name="T48" fmla="*/ 347 w 546"/>
                    <a:gd name="T49" fmla="*/ 799 h 1016"/>
                    <a:gd name="T50" fmla="*/ 302 w 546"/>
                    <a:gd name="T51" fmla="*/ 856 h 1016"/>
                    <a:gd name="T52" fmla="*/ 253 w 546"/>
                    <a:gd name="T53" fmla="*/ 904 h 1016"/>
                    <a:gd name="T54" fmla="*/ 202 w 546"/>
                    <a:gd name="T55" fmla="*/ 944 h 1016"/>
                    <a:gd name="T56" fmla="*/ 154 w 546"/>
                    <a:gd name="T57" fmla="*/ 974 h 1016"/>
                    <a:gd name="T58" fmla="*/ 114 w 546"/>
                    <a:gd name="T59" fmla="*/ 996 h 1016"/>
                    <a:gd name="T60" fmla="*/ 85 w 546"/>
                    <a:gd name="T61" fmla="*/ 1011 h 1016"/>
                    <a:gd name="T62" fmla="*/ 71 w 546"/>
                    <a:gd name="T63" fmla="*/ 1016 h 1016"/>
                    <a:gd name="T64" fmla="*/ 5 w 546"/>
                    <a:gd name="T65" fmla="*/ 932 h 1016"/>
                    <a:gd name="T66" fmla="*/ 28 w 546"/>
                    <a:gd name="T67" fmla="*/ 923 h 1016"/>
                    <a:gd name="T68" fmla="*/ 57 w 546"/>
                    <a:gd name="T69" fmla="*/ 916 h 1016"/>
                    <a:gd name="T70" fmla="*/ 85 w 546"/>
                    <a:gd name="T71" fmla="*/ 911 h 1016"/>
                    <a:gd name="T72" fmla="*/ 134 w 546"/>
                    <a:gd name="T73" fmla="*/ 895 h 1016"/>
                    <a:gd name="T74" fmla="*/ 199 w 546"/>
                    <a:gd name="T75" fmla="*/ 862 h 1016"/>
                    <a:gd name="T76" fmla="*/ 242 w 546"/>
                    <a:gd name="T77" fmla="*/ 829 h 1016"/>
                    <a:gd name="T78" fmla="*/ 269 w 546"/>
                    <a:gd name="T79" fmla="*/ 802 h 1016"/>
                    <a:gd name="T80" fmla="*/ 281 w 546"/>
                    <a:gd name="T81" fmla="*/ 786 h 1016"/>
                    <a:gd name="T82" fmla="*/ 289 w 546"/>
                    <a:gd name="T83" fmla="*/ 773 h 1016"/>
                    <a:gd name="T84" fmla="*/ 301 w 546"/>
                    <a:gd name="T85" fmla="*/ 748 h 1016"/>
                    <a:gd name="T86" fmla="*/ 309 w 546"/>
                    <a:gd name="T87" fmla="*/ 717 h 1016"/>
                    <a:gd name="T88" fmla="*/ 308 w 546"/>
                    <a:gd name="T89" fmla="*/ 681 h 1016"/>
                    <a:gd name="T90" fmla="*/ 295 w 546"/>
                    <a:gd name="T91" fmla="*/ 639 h 1016"/>
                    <a:gd name="T92" fmla="*/ 268 w 546"/>
                    <a:gd name="T93" fmla="*/ 590 h 1016"/>
                    <a:gd name="T94" fmla="*/ 222 w 546"/>
                    <a:gd name="T95" fmla="*/ 535 h 1016"/>
                    <a:gd name="T96" fmla="*/ 155 w 546"/>
                    <a:gd name="T97" fmla="*/ 473 h 1016"/>
                    <a:gd name="T98" fmla="*/ 87 w 546"/>
                    <a:gd name="T99" fmla="*/ 407 h 1016"/>
                    <a:gd name="T100" fmla="*/ 39 w 546"/>
                    <a:gd name="T101" fmla="*/ 340 h 1016"/>
                    <a:gd name="T102" fmla="*/ 12 w 546"/>
                    <a:gd name="T103" fmla="*/ 272 h 1016"/>
                    <a:gd name="T104" fmla="*/ 8 w 546"/>
                    <a:gd name="T105" fmla="*/ 206 h 1016"/>
                    <a:gd name="T106" fmla="*/ 27 w 546"/>
                    <a:gd name="T107" fmla="*/ 144 h 1016"/>
                    <a:gd name="T108" fmla="*/ 67 w 546"/>
                    <a:gd name="T109" fmla="*/ 86 h 1016"/>
                    <a:gd name="T110" fmla="*/ 123 w 546"/>
                    <a:gd name="T111" fmla="*/ 41 h 1016"/>
                    <a:gd name="T112" fmla="*/ 190 w 546"/>
                    <a:gd name="T113" fmla="*/ 13 h 1016"/>
                    <a:gd name="T114" fmla="*/ 267 w 546"/>
                    <a:gd name="T115" fmla="*/ 0 h 10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46" h="1016">
                      <a:moveTo>
                        <a:pt x="309" y="0"/>
                      </a:moveTo>
                      <a:lnTo>
                        <a:pt x="351" y="3"/>
                      </a:lnTo>
                      <a:lnTo>
                        <a:pt x="396" y="11"/>
                      </a:lnTo>
                      <a:lnTo>
                        <a:pt x="442" y="23"/>
                      </a:lnTo>
                      <a:lnTo>
                        <a:pt x="490" y="39"/>
                      </a:lnTo>
                      <a:lnTo>
                        <a:pt x="538" y="60"/>
                      </a:lnTo>
                      <a:lnTo>
                        <a:pt x="544" y="64"/>
                      </a:lnTo>
                      <a:lnTo>
                        <a:pt x="546" y="72"/>
                      </a:lnTo>
                      <a:lnTo>
                        <a:pt x="545" y="81"/>
                      </a:lnTo>
                      <a:lnTo>
                        <a:pt x="540" y="91"/>
                      </a:lnTo>
                      <a:lnTo>
                        <a:pt x="532" y="102"/>
                      </a:lnTo>
                      <a:lnTo>
                        <a:pt x="521" y="113"/>
                      </a:lnTo>
                      <a:lnTo>
                        <a:pt x="510" y="120"/>
                      </a:lnTo>
                      <a:lnTo>
                        <a:pt x="499" y="125"/>
                      </a:lnTo>
                      <a:lnTo>
                        <a:pt x="489" y="127"/>
                      </a:lnTo>
                      <a:lnTo>
                        <a:pt x="480" y="125"/>
                      </a:lnTo>
                      <a:lnTo>
                        <a:pt x="432" y="105"/>
                      </a:lnTo>
                      <a:lnTo>
                        <a:pt x="386" y="89"/>
                      </a:lnTo>
                      <a:lnTo>
                        <a:pt x="344" y="79"/>
                      </a:lnTo>
                      <a:lnTo>
                        <a:pt x="305" y="72"/>
                      </a:lnTo>
                      <a:lnTo>
                        <a:pt x="268" y="68"/>
                      </a:lnTo>
                      <a:lnTo>
                        <a:pt x="235" y="68"/>
                      </a:lnTo>
                      <a:lnTo>
                        <a:pt x="205" y="70"/>
                      </a:lnTo>
                      <a:lnTo>
                        <a:pt x="178" y="75"/>
                      </a:lnTo>
                      <a:lnTo>
                        <a:pt x="155" y="82"/>
                      </a:lnTo>
                      <a:lnTo>
                        <a:pt x="136" y="90"/>
                      </a:lnTo>
                      <a:lnTo>
                        <a:pt x="119" y="100"/>
                      </a:lnTo>
                      <a:lnTo>
                        <a:pt x="107" y="111"/>
                      </a:lnTo>
                      <a:lnTo>
                        <a:pt x="96" y="126"/>
                      </a:lnTo>
                      <a:lnTo>
                        <a:pt x="88" y="145"/>
                      </a:lnTo>
                      <a:lnTo>
                        <a:pt x="83" y="167"/>
                      </a:lnTo>
                      <a:lnTo>
                        <a:pt x="82" y="191"/>
                      </a:lnTo>
                      <a:lnTo>
                        <a:pt x="85" y="218"/>
                      </a:lnTo>
                      <a:lnTo>
                        <a:pt x="93" y="247"/>
                      </a:lnTo>
                      <a:lnTo>
                        <a:pt x="105" y="278"/>
                      </a:lnTo>
                      <a:lnTo>
                        <a:pt x="124" y="310"/>
                      </a:lnTo>
                      <a:lnTo>
                        <a:pt x="149" y="343"/>
                      </a:lnTo>
                      <a:lnTo>
                        <a:pt x="180" y="377"/>
                      </a:lnTo>
                      <a:lnTo>
                        <a:pt x="219" y="411"/>
                      </a:lnTo>
                      <a:lnTo>
                        <a:pt x="262" y="449"/>
                      </a:lnTo>
                      <a:lnTo>
                        <a:pt x="298" y="486"/>
                      </a:lnTo>
                      <a:lnTo>
                        <a:pt x="330" y="523"/>
                      </a:lnTo>
                      <a:lnTo>
                        <a:pt x="353" y="559"/>
                      </a:lnTo>
                      <a:lnTo>
                        <a:pt x="372" y="594"/>
                      </a:lnTo>
                      <a:lnTo>
                        <a:pt x="383" y="630"/>
                      </a:lnTo>
                      <a:lnTo>
                        <a:pt x="389" y="665"/>
                      </a:lnTo>
                      <a:lnTo>
                        <a:pt x="388" y="699"/>
                      </a:lnTo>
                      <a:lnTo>
                        <a:pt x="381" y="733"/>
                      </a:lnTo>
                      <a:lnTo>
                        <a:pt x="368" y="766"/>
                      </a:lnTo>
                      <a:lnTo>
                        <a:pt x="347" y="799"/>
                      </a:lnTo>
                      <a:lnTo>
                        <a:pt x="326" y="828"/>
                      </a:lnTo>
                      <a:lnTo>
                        <a:pt x="302" y="856"/>
                      </a:lnTo>
                      <a:lnTo>
                        <a:pt x="278" y="880"/>
                      </a:lnTo>
                      <a:lnTo>
                        <a:pt x="253" y="904"/>
                      </a:lnTo>
                      <a:lnTo>
                        <a:pt x="227" y="924"/>
                      </a:lnTo>
                      <a:lnTo>
                        <a:pt x="202" y="944"/>
                      </a:lnTo>
                      <a:lnTo>
                        <a:pt x="177" y="960"/>
                      </a:lnTo>
                      <a:lnTo>
                        <a:pt x="154" y="974"/>
                      </a:lnTo>
                      <a:lnTo>
                        <a:pt x="132" y="986"/>
                      </a:lnTo>
                      <a:lnTo>
                        <a:pt x="114" y="996"/>
                      </a:lnTo>
                      <a:lnTo>
                        <a:pt x="98" y="1005"/>
                      </a:lnTo>
                      <a:lnTo>
                        <a:pt x="85" y="1011"/>
                      </a:lnTo>
                      <a:lnTo>
                        <a:pt x="76" y="1015"/>
                      </a:lnTo>
                      <a:lnTo>
                        <a:pt x="71" y="1016"/>
                      </a:lnTo>
                      <a:lnTo>
                        <a:pt x="0" y="939"/>
                      </a:lnTo>
                      <a:lnTo>
                        <a:pt x="5" y="932"/>
                      </a:lnTo>
                      <a:lnTo>
                        <a:pt x="14" y="927"/>
                      </a:lnTo>
                      <a:lnTo>
                        <a:pt x="28" y="923"/>
                      </a:lnTo>
                      <a:lnTo>
                        <a:pt x="42" y="919"/>
                      </a:lnTo>
                      <a:lnTo>
                        <a:pt x="57" y="916"/>
                      </a:lnTo>
                      <a:lnTo>
                        <a:pt x="72" y="913"/>
                      </a:lnTo>
                      <a:lnTo>
                        <a:pt x="85" y="911"/>
                      </a:lnTo>
                      <a:lnTo>
                        <a:pt x="94" y="910"/>
                      </a:lnTo>
                      <a:lnTo>
                        <a:pt x="134" y="895"/>
                      </a:lnTo>
                      <a:lnTo>
                        <a:pt x="169" y="879"/>
                      </a:lnTo>
                      <a:lnTo>
                        <a:pt x="199" y="862"/>
                      </a:lnTo>
                      <a:lnTo>
                        <a:pt x="223" y="846"/>
                      </a:lnTo>
                      <a:lnTo>
                        <a:pt x="242" y="829"/>
                      </a:lnTo>
                      <a:lnTo>
                        <a:pt x="258" y="815"/>
                      </a:lnTo>
                      <a:lnTo>
                        <a:pt x="269" y="802"/>
                      </a:lnTo>
                      <a:lnTo>
                        <a:pt x="277" y="792"/>
                      </a:lnTo>
                      <a:lnTo>
                        <a:pt x="281" y="786"/>
                      </a:lnTo>
                      <a:lnTo>
                        <a:pt x="282" y="784"/>
                      </a:lnTo>
                      <a:lnTo>
                        <a:pt x="289" y="773"/>
                      </a:lnTo>
                      <a:lnTo>
                        <a:pt x="295" y="761"/>
                      </a:lnTo>
                      <a:lnTo>
                        <a:pt x="301" y="748"/>
                      </a:lnTo>
                      <a:lnTo>
                        <a:pt x="306" y="734"/>
                      </a:lnTo>
                      <a:lnTo>
                        <a:pt x="309" y="717"/>
                      </a:lnTo>
                      <a:lnTo>
                        <a:pt x="310" y="700"/>
                      </a:lnTo>
                      <a:lnTo>
                        <a:pt x="308" y="681"/>
                      </a:lnTo>
                      <a:lnTo>
                        <a:pt x="302" y="660"/>
                      </a:lnTo>
                      <a:lnTo>
                        <a:pt x="295" y="639"/>
                      </a:lnTo>
                      <a:lnTo>
                        <a:pt x="283" y="616"/>
                      </a:lnTo>
                      <a:lnTo>
                        <a:pt x="268" y="590"/>
                      </a:lnTo>
                      <a:lnTo>
                        <a:pt x="248" y="564"/>
                      </a:lnTo>
                      <a:lnTo>
                        <a:pt x="222" y="535"/>
                      </a:lnTo>
                      <a:lnTo>
                        <a:pt x="192" y="505"/>
                      </a:lnTo>
                      <a:lnTo>
                        <a:pt x="155" y="473"/>
                      </a:lnTo>
                      <a:lnTo>
                        <a:pt x="118" y="441"/>
                      </a:lnTo>
                      <a:lnTo>
                        <a:pt x="87" y="407"/>
                      </a:lnTo>
                      <a:lnTo>
                        <a:pt x="60" y="373"/>
                      </a:lnTo>
                      <a:lnTo>
                        <a:pt x="39" y="340"/>
                      </a:lnTo>
                      <a:lnTo>
                        <a:pt x="24" y="306"/>
                      </a:lnTo>
                      <a:lnTo>
                        <a:pt x="12" y="272"/>
                      </a:lnTo>
                      <a:lnTo>
                        <a:pt x="7" y="239"/>
                      </a:lnTo>
                      <a:lnTo>
                        <a:pt x="8" y="206"/>
                      </a:lnTo>
                      <a:lnTo>
                        <a:pt x="14" y="175"/>
                      </a:lnTo>
                      <a:lnTo>
                        <a:pt x="27" y="144"/>
                      </a:lnTo>
                      <a:lnTo>
                        <a:pt x="44" y="115"/>
                      </a:lnTo>
                      <a:lnTo>
                        <a:pt x="67" y="86"/>
                      </a:lnTo>
                      <a:lnTo>
                        <a:pt x="94" y="62"/>
                      </a:lnTo>
                      <a:lnTo>
                        <a:pt x="123" y="41"/>
                      </a:lnTo>
                      <a:lnTo>
                        <a:pt x="156" y="25"/>
                      </a:lnTo>
                      <a:lnTo>
                        <a:pt x="190" y="13"/>
                      </a:lnTo>
                      <a:lnTo>
                        <a:pt x="227" y="4"/>
                      </a:lnTo>
                      <a:lnTo>
                        <a:pt x="267" y="0"/>
                      </a:lnTo>
                      <a:lnTo>
                        <a:pt x="30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21">
                  <a:extLst>
                    <a:ext uri="{FF2B5EF4-FFF2-40B4-BE49-F238E27FC236}">
                      <a16:creationId xmlns:a16="http://schemas.microsoft.com/office/drawing/2014/main" id="{7BB29368-7F82-44FC-BCBD-3A8D32AB16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1638" y="1727200"/>
                  <a:ext cx="41275" cy="39688"/>
                </a:xfrm>
                <a:custGeom>
                  <a:avLst/>
                  <a:gdLst>
                    <a:gd name="T0" fmla="*/ 263 w 366"/>
                    <a:gd name="T1" fmla="*/ 0 h 351"/>
                    <a:gd name="T2" fmla="*/ 283 w 366"/>
                    <a:gd name="T3" fmla="*/ 3 h 351"/>
                    <a:gd name="T4" fmla="*/ 303 w 366"/>
                    <a:gd name="T5" fmla="*/ 11 h 351"/>
                    <a:gd name="T6" fmla="*/ 322 w 366"/>
                    <a:gd name="T7" fmla="*/ 22 h 351"/>
                    <a:gd name="T8" fmla="*/ 338 w 366"/>
                    <a:gd name="T9" fmla="*/ 37 h 351"/>
                    <a:gd name="T10" fmla="*/ 350 w 366"/>
                    <a:gd name="T11" fmla="*/ 54 h 351"/>
                    <a:gd name="T12" fmla="*/ 360 w 366"/>
                    <a:gd name="T13" fmla="*/ 75 h 351"/>
                    <a:gd name="T14" fmla="*/ 365 w 366"/>
                    <a:gd name="T15" fmla="*/ 95 h 351"/>
                    <a:gd name="T16" fmla="*/ 366 w 366"/>
                    <a:gd name="T17" fmla="*/ 115 h 351"/>
                    <a:gd name="T18" fmla="*/ 363 w 366"/>
                    <a:gd name="T19" fmla="*/ 136 h 351"/>
                    <a:gd name="T20" fmla="*/ 356 w 366"/>
                    <a:gd name="T21" fmla="*/ 156 h 351"/>
                    <a:gd name="T22" fmla="*/ 344 w 366"/>
                    <a:gd name="T23" fmla="*/ 175 h 351"/>
                    <a:gd name="T24" fmla="*/ 330 w 366"/>
                    <a:gd name="T25" fmla="*/ 191 h 351"/>
                    <a:gd name="T26" fmla="*/ 182 w 366"/>
                    <a:gd name="T27" fmla="*/ 323 h 351"/>
                    <a:gd name="T28" fmla="*/ 164 w 366"/>
                    <a:gd name="T29" fmla="*/ 336 h 351"/>
                    <a:gd name="T30" fmla="*/ 145 w 366"/>
                    <a:gd name="T31" fmla="*/ 346 h 351"/>
                    <a:gd name="T32" fmla="*/ 124 w 366"/>
                    <a:gd name="T33" fmla="*/ 351 h 351"/>
                    <a:gd name="T34" fmla="*/ 103 w 366"/>
                    <a:gd name="T35" fmla="*/ 351 h 351"/>
                    <a:gd name="T36" fmla="*/ 83 w 366"/>
                    <a:gd name="T37" fmla="*/ 348 h 351"/>
                    <a:gd name="T38" fmla="*/ 63 w 366"/>
                    <a:gd name="T39" fmla="*/ 340 h 351"/>
                    <a:gd name="T40" fmla="*/ 44 w 366"/>
                    <a:gd name="T41" fmla="*/ 330 h 351"/>
                    <a:gd name="T42" fmla="*/ 28 w 366"/>
                    <a:gd name="T43" fmla="*/ 315 h 351"/>
                    <a:gd name="T44" fmla="*/ 15 w 366"/>
                    <a:gd name="T45" fmla="*/ 297 h 351"/>
                    <a:gd name="T46" fmla="*/ 6 w 366"/>
                    <a:gd name="T47" fmla="*/ 277 h 351"/>
                    <a:gd name="T48" fmla="*/ 1 w 366"/>
                    <a:gd name="T49" fmla="*/ 257 h 351"/>
                    <a:gd name="T50" fmla="*/ 0 w 366"/>
                    <a:gd name="T51" fmla="*/ 236 h 351"/>
                    <a:gd name="T52" fmla="*/ 3 w 366"/>
                    <a:gd name="T53" fmla="*/ 215 h 351"/>
                    <a:gd name="T54" fmla="*/ 10 w 366"/>
                    <a:gd name="T55" fmla="*/ 196 h 351"/>
                    <a:gd name="T56" fmla="*/ 22 w 366"/>
                    <a:gd name="T57" fmla="*/ 178 h 351"/>
                    <a:gd name="T58" fmla="*/ 37 w 366"/>
                    <a:gd name="T59" fmla="*/ 161 h 351"/>
                    <a:gd name="T60" fmla="*/ 183 w 366"/>
                    <a:gd name="T61" fmla="*/ 29 h 351"/>
                    <a:gd name="T62" fmla="*/ 202 w 366"/>
                    <a:gd name="T63" fmla="*/ 16 h 351"/>
                    <a:gd name="T64" fmla="*/ 221 w 366"/>
                    <a:gd name="T65" fmla="*/ 7 h 351"/>
                    <a:gd name="T66" fmla="*/ 241 w 366"/>
                    <a:gd name="T67" fmla="*/ 1 h 351"/>
                    <a:gd name="T68" fmla="*/ 263 w 366"/>
                    <a:gd name="T69" fmla="*/ 0 h 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66" h="351">
                      <a:moveTo>
                        <a:pt x="263" y="0"/>
                      </a:moveTo>
                      <a:lnTo>
                        <a:pt x="283" y="3"/>
                      </a:lnTo>
                      <a:lnTo>
                        <a:pt x="303" y="11"/>
                      </a:lnTo>
                      <a:lnTo>
                        <a:pt x="322" y="22"/>
                      </a:lnTo>
                      <a:lnTo>
                        <a:pt x="338" y="37"/>
                      </a:lnTo>
                      <a:lnTo>
                        <a:pt x="350" y="54"/>
                      </a:lnTo>
                      <a:lnTo>
                        <a:pt x="360" y="75"/>
                      </a:lnTo>
                      <a:lnTo>
                        <a:pt x="365" y="95"/>
                      </a:lnTo>
                      <a:lnTo>
                        <a:pt x="366" y="115"/>
                      </a:lnTo>
                      <a:lnTo>
                        <a:pt x="363" y="136"/>
                      </a:lnTo>
                      <a:lnTo>
                        <a:pt x="356" y="156"/>
                      </a:lnTo>
                      <a:lnTo>
                        <a:pt x="344" y="175"/>
                      </a:lnTo>
                      <a:lnTo>
                        <a:pt x="330" y="191"/>
                      </a:lnTo>
                      <a:lnTo>
                        <a:pt x="182" y="323"/>
                      </a:lnTo>
                      <a:lnTo>
                        <a:pt x="164" y="336"/>
                      </a:lnTo>
                      <a:lnTo>
                        <a:pt x="145" y="346"/>
                      </a:lnTo>
                      <a:lnTo>
                        <a:pt x="124" y="351"/>
                      </a:lnTo>
                      <a:lnTo>
                        <a:pt x="103" y="351"/>
                      </a:lnTo>
                      <a:lnTo>
                        <a:pt x="83" y="348"/>
                      </a:lnTo>
                      <a:lnTo>
                        <a:pt x="63" y="340"/>
                      </a:lnTo>
                      <a:lnTo>
                        <a:pt x="44" y="330"/>
                      </a:lnTo>
                      <a:lnTo>
                        <a:pt x="28" y="315"/>
                      </a:lnTo>
                      <a:lnTo>
                        <a:pt x="15" y="297"/>
                      </a:lnTo>
                      <a:lnTo>
                        <a:pt x="6" y="277"/>
                      </a:lnTo>
                      <a:lnTo>
                        <a:pt x="1" y="257"/>
                      </a:lnTo>
                      <a:lnTo>
                        <a:pt x="0" y="236"/>
                      </a:lnTo>
                      <a:lnTo>
                        <a:pt x="3" y="215"/>
                      </a:lnTo>
                      <a:lnTo>
                        <a:pt x="10" y="196"/>
                      </a:lnTo>
                      <a:lnTo>
                        <a:pt x="22" y="178"/>
                      </a:lnTo>
                      <a:lnTo>
                        <a:pt x="37" y="161"/>
                      </a:lnTo>
                      <a:lnTo>
                        <a:pt x="183" y="29"/>
                      </a:lnTo>
                      <a:lnTo>
                        <a:pt x="202" y="16"/>
                      </a:lnTo>
                      <a:lnTo>
                        <a:pt x="221" y="7"/>
                      </a:lnTo>
                      <a:lnTo>
                        <a:pt x="241" y="1"/>
                      </a:lnTo>
                      <a:lnTo>
                        <a:pt x="26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0D8FC3C-2077-4656-916C-BDA713CCFB56}"/>
                </a:ext>
              </a:extLst>
            </p:cNvPr>
            <p:cNvSpPr/>
            <p:nvPr/>
          </p:nvSpPr>
          <p:spPr>
            <a:xfrm>
              <a:off x="1687543" y="1814085"/>
              <a:ext cx="2622734" cy="1066382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>
                  <a:solidFill>
                    <a:schemeClr val="bg1"/>
                  </a:solidFill>
                  <a:ea typeface="맑은 고딕"/>
                </a:rPr>
                <a:t>데이터 정제 및 학습과정</a:t>
              </a:r>
              <a:endParaRPr lang="en-US" altLang="ko-KR" sz="1600" b="1" dirty="0">
                <a:solidFill>
                  <a:schemeClr val="bg1"/>
                </a:solidFill>
                <a:ea typeface="맑은 고딕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>
                  <a:solidFill>
                    <a:schemeClr val="bg1"/>
                  </a:solidFill>
                  <a:ea typeface="맑은 고딕"/>
                </a:rPr>
                <a:t>해당 데이터의 정제과정과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400">
                  <a:solidFill>
                    <a:schemeClr val="bg1"/>
                  </a:solidFill>
                  <a:ea typeface="맑은 고딕"/>
                </a:rPr>
                <a:t>학습방식을 소개합니다.</a:t>
              </a:r>
              <a:endParaRPr lang="ko-KR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BF3845B-CD52-4EB4-BC4C-D59A18B2102B}"/>
              </a:ext>
            </a:extLst>
          </p:cNvPr>
          <p:cNvGrpSpPr/>
          <p:nvPr/>
        </p:nvGrpSpPr>
        <p:grpSpPr>
          <a:xfrm>
            <a:off x="7056446" y="2207077"/>
            <a:ext cx="3494347" cy="1080664"/>
            <a:chOff x="960446" y="1773528"/>
            <a:chExt cx="3494347" cy="1080664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3AFEF59A-F51E-4D44-B5EA-7E9AB16EE2CA}"/>
                </a:ext>
              </a:extLst>
            </p:cNvPr>
            <p:cNvGrpSpPr/>
            <p:nvPr/>
          </p:nvGrpSpPr>
          <p:grpSpPr>
            <a:xfrm>
              <a:off x="960446" y="1773528"/>
              <a:ext cx="614799" cy="614799"/>
              <a:chOff x="2581850" y="2496175"/>
              <a:chExt cx="614799" cy="614799"/>
            </a:xfrm>
          </p:grpSpPr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70A9B1EC-11F7-45D4-A59C-683D1F07747E}"/>
                  </a:ext>
                </a:extLst>
              </p:cNvPr>
              <p:cNvSpPr/>
              <p:nvPr/>
            </p:nvSpPr>
            <p:spPr>
              <a:xfrm>
                <a:off x="2581850" y="2496175"/>
                <a:ext cx="614799" cy="614799"/>
              </a:xfrm>
              <a:prstGeom prst="ellipse">
                <a:avLst/>
              </a:prstGeom>
              <a:solidFill>
                <a:srgbClr val="FFC000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BA250584-1502-4C83-8226-DE9945D73B0B}"/>
                  </a:ext>
                </a:extLst>
              </p:cNvPr>
              <p:cNvGrpSpPr/>
              <p:nvPr/>
            </p:nvGrpSpPr>
            <p:grpSpPr>
              <a:xfrm>
                <a:off x="2727323" y="2620097"/>
                <a:ext cx="323878" cy="358978"/>
                <a:chOff x="4006850" y="1601788"/>
                <a:chExt cx="322263" cy="357188"/>
              </a:xfrm>
              <a:solidFill>
                <a:srgbClr val="093B6C"/>
              </a:solidFill>
            </p:grpSpPr>
            <p:sp>
              <p:nvSpPr>
                <p:cNvPr id="55" name="Freeform 17">
                  <a:extLst>
                    <a:ext uri="{FF2B5EF4-FFF2-40B4-BE49-F238E27FC236}">
                      <a16:creationId xmlns:a16="http://schemas.microsoft.com/office/drawing/2014/main" id="{99E101F3-18E7-435E-90FE-56EA75BDB3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5913" y="1674813"/>
                  <a:ext cx="141288" cy="109538"/>
                </a:xfrm>
                <a:custGeom>
                  <a:avLst/>
                  <a:gdLst>
                    <a:gd name="T0" fmla="*/ 680 w 1255"/>
                    <a:gd name="T1" fmla="*/ 0 h 963"/>
                    <a:gd name="T2" fmla="*/ 736 w 1255"/>
                    <a:gd name="T3" fmla="*/ 1 h 963"/>
                    <a:gd name="T4" fmla="*/ 793 w 1255"/>
                    <a:gd name="T5" fmla="*/ 6 h 963"/>
                    <a:gd name="T6" fmla="*/ 849 w 1255"/>
                    <a:gd name="T7" fmla="*/ 17 h 963"/>
                    <a:gd name="T8" fmla="*/ 904 w 1255"/>
                    <a:gd name="T9" fmla="*/ 32 h 963"/>
                    <a:gd name="T10" fmla="*/ 958 w 1255"/>
                    <a:gd name="T11" fmla="*/ 52 h 963"/>
                    <a:gd name="T12" fmla="*/ 1010 w 1255"/>
                    <a:gd name="T13" fmla="*/ 77 h 963"/>
                    <a:gd name="T14" fmla="*/ 1060 w 1255"/>
                    <a:gd name="T15" fmla="*/ 105 h 963"/>
                    <a:gd name="T16" fmla="*/ 1107 w 1255"/>
                    <a:gd name="T17" fmla="*/ 140 h 963"/>
                    <a:gd name="T18" fmla="*/ 1153 w 1255"/>
                    <a:gd name="T19" fmla="*/ 178 h 963"/>
                    <a:gd name="T20" fmla="*/ 1195 w 1255"/>
                    <a:gd name="T21" fmla="*/ 221 h 963"/>
                    <a:gd name="T22" fmla="*/ 1255 w 1255"/>
                    <a:gd name="T23" fmla="*/ 287 h 963"/>
                    <a:gd name="T24" fmla="*/ 1116 w 1255"/>
                    <a:gd name="T25" fmla="*/ 413 h 963"/>
                    <a:gd name="T26" fmla="*/ 1093 w 1255"/>
                    <a:gd name="T27" fmla="*/ 391 h 963"/>
                    <a:gd name="T28" fmla="*/ 1070 w 1255"/>
                    <a:gd name="T29" fmla="*/ 375 h 963"/>
                    <a:gd name="T30" fmla="*/ 1045 w 1255"/>
                    <a:gd name="T31" fmla="*/ 364 h 963"/>
                    <a:gd name="T32" fmla="*/ 1021 w 1255"/>
                    <a:gd name="T33" fmla="*/ 357 h 963"/>
                    <a:gd name="T34" fmla="*/ 997 w 1255"/>
                    <a:gd name="T35" fmla="*/ 354 h 963"/>
                    <a:gd name="T36" fmla="*/ 974 w 1255"/>
                    <a:gd name="T37" fmla="*/ 354 h 963"/>
                    <a:gd name="T38" fmla="*/ 952 w 1255"/>
                    <a:gd name="T39" fmla="*/ 356 h 963"/>
                    <a:gd name="T40" fmla="*/ 930 w 1255"/>
                    <a:gd name="T41" fmla="*/ 361 h 963"/>
                    <a:gd name="T42" fmla="*/ 911 w 1255"/>
                    <a:gd name="T43" fmla="*/ 367 h 963"/>
                    <a:gd name="T44" fmla="*/ 894 w 1255"/>
                    <a:gd name="T45" fmla="*/ 373 h 963"/>
                    <a:gd name="T46" fmla="*/ 878 w 1255"/>
                    <a:gd name="T47" fmla="*/ 380 h 963"/>
                    <a:gd name="T48" fmla="*/ 866 w 1255"/>
                    <a:gd name="T49" fmla="*/ 386 h 963"/>
                    <a:gd name="T50" fmla="*/ 857 w 1255"/>
                    <a:gd name="T51" fmla="*/ 391 h 963"/>
                    <a:gd name="T52" fmla="*/ 851 w 1255"/>
                    <a:gd name="T53" fmla="*/ 395 h 963"/>
                    <a:gd name="T54" fmla="*/ 849 w 1255"/>
                    <a:gd name="T55" fmla="*/ 396 h 963"/>
                    <a:gd name="T56" fmla="*/ 699 w 1255"/>
                    <a:gd name="T57" fmla="*/ 532 h 963"/>
                    <a:gd name="T58" fmla="*/ 676 w 1255"/>
                    <a:gd name="T59" fmla="*/ 556 h 963"/>
                    <a:gd name="T60" fmla="*/ 657 w 1255"/>
                    <a:gd name="T61" fmla="*/ 581 h 963"/>
                    <a:gd name="T62" fmla="*/ 645 w 1255"/>
                    <a:gd name="T63" fmla="*/ 605 h 963"/>
                    <a:gd name="T64" fmla="*/ 638 w 1255"/>
                    <a:gd name="T65" fmla="*/ 631 h 963"/>
                    <a:gd name="T66" fmla="*/ 635 w 1255"/>
                    <a:gd name="T67" fmla="*/ 654 h 963"/>
                    <a:gd name="T68" fmla="*/ 635 w 1255"/>
                    <a:gd name="T69" fmla="*/ 677 h 963"/>
                    <a:gd name="T70" fmla="*/ 638 w 1255"/>
                    <a:gd name="T71" fmla="*/ 700 h 963"/>
                    <a:gd name="T72" fmla="*/ 643 w 1255"/>
                    <a:gd name="T73" fmla="*/ 720 h 963"/>
                    <a:gd name="T74" fmla="*/ 650 w 1255"/>
                    <a:gd name="T75" fmla="*/ 739 h 963"/>
                    <a:gd name="T76" fmla="*/ 657 w 1255"/>
                    <a:gd name="T77" fmla="*/ 757 h 963"/>
                    <a:gd name="T78" fmla="*/ 666 w 1255"/>
                    <a:gd name="T79" fmla="*/ 771 h 963"/>
                    <a:gd name="T80" fmla="*/ 673 w 1255"/>
                    <a:gd name="T81" fmla="*/ 783 h 963"/>
                    <a:gd name="T82" fmla="*/ 679 w 1255"/>
                    <a:gd name="T83" fmla="*/ 792 h 963"/>
                    <a:gd name="T84" fmla="*/ 684 w 1255"/>
                    <a:gd name="T85" fmla="*/ 799 h 963"/>
                    <a:gd name="T86" fmla="*/ 686 w 1255"/>
                    <a:gd name="T87" fmla="*/ 802 h 963"/>
                    <a:gd name="T88" fmla="*/ 505 w 1255"/>
                    <a:gd name="T89" fmla="*/ 963 h 963"/>
                    <a:gd name="T90" fmla="*/ 0 w 1255"/>
                    <a:gd name="T91" fmla="*/ 400 h 963"/>
                    <a:gd name="T92" fmla="*/ 255 w 1255"/>
                    <a:gd name="T93" fmla="*/ 170 h 963"/>
                    <a:gd name="T94" fmla="*/ 302 w 1255"/>
                    <a:gd name="T95" fmla="*/ 133 h 963"/>
                    <a:gd name="T96" fmla="*/ 352 w 1255"/>
                    <a:gd name="T97" fmla="*/ 99 h 963"/>
                    <a:gd name="T98" fmla="*/ 403 w 1255"/>
                    <a:gd name="T99" fmla="*/ 71 h 963"/>
                    <a:gd name="T100" fmla="*/ 457 w 1255"/>
                    <a:gd name="T101" fmla="*/ 46 h 963"/>
                    <a:gd name="T102" fmla="*/ 511 w 1255"/>
                    <a:gd name="T103" fmla="*/ 28 h 963"/>
                    <a:gd name="T104" fmla="*/ 567 w 1255"/>
                    <a:gd name="T105" fmla="*/ 13 h 963"/>
                    <a:gd name="T106" fmla="*/ 623 w 1255"/>
                    <a:gd name="T107" fmla="*/ 4 h 963"/>
                    <a:gd name="T108" fmla="*/ 680 w 1255"/>
                    <a:gd name="T109" fmla="*/ 0 h 9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255" h="963">
                      <a:moveTo>
                        <a:pt x="680" y="0"/>
                      </a:moveTo>
                      <a:lnTo>
                        <a:pt x="736" y="1"/>
                      </a:lnTo>
                      <a:lnTo>
                        <a:pt x="793" y="6"/>
                      </a:lnTo>
                      <a:lnTo>
                        <a:pt x="849" y="17"/>
                      </a:lnTo>
                      <a:lnTo>
                        <a:pt x="904" y="32"/>
                      </a:lnTo>
                      <a:lnTo>
                        <a:pt x="958" y="52"/>
                      </a:lnTo>
                      <a:lnTo>
                        <a:pt x="1010" y="77"/>
                      </a:lnTo>
                      <a:lnTo>
                        <a:pt x="1060" y="105"/>
                      </a:lnTo>
                      <a:lnTo>
                        <a:pt x="1107" y="140"/>
                      </a:lnTo>
                      <a:lnTo>
                        <a:pt x="1153" y="178"/>
                      </a:lnTo>
                      <a:lnTo>
                        <a:pt x="1195" y="221"/>
                      </a:lnTo>
                      <a:lnTo>
                        <a:pt x="1255" y="287"/>
                      </a:lnTo>
                      <a:lnTo>
                        <a:pt x="1116" y="413"/>
                      </a:lnTo>
                      <a:lnTo>
                        <a:pt x="1093" y="391"/>
                      </a:lnTo>
                      <a:lnTo>
                        <a:pt x="1070" y="375"/>
                      </a:lnTo>
                      <a:lnTo>
                        <a:pt x="1045" y="364"/>
                      </a:lnTo>
                      <a:lnTo>
                        <a:pt x="1021" y="357"/>
                      </a:lnTo>
                      <a:lnTo>
                        <a:pt x="997" y="354"/>
                      </a:lnTo>
                      <a:lnTo>
                        <a:pt x="974" y="354"/>
                      </a:lnTo>
                      <a:lnTo>
                        <a:pt x="952" y="356"/>
                      </a:lnTo>
                      <a:lnTo>
                        <a:pt x="930" y="361"/>
                      </a:lnTo>
                      <a:lnTo>
                        <a:pt x="911" y="367"/>
                      </a:lnTo>
                      <a:lnTo>
                        <a:pt x="894" y="373"/>
                      </a:lnTo>
                      <a:lnTo>
                        <a:pt x="878" y="380"/>
                      </a:lnTo>
                      <a:lnTo>
                        <a:pt x="866" y="386"/>
                      </a:lnTo>
                      <a:lnTo>
                        <a:pt x="857" y="391"/>
                      </a:lnTo>
                      <a:lnTo>
                        <a:pt x="851" y="395"/>
                      </a:lnTo>
                      <a:lnTo>
                        <a:pt x="849" y="396"/>
                      </a:lnTo>
                      <a:lnTo>
                        <a:pt x="699" y="532"/>
                      </a:lnTo>
                      <a:lnTo>
                        <a:pt x="676" y="556"/>
                      </a:lnTo>
                      <a:lnTo>
                        <a:pt x="657" y="581"/>
                      </a:lnTo>
                      <a:lnTo>
                        <a:pt x="645" y="605"/>
                      </a:lnTo>
                      <a:lnTo>
                        <a:pt x="638" y="631"/>
                      </a:lnTo>
                      <a:lnTo>
                        <a:pt x="635" y="654"/>
                      </a:lnTo>
                      <a:lnTo>
                        <a:pt x="635" y="677"/>
                      </a:lnTo>
                      <a:lnTo>
                        <a:pt x="638" y="700"/>
                      </a:lnTo>
                      <a:lnTo>
                        <a:pt x="643" y="720"/>
                      </a:lnTo>
                      <a:lnTo>
                        <a:pt x="650" y="739"/>
                      </a:lnTo>
                      <a:lnTo>
                        <a:pt x="657" y="757"/>
                      </a:lnTo>
                      <a:lnTo>
                        <a:pt x="666" y="771"/>
                      </a:lnTo>
                      <a:lnTo>
                        <a:pt x="673" y="783"/>
                      </a:lnTo>
                      <a:lnTo>
                        <a:pt x="679" y="792"/>
                      </a:lnTo>
                      <a:lnTo>
                        <a:pt x="684" y="799"/>
                      </a:lnTo>
                      <a:lnTo>
                        <a:pt x="686" y="802"/>
                      </a:lnTo>
                      <a:lnTo>
                        <a:pt x="505" y="963"/>
                      </a:lnTo>
                      <a:lnTo>
                        <a:pt x="0" y="400"/>
                      </a:lnTo>
                      <a:lnTo>
                        <a:pt x="255" y="170"/>
                      </a:lnTo>
                      <a:lnTo>
                        <a:pt x="302" y="133"/>
                      </a:lnTo>
                      <a:lnTo>
                        <a:pt x="352" y="99"/>
                      </a:lnTo>
                      <a:lnTo>
                        <a:pt x="403" y="71"/>
                      </a:lnTo>
                      <a:lnTo>
                        <a:pt x="457" y="46"/>
                      </a:lnTo>
                      <a:lnTo>
                        <a:pt x="511" y="28"/>
                      </a:lnTo>
                      <a:lnTo>
                        <a:pt x="567" y="13"/>
                      </a:lnTo>
                      <a:lnTo>
                        <a:pt x="623" y="4"/>
                      </a:lnTo>
                      <a:lnTo>
                        <a:pt x="68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6" name="Freeform 18">
                  <a:extLst>
                    <a:ext uri="{FF2B5EF4-FFF2-40B4-BE49-F238E27FC236}">
                      <a16:creationId xmlns:a16="http://schemas.microsoft.com/office/drawing/2014/main" id="{1127D84F-0C18-4BC9-83C0-4FBF78269A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6850" y="1725613"/>
                  <a:ext cx="234950" cy="233363"/>
                </a:xfrm>
                <a:custGeom>
                  <a:avLst/>
                  <a:gdLst>
                    <a:gd name="T0" fmla="*/ 992 w 2072"/>
                    <a:gd name="T1" fmla="*/ 0 h 2058"/>
                    <a:gd name="T2" fmla="*/ 2072 w 2072"/>
                    <a:gd name="T3" fmla="*/ 1204 h 2058"/>
                    <a:gd name="T4" fmla="*/ 1350 w 2072"/>
                    <a:gd name="T5" fmla="*/ 1852 h 2058"/>
                    <a:gd name="T6" fmla="*/ 1309 w 2072"/>
                    <a:gd name="T7" fmla="*/ 1886 h 2058"/>
                    <a:gd name="T8" fmla="*/ 1266 w 2072"/>
                    <a:gd name="T9" fmla="*/ 1916 h 2058"/>
                    <a:gd name="T10" fmla="*/ 1220 w 2072"/>
                    <a:gd name="T11" fmla="*/ 1945 h 2058"/>
                    <a:gd name="T12" fmla="*/ 1172 w 2072"/>
                    <a:gd name="T13" fmla="*/ 1970 h 2058"/>
                    <a:gd name="T14" fmla="*/ 1122 w 2072"/>
                    <a:gd name="T15" fmla="*/ 1993 h 2058"/>
                    <a:gd name="T16" fmla="*/ 1070 w 2072"/>
                    <a:gd name="T17" fmla="*/ 2011 h 2058"/>
                    <a:gd name="T18" fmla="*/ 1018 w 2072"/>
                    <a:gd name="T19" fmla="*/ 2027 h 2058"/>
                    <a:gd name="T20" fmla="*/ 964 w 2072"/>
                    <a:gd name="T21" fmla="*/ 2040 h 2058"/>
                    <a:gd name="T22" fmla="*/ 910 w 2072"/>
                    <a:gd name="T23" fmla="*/ 2050 h 2058"/>
                    <a:gd name="T24" fmla="*/ 856 w 2072"/>
                    <a:gd name="T25" fmla="*/ 2056 h 2058"/>
                    <a:gd name="T26" fmla="*/ 801 w 2072"/>
                    <a:gd name="T27" fmla="*/ 2058 h 2058"/>
                    <a:gd name="T28" fmla="*/ 747 w 2072"/>
                    <a:gd name="T29" fmla="*/ 2057 h 2058"/>
                    <a:gd name="T30" fmla="*/ 694 w 2072"/>
                    <a:gd name="T31" fmla="*/ 2052 h 2058"/>
                    <a:gd name="T32" fmla="*/ 642 w 2072"/>
                    <a:gd name="T33" fmla="*/ 2044 h 2058"/>
                    <a:gd name="T34" fmla="*/ 592 w 2072"/>
                    <a:gd name="T35" fmla="*/ 2032 h 2058"/>
                    <a:gd name="T36" fmla="*/ 542 w 2072"/>
                    <a:gd name="T37" fmla="*/ 2015 h 2058"/>
                    <a:gd name="T38" fmla="*/ 494 w 2072"/>
                    <a:gd name="T39" fmla="*/ 1995 h 2058"/>
                    <a:gd name="T40" fmla="*/ 449 w 2072"/>
                    <a:gd name="T41" fmla="*/ 1971 h 2058"/>
                    <a:gd name="T42" fmla="*/ 406 w 2072"/>
                    <a:gd name="T43" fmla="*/ 1943 h 2058"/>
                    <a:gd name="T44" fmla="*/ 367 w 2072"/>
                    <a:gd name="T45" fmla="*/ 1910 h 2058"/>
                    <a:gd name="T46" fmla="*/ 330 w 2072"/>
                    <a:gd name="T47" fmla="*/ 1874 h 2058"/>
                    <a:gd name="T48" fmla="*/ 138 w 2072"/>
                    <a:gd name="T49" fmla="*/ 1661 h 2058"/>
                    <a:gd name="T50" fmla="*/ 106 w 2072"/>
                    <a:gd name="T51" fmla="*/ 1620 h 2058"/>
                    <a:gd name="T52" fmla="*/ 77 w 2072"/>
                    <a:gd name="T53" fmla="*/ 1577 h 2058"/>
                    <a:gd name="T54" fmla="*/ 54 w 2072"/>
                    <a:gd name="T55" fmla="*/ 1532 h 2058"/>
                    <a:gd name="T56" fmla="*/ 35 w 2072"/>
                    <a:gd name="T57" fmla="*/ 1484 h 2058"/>
                    <a:gd name="T58" fmla="*/ 20 w 2072"/>
                    <a:gd name="T59" fmla="*/ 1435 h 2058"/>
                    <a:gd name="T60" fmla="*/ 9 w 2072"/>
                    <a:gd name="T61" fmla="*/ 1384 h 2058"/>
                    <a:gd name="T62" fmla="*/ 3 w 2072"/>
                    <a:gd name="T63" fmla="*/ 1331 h 2058"/>
                    <a:gd name="T64" fmla="*/ 0 w 2072"/>
                    <a:gd name="T65" fmla="*/ 1278 h 2058"/>
                    <a:gd name="T66" fmla="*/ 1 w 2072"/>
                    <a:gd name="T67" fmla="*/ 1225 h 2058"/>
                    <a:gd name="T68" fmla="*/ 6 w 2072"/>
                    <a:gd name="T69" fmla="*/ 1171 h 2058"/>
                    <a:gd name="T70" fmla="*/ 14 w 2072"/>
                    <a:gd name="T71" fmla="*/ 1117 h 2058"/>
                    <a:gd name="T72" fmla="*/ 26 w 2072"/>
                    <a:gd name="T73" fmla="*/ 1064 h 2058"/>
                    <a:gd name="T74" fmla="*/ 41 w 2072"/>
                    <a:gd name="T75" fmla="*/ 1011 h 2058"/>
                    <a:gd name="T76" fmla="*/ 60 w 2072"/>
                    <a:gd name="T77" fmla="*/ 959 h 2058"/>
                    <a:gd name="T78" fmla="*/ 81 w 2072"/>
                    <a:gd name="T79" fmla="*/ 908 h 2058"/>
                    <a:gd name="T80" fmla="*/ 106 w 2072"/>
                    <a:gd name="T81" fmla="*/ 860 h 2058"/>
                    <a:gd name="T82" fmla="*/ 133 w 2072"/>
                    <a:gd name="T83" fmla="*/ 813 h 2058"/>
                    <a:gd name="T84" fmla="*/ 164 w 2072"/>
                    <a:gd name="T85" fmla="*/ 768 h 2058"/>
                    <a:gd name="T86" fmla="*/ 197 w 2072"/>
                    <a:gd name="T87" fmla="*/ 725 h 2058"/>
                    <a:gd name="T88" fmla="*/ 232 w 2072"/>
                    <a:gd name="T89" fmla="*/ 685 h 2058"/>
                    <a:gd name="T90" fmla="*/ 270 w 2072"/>
                    <a:gd name="T91" fmla="*/ 649 h 2058"/>
                    <a:gd name="T92" fmla="*/ 992 w 2072"/>
                    <a:gd name="T93" fmla="*/ 0 h 20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072" h="2058">
                      <a:moveTo>
                        <a:pt x="992" y="0"/>
                      </a:moveTo>
                      <a:lnTo>
                        <a:pt x="2072" y="1204"/>
                      </a:lnTo>
                      <a:lnTo>
                        <a:pt x="1350" y="1852"/>
                      </a:lnTo>
                      <a:lnTo>
                        <a:pt x="1309" y="1886"/>
                      </a:lnTo>
                      <a:lnTo>
                        <a:pt x="1266" y="1916"/>
                      </a:lnTo>
                      <a:lnTo>
                        <a:pt x="1220" y="1945"/>
                      </a:lnTo>
                      <a:lnTo>
                        <a:pt x="1172" y="1970"/>
                      </a:lnTo>
                      <a:lnTo>
                        <a:pt x="1122" y="1993"/>
                      </a:lnTo>
                      <a:lnTo>
                        <a:pt x="1070" y="2011"/>
                      </a:lnTo>
                      <a:lnTo>
                        <a:pt x="1018" y="2027"/>
                      </a:lnTo>
                      <a:lnTo>
                        <a:pt x="964" y="2040"/>
                      </a:lnTo>
                      <a:lnTo>
                        <a:pt x="910" y="2050"/>
                      </a:lnTo>
                      <a:lnTo>
                        <a:pt x="856" y="2056"/>
                      </a:lnTo>
                      <a:lnTo>
                        <a:pt x="801" y="2058"/>
                      </a:lnTo>
                      <a:lnTo>
                        <a:pt x="747" y="2057"/>
                      </a:lnTo>
                      <a:lnTo>
                        <a:pt x="694" y="2052"/>
                      </a:lnTo>
                      <a:lnTo>
                        <a:pt x="642" y="2044"/>
                      </a:lnTo>
                      <a:lnTo>
                        <a:pt x="592" y="2032"/>
                      </a:lnTo>
                      <a:lnTo>
                        <a:pt x="542" y="2015"/>
                      </a:lnTo>
                      <a:lnTo>
                        <a:pt x="494" y="1995"/>
                      </a:lnTo>
                      <a:lnTo>
                        <a:pt x="449" y="1971"/>
                      </a:lnTo>
                      <a:lnTo>
                        <a:pt x="406" y="1943"/>
                      </a:lnTo>
                      <a:lnTo>
                        <a:pt x="367" y="1910"/>
                      </a:lnTo>
                      <a:lnTo>
                        <a:pt x="330" y="1874"/>
                      </a:lnTo>
                      <a:lnTo>
                        <a:pt x="138" y="1661"/>
                      </a:lnTo>
                      <a:lnTo>
                        <a:pt x="106" y="1620"/>
                      </a:lnTo>
                      <a:lnTo>
                        <a:pt x="77" y="1577"/>
                      </a:lnTo>
                      <a:lnTo>
                        <a:pt x="54" y="1532"/>
                      </a:lnTo>
                      <a:lnTo>
                        <a:pt x="35" y="1484"/>
                      </a:lnTo>
                      <a:lnTo>
                        <a:pt x="20" y="1435"/>
                      </a:lnTo>
                      <a:lnTo>
                        <a:pt x="9" y="1384"/>
                      </a:lnTo>
                      <a:lnTo>
                        <a:pt x="3" y="1331"/>
                      </a:lnTo>
                      <a:lnTo>
                        <a:pt x="0" y="1278"/>
                      </a:lnTo>
                      <a:lnTo>
                        <a:pt x="1" y="1225"/>
                      </a:lnTo>
                      <a:lnTo>
                        <a:pt x="6" y="1171"/>
                      </a:lnTo>
                      <a:lnTo>
                        <a:pt x="14" y="1117"/>
                      </a:lnTo>
                      <a:lnTo>
                        <a:pt x="26" y="1064"/>
                      </a:lnTo>
                      <a:lnTo>
                        <a:pt x="41" y="1011"/>
                      </a:lnTo>
                      <a:lnTo>
                        <a:pt x="60" y="959"/>
                      </a:lnTo>
                      <a:lnTo>
                        <a:pt x="81" y="908"/>
                      </a:lnTo>
                      <a:lnTo>
                        <a:pt x="106" y="860"/>
                      </a:lnTo>
                      <a:lnTo>
                        <a:pt x="133" y="813"/>
                      </a:lnTo>
                      <a:lnTo>
                        <a:pt x="164" y="768"/>
                      </a:lnTo>
                      <a:lnTo>
                        <a:pt x="197" y="725"/>
                      </a:lnTo>
                      <a:lnTo>
                        <a:pt x="232" y="685"/>
                      </a:lnTo>
                      <a:lnTo>
                        <a:pt x="270" y="649"/>
                      </a:lnTo>
                      <a:lnTo>
                        <a:pt x="99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9">
                  <a:extLst>
                    <a:ext uri="{FF2B5EF4-FFF2-40B4-BE49-F238E27FC236}">
                      <a16:creationId xmlns:a16="http://schemas.microsoft.com/office/drawing/2014/main" id="{9AB62D60-01EC-43DF-AC4B-C88C2AF9C0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1000" y="1716088"/>
                  <a:ext cx="111125" cy="141288"/>
                </a:xfrm>
                <a:custGeom>
                  <a:avLst/>
                  <a:gdLst>
                    <a:gd name="T0" fmla="*/ 754 w 984"/>
                    <a:gd name="T1" fmla="*/ 0 h 1236"/>
                    <a:gd name="T2" fmla="*/ 814 w 984"/>
                    <a:gd name="T3" fmla="*/ 66 h 1236"/>
                    <a:gd name="T4" fmla="*/ 853 w 984"/>
                    <a:gd name="T5" fmla="*/ 113 h 1236"/>
                    <a:gd name="T6" fmla="*/ 887 w 984"/>
                    <a:gd name="T7" fmla="*/ 162 h 1236"/>
                    <a:gd name="T8" fmla="*/ 915 w 984"/>
                    <a:gd name="T9" fmla="*/ 214 h 1236"/>
                    <a:gd name="T10" fmla="*/ 939 w 984"/>
                    <a:gd name="T11" fmla="*/ 267 h 1236"/>
                    <a:gd name="T12" fmla="*/ 957 w 984"/>
                    <a:gd name="T13" fmla="*/ 321 h 1236"/>
                    <a:gd name="T14" fmla="*/ 971 w 984"/>
                    <a:gd name="T15" fmla="*/ 377 h 1236"/>
                    <a:gd name="T16" fmla="*/ 980 w 984"/>
                    <a:gd name="T17" fmla="*/ 433 h 1236"/>
                    <a:gd name="T18" fmla="*/ 984 w 984"/>
                    <a:gd name="T19" fmla="*/ 490 h 1236"/>
                    <a:gd name="T20" fmla="*/ 983 w 984"/>
                    <a:gd name="T21" fmla="*/ 547 h 1236"/>
                    <a:gd name="T22" fmla="*/ 978 w 984"/>
                    <a:gd name="T23" fmla="*/ 603 h 1236"/>
                    <a:gd name="T24" fmla="*/ 968 w 984"/>
                    <a:gd name="T25" fmla="*/ 659 h 1236"/>
                    <a:gd name="T26" fmla="*/ 953 w 984"/>
                    <a:gd name="T27" fmla="*/ 714 h 1236"/>
                    <a:gd name="T28" fmla="*/ 933 w 984"/>
                    <a:gd name="T29" fmla="*/ 768 h 1236"/>
                    <a:gd name="T30" fmla="*/ 908 w 984"/>
                    <a:gd name="T31" fmla="*/ 819 h 1236"/>
                    <a:gd name="T32" fmla="*/ 880 w 984"/>
                    <a:gd name="T33" fmla="*/ 870 h 1236"/>
                    <a:gd name="T34" fmla="*/ 845 w 984"/>
                    <a:gd name="T35" fmla="*/ 918 h 1236"/>
                    <a:gd name="T36" fmla="*/ 806 w 984"/>
                    <a:gd name="T37" fmla="*/ 963 h 1236"/>
                    <a:gd name="T38" fmla="*/ 764 w 984"/>
                    <a:gd name="T39" fmla="*/ 1006 h 1236"/>
                    <a:gd name="T40" fmla="*/ 507 w 984"/>
                    <a:gd name="T41" fmla="*/ 1236 h 1236"/>
                    <a:gd name="T42" fmla="*/ 0 w 984"/>
                    <a:gd name="T43" fmla="*/ 671 h 1236"/>
                    <a:gd name="T44" fmla="*/ 180 w 984"/>
                    <a:gd name="T45" fmla="*/ 509 h 1236"/>
                    <a:gd name="T46" fmla="*/ 180 w 984"/>
                    <a:gd name="T47" fmla="*/ 507 h 1236"/>
                    <a:gd name="T48" fmla="*/ 205 w 984"/>
                    <a:gd name="T49" fmla="*/ 530 h 1236"/>
                    <a:gd name="T50" fmla="*/ 229 w 984"/>
                    <a:gd name="T51" fmla="*/ 548 h 1236"/>
                    <a:gd name="T52" fmla="*/ 254 w 984"/>
                    <a:gd name="T53" fmla="*/ 559 h 1236"/>
                    <a:gd name="T54" fmla="*/ 279 w 984"/>
                    <a:gd name="T55" fmla="*/ 566 h 1236"/>
                    <a:gd name="T56" fmla="*/ 303 w 984"/>
                    <a:gd name="T57" fmla="*/ 569 h 1236"/>
                    <a:gd name="T58" fmla="*/ 328 w 984"/>
                    <a:gd name="T59" fmla="*/ 568 h 1236"/>
                    <a:gd name="T60" fmla="*/ 350 w 984"/>
                    <a:gd name="T61" fmla="*/ 565 h 1236"/>
                    <a:gd name="T62" fmla="*/ 372 w 984"/>
                    <a:gd name="T63" fmla="*/ 559 h 1236"/>
                    <a:gd name="T64" fmla="*/ 391 w 984"/>
                    <a:gd name="T65" fmla="*/ 552 h 1236"/>
                    <a:gd name="T66" fmla="*/ 409 w 984"/>
                    <a:gd name="T67" fmla="*/ 545 h 1236"/>
                    <a:gd name="T68" fmla="*/ 423 w 984"/>
                    <a:gd name="T69" fmla="*/ 536 h 1236"/>
                    <a:gd name="T70" fmla="*/ 436 w 984"/>
                    <a:gd name="T71" fmla="*/ 529 h 1236"/>
                    <a:gd name="T72" fmla="*/ 445 w 984"/>
                    <a:gd name="T73" fmla="*/ 523 h 1236"/>
                    <a:gd name="T74" fmla="*/ 451 w 984"/>
                    <a:gd name="T75" fmla="*/ 519 h 1236"/>
                    <a:gd name="T76" fmla="*/ 453 w 984"/>
                    <a:gd name="T77" fmla="*/ 518 h 1236"/>
                    <a:gd name="T78" fmla="*/ 595 w 984"/>
                    <a:gd name="T79" fmla="*/ 391 h 1236"/>
                    <a:gd name="T80" fmla="*/ 618 w 984"/>
                    <a:gd name="T81" fmla="*/ 366 h 1236"/>
                    <a:gd name="T82" fmla="*/ 635 w 984"/>
                    <a:gd name="T83" fmla="*/ 342 h 1236"/>
                    <a:gd name="T84" fmla="*/ 647 w 984"/>
                    <a:gd name="T85" fmla="*/ 317 h 1236"/>
                    <a:gd name="T86" fmla="*/ 655 w 984"/>
                    <a:gd name="T87" fmla="*/ 293 h 1236"/>
                    <a:gd name="T88" fmla="*/ 659 w 984"/>
                    <a:gd name="T89" fmla="*/ 269 h 1236"/>
                    <a:gd name="T90" fmla="*/ 659 w 984"/>
                    <a:gd name="T91" fmla="*/ 246 h 1236"/>
                    <a:gd name="T92" fmla="*/ 656 w 984"/>
                    <a:gd name="T93" fmla="*/ 224 h 1236"/>
                    <a:gd name="T94" fmla="*/ 651 w 984"/>
                    <a:gd name="T95" fmla="*/ 203 h 1236"/>
                    <a:gd name="T96" fmla="*/ 644 w 984"/>
                    <a:gd name="T97" fmla="*/ 185 h 1236"/>
                    <a:gd name="T98" fmla="*/ 637 w 984"/>
                    <a:gd name="T99" fmla="*/ 169 h 1236"/>
                    <a:gd name="T100" fmla="*/ 630 w 984"/>
                    <a:gd name="T101" fmla="*/ 154 h 1236"/>
                    <a:gd name="T102" fmla="*/ 624 w 984"/>
                    <a:gd name="T103" fmla="*/ 142 h 1236"/>
                    <a:gd name="T104" fmla="*/ 618 w 984"/>
                    <a:gd name="T105" fmla="*/ 134 h 1236"/>
                    <a:gd name="T106" fmla="*/ 614 w 984"/>
                    <a:gd name="T107" fmla="*/ 128 h 1236"/>
                    <a:gd name="T108" fmla="*/ 613 w 984"/>
                    <a:gd name="T109" fmla="*/ 127 h 1236"/>
                    <a:gd name="T110" fmla="*/ 754 w 984"/>
                    <a:gd name="T111" fmla="*/ 0 h 1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984" h="1236">
                      <a:moveTo>
                        <a:pt x="754" y="0"/>
                      </a:moveTo>
                      <a:lnTo>
                        <a:pt x="814" y="66"/>
                      </a:lnTo>
                      <a:lnTo>
                        <a:pt x="853" y="113"/>
                      </a:lnTo>
                      <a:lnTo>
                        <a:pt x="887" y="162"/>
                      </a:lnTo>
                      <a:lnTo>
                        <a:pt x="915" y="214"/>
                      </a:lnTo>
                      <a:lnTo>
                        <a:pt x="939" y="267"/>
                      </a:lnTo>
                      <a:lnTo>
                        <a:pt x="957" y="321"/>
                      </a:lnTo>
                      <a:lnTo>
                        <a:pt x="971" y="377"/>
                      </a:lnTo>
                      <a:lnTo>
                        <a:pt x="980" y="433"/>
                      </a:lnTo>
                      <a:lnTo>
                        <a:pt x="984" y="490"/>
                      </a:lnTo>
                      <a:lnTo>
                        <a:pt x="983" y="547"/>
                      </a:lnTo>
                      <a:lnTo>
                        <a:pt x="978" y="603"/>
                      </a:lnTo>
                      <a:lnTo>
                        <a:pt x="968" y="659"/>
                      </a:lnTo>
                      <a:lnTo>
                        <a:pt x="953" y="714"/>
                      </a:lnTo>
                      <a:lnTo>
                        <a:pt x="933" y="768"/>
                      </a:lnTo>
                      <a:lnTo>
                        <a:pt x="908" y="819"/>
                      </a:lnTo>
                      <a:lnTo>
                        <a:pt x="880" y="870"/>
                      </a:lnTo>
                      <a:lnTo>
                        <a:pt x="845" y="918"/>
                      </a:lnTo>
                      <a:lnTo>
                        <a:pt x="806" y="963"/>
                      </a:lnTo>
                      <a:lnTo>
                        <a:pt x="764" y="1006"/>
                      </a:lnTo>
                      <a:lnTo>
                        <a:pt x="507" y="1236"/>
                      </a:lnTo>
                      <a:lnTo>
                        <a:pt x="0" y="671"/>
                      </a:lnTo>
                      <a:lnTo>
                        <a:pt x="180" y="509"/>
                      </a:lnTo>
                      <a:lnTo>
                        <a:pt x="180" y="507"/>
                      </a:lnTo>
                      <a:lnTo>
                        <a:pt x="205" y="530"/>
                      </a:lnTo>
                      <a:lnTo>
                        <a:pt x="229" y="548"/>
                      </a:lnTo>
                      <a:lnTo>
                        <a:pt x="254" y="559"/>
                      </a:lnTo>
                      <a:lnTo>
                        <a:pt x="279" y="566"/>
                      </a:lnTo>
                      <a:lnTo>
                        <a:pt x="303" y="569"/>
                      </a:lnTo>
                      <a:lnTo>
                        <a:pt x="328" y="568"/>
                      </a:lnTo>
                      <a:lnTo>
                        <a:pt x="350" y="565"/>
                      </a:lnTo>
                      <a:lnTo>
                        <a:pt x="372" y="559"/>
                      </a:lnTo>
                      <a:lnTo>
                        <a:pt x="391" y="552"/>
                      </a:lnTo>
                      <a:lnTo>
                        <a:pt x="409" y="545"/>
                      </a:lnTo>
                      <a:lnTo>
                        <a:pt x="423" y="536"/>
                      </a:lnTo>
                      <a:lnTo>
                        <a:pt x="436" y="529"/>
                      </a:lnTo>
                      <a:lnTo>
                        <a:pt x="445" y="523"/>
                      </a:lnTo>
                      <a:lnTo>
                        <a:pt x="451" y="519"/>
                      </a:lnTo>
                      <a:lnTo>
                        <a:pt x="453" y="518"/>
                      </a:lnTo>
                      <a:lnTo>
                        <a:pt x="595" y="391"/>
                      </a:lnTo>
                      <a:lnTo>
                        <a:pt x="618" y="366"/>
                      </a:lnTo>
                      <a:lnTo>
                        <a:pt x="635" y="342"/>
                      </a:lnTo>
                      <a:lnTo>
                        <a:pt x="647" y="317"/>
                      </a:lnTo>
                      <a:lnTo>
                        <a:pt x="655" y="293"/>
                      </a:lnTo>
                      <a:lnTo>
                        <a:pt x="659" y="269"/>
                      </a:lnTo>
                      <a:lnTo>
                        <a:pt x="659" y="246"/>
                      </a:lnTo>
                      <a:lnTo>
                        <a:pt x="656" y="224"/>
                      </a:lnTo>
                      <a:lnTo>
                        <a:pt x="651" y="203"/>
                      </a:lnTo>
                      <a:lnTo>
                        <a:pt x="644" y="185"/>
                      </a:lnTo>
                      <a:lnTo>
                        <a:pt x="637" y="169"/>
                      </a:lnTo>
                      <a:lnTo>
                        <a:pt x="630" y="154"/>
                      </a:lnTo>
                      <a:lnTo>
                        <a:pt x="624" y="142"/>
                      </a:lnTo>
                      <a:lnTo>
                        <a:pt x="618" y="134"/>
                      </a:lnTo>
                      <a:lnTo>
                        <a:pt x="614" y="128"/>
                      </a:lnTo>
                      <a:lnTo>
                        <a:pt x="613" y="127"/>
                      </a:lnTo>
                      <a:lnTo>
                        <a:pt x="75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8" name="Freeform 20">
                  <a:extLst>
                    <a:ext uri="{FF2B5EF4-FFF2-40B4-BE49-F238E27FC236}">
                      <a16:creationId xmlns:a16="http://schemas.microsoft.com/office/drawing/2014/main" id="{FDB799B1-A46C-4D20-88E5-17D2C2032B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7200" y="1601788"/>
                  <a:ext cx="61913" cy="114300"/>
                </a:xfrm>
                <a:custGeom>
                  <a:avLst/>
                  <a:gdLst>
                    <a:gd name="T0" fmla="*/ 351 w 546"/>
                    <a:gd name="T1" fmla="*/ 3 h 1016"/>
                    <a:gd name="T2" fmla="*/ 442 w 546"/>
                    <a:gd name="T3" fmla="*/ 23 h 1016"/>
                    <a:gd name="T4" fmla="*/ 538 w 546"/>
                    <a:gd name="T5" fmla="*/ 60 h 1016"/>
                    <a:gd name="T6" fmla="*/ 546 w 546"/>
                    <a:gd name="T7" fmla="*/ 72 h 1016"/>
                    <a:gd name="T8" fmla="*/ 540 w 546"/>
                    <a:gd name="T9" fmla="*/ 91 h 1016"/>
                    <a:gd name="T10" fmla="*/ 521 w 546"/>
                    <a:gd name="T11" fmla="*/ 113 h 1016"/>
                    <a:gd name="T12" fmla="*/ 499 w 546"/>
                    <a:gd name="T13" fmla="*/ 125 h 1016"/>
                    <a:gd name="T14" fmla="*/ 480 w 546"/>
                    <a:gd name="T15" fmla="*/ 125 h 1016"/>
                    <a:gd name="T16" fmla="*/ 386 w 546"/>
                    <a:gd name="T17" fmla="*/ 89 h 1016"/>
                    <a:gd name="T18" fmla="*/ 305 w 546"/>
                    <a:gd name="T19" fmla="*/ 72 h 1016"/>
                    <a:gd name="T20" fmla="*/ 235 w 546"/>
                    <a:gd name="T21" fmla="*/ 68 h 1016"/>
                    <a:gd name="T22" fmla="*/ 178 w 546"/>
                    <a:gd name="T23" fmla="*/ 75 h 1016"/>
                    <a:gd name="T24" fmla="*/ 136 w 546"/>
                    <a:gd name="T25" fmla="*/ 90 h 1016"/>
                    <a:gd name="T26" fmla="*/ 107 w 546"/>
                    <a:gd name="T27" fmla="*/ 111 h 1016"/>
                    <a:gd name="T28" fmla="*/ 88 w 546"/>
                    <a:gd name="T29" fmla="*/ 145 h 1016"/>
                    <a:gd name="T30" fmla="*/ 82 w 546"/>
                    <a:gd name="T31" fmla="*/ 191 h 1016"/>
                    <a:gd name="T32" fmla="*/ 93 w 546"/>
                    <a:gd name="T33" fmla="*/ 247 h 1016"/>
                    <a:gd name="T34" fmla="*/ 124 w 546"/>
                    <a:gd name="T35" fmla="*/ 310 h 1016"/>
                    <a:gd name="T36" fmla="*/ 180 w 546"/>
                    <a:gd name="T37" fmla="*/ 377 h 1016"/>
                    <a:gd name="T38" fmla="*/ 262 w 546"/>
                    <a:gd name="T39" fmla="*/ 449 h 1016"/>
                    <a:gd name="T40" fmla="*/ 330 w 546"/>
                    <a:gd name="T41" fmla="*/ 523 h 1016"/>
                    <a:gd name="T42" fmla="*/ 372 w 546"/>
                    <a:gd name="T43" fmla="*/ 594 h 1016"/>
                    <a:gd name="T44" fmla="*/ 389 w 546"/>
                    <a:gd name="T45" fmla="*/ 665 h 1016"/>
                    <a:gd name="T46" fmla="*/ 381 w 546"/>
                    <a:gd name="T47" fmla="*/ 733 h 1016"/>
                    <a:gd name="T48" fmla="*/ 347 w 546"/>
                    <a:gd name="T49" fmla="*/ 799 h 1016"/>
                    <a:gd name="T50" fmla="*/ 302 w 546"/>
                    <a:gd name="T51" fmla="*/ 856 h 1016"/>
                    <a:gd name="T52" fmla="*/ 253 w 546"/>
                    <a:gd name="T53" fmla="*/ 904 h 1016"/>
                    <a:gd name="T54" fmla="*/ 202 w 546"/>
                    <a:gd name="T55" fmla="*/ 944 h 1016"/>
                    <a:gd name="T56" fmla="*/ 154 w 546"/>
                    <a:gd name="T57" fmla="*/ 974 h 1016"/>
                    <a:gd name="T58" fmla="*/ 114 w 546"/>
                    <a:gd name="T59" fmla="*/ 996 h 1016"/>
                    <a:gd name="T60" fmla="*/ 85 w 546"/>
                    <a:gd name="T61" fmla="*/ 1011 h 1016"/>
                    <a:gd name="T62" fmla="*/ 71 w 546"/>
                    <a:gd name="T63" fmla="*/ 1016 h 1016"/>
                    <a:gd name="T64" fmla="*/ 5 w 546"/>
                    <a:gd name="T65" fmla="*/ 932 h 1016"/>
                    <a:gd name="T66" fmla="*/ 28 w 546"/>
                    <a:gd name="T67" fmla="*/ 923 h 1016"/>
                    <a:gd name="T68" fmla="*/ 57 w 546"/>
                    <a:gd name="T69" fmla="*/ 916 h 1016"/>
                    <a:gd name="T70" fmla="*/ 85 w 546"/>
                    <a:gd name="T71" fmla="*/ 911 h 1016"/>
                    <a:gd name="T72" fmla="*/ 134 w 546"/>
                    <a:gd name="T73" fmla="*/ 895 h 1016"/>
                    <a:gd name="T74" fmla="*/ 199 w 546"/>
                    <a:gd name="T75" fmla="*/ 862 h 1016"/>
                    <a:gd name="T76" fmla="*/ 242 w 546"/>
                    <a:gd name="T77" fmla="*/ 829 h 1016"/>
                    <a:gd name="T78" fmla="*/ 269 w 546"/>
                    <a:gd name="T79" fmla="*/ 802 h 1016"/>
                    <a:gd name="T80" fmla="*/ 281 w 546"/>
                    <a:gd name="T81" fmla="*/ 786 h 1016"/>
                    <a:gd name="T82" fmla="*/ 289 w 546"/>
                    <a:gd name="T83" fmla="*/ 773 h 1016"/>
                    <a:gd name="T84" fmla="*/ 301 w 546"/>
                    <a:gd name="T85" fmla="*/ 748 h 1016"/>
                    <a:gd name="T86" fmla="*/ 309 w 546"/>
                    <a:gd name="T87" fmla="*/ 717 h 1016"/>
                    <a:gd name="T88" fmla="*/ 308 w 546"/>
                    <a:gd name="T89" fmla="*/ 681 h 1016"/>
                    <a:gd name="T90" fmla="*/ 295 w 546"/>
                    <a:gd name="T91" fmla="*/ 639 h 1016"/>
                    <a:gd name="T92" fmla="*/ 268 w 546"/>
                    <a:gd name="T93" fmla="*/ 590 h 1016"/>
                    <a:gd name="T94" fmla="*/ 222 w 546"/>
                    <a:gd name="T95" fmla="*/ 535 h 1016"/>
                    <a:gd name="T96" fmla="*/ 155 w 546"/>
                    <a:gd name="T97" fmla="*/ 473 h 1016"/>
                    <a:gd name="T98" fmla="*/ 87 w 546"/>
                    <a:gd name="T99" fmla="*/ 407 h 1016"/>
                    <a:gd name="T100" fmla="*/ 39 w 546"/>
                    <a:gd name="T101" fmla="*/ 340 h 1016"/>
                    <a:gd name="T102" fmla="*/ 12 w 546"/>
                    <a:gd name="T103" fmla="*/ 272 h 1016"/>
                    <a:gd name="T104" fmla="*/ 8 w 546"/>
                    <a:gd name="T105" fmla="*/ 206 h 1016"/>
                    <a:gd name="T106" fmla="*/ 27 w 546"/>
                    <a:gd name="T107" fmla="*/ 144 h 1016"/>
                    <a:gd name="T108" fmla="*/ 67 w 546"/>
                    <a:gd name="T109" fmla="*/ 86 h 1016"/>
                    <a:gd name="T110" fmla="*/ 123 w 546"/>
                    <a:gd name="T111" fmla="*/ 41 h 1016"/>
                    <a:gd name="T112" fmla="*/ 190 w 546"/>
                    <a:gd name="T113" fmla="*/ 13 h 1016"/>
                    <a:gd name="T114" fmla="*/ 267 w 546"/>
                    <a:gd name="T115" fmla="*/ 0 h 10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46" h="1016">
                      <a:moveTo>
                        <a:pt x="309" y="0"/>
                      </a:moveTo>
                      <a:lnTo>
                        <a:pt x="351" y="3"/>
                      </a:lnTo>
                      <a:lnTo>
                        <a:pt x="396" y="11"/>
                      </a:lnTo>
                      <a:lnTo>
                        <a:pt x="442" y="23"/>
                      </a:lnTo>
                      <a:lnTo>
                        <a:pt x="490" y="39"/>
                      </a:lnTo>
                      <a:lnTo>
                        <a:pt x="538" y="60"/>
                      </a:lnTo>
                      <a:lnTo>
                        <a:pt x="544" y="64"/>
                      </a:lnTo>
                      <a:lnTo>
                        <a:pt x="546" y="72"/>
                      </a:lnTo>
                      <a:lnTo>
                        <a:pt x="545" y="81"/>
                      </a:lnTo>
                      <a:lnTo>
                        <a:pt x="540" y="91"/>
                      </a:lnTo>
                      <a:lnTo>
                        <a:pt x="532" y="102"/>
                      </a:lnTo>
                      <a:lnTo>
                        <a:pt x="521" y="113"/>
                      </a:lnTo>
                      <a:lnTo>
                        <a:pt x="510" y="120"/>
                      </a:lnTo>
                      <a:lnTo>
                        <a:pt x="499" y="125"/>
                      </a:lnTo>
                      <a:lnTo>
                        <a:pt x="489" y="127"/>
                      </a:lnTo>
                      <a:lnTo>
                        <a:pt x="480" y="125"/>
                      </a:lnTo>
                      <a:lnTo>
                        <a:pt x="432" y="105"/>
                      </a:lnTo>
                      <a:lnTo>
                        <a:pt x="386" y="89"/>
                      </a:lnTo>
                      <a:lnTo>
                        <a:pt x="344" y="79"/>
                      </a:lnTo>
                      <a:lnTo>
                        <a:pt x="305" y="72"/>
                      </a:lnTo>
                      <a:lnTo>
                        <a:pt x="268" y="68"/>
                      </a:lnTo>
                      <a:lnTo>
                        <a:pt x="235" y="68"/>
                      </a:lnTo>
                      <a:lnTo>
                        <a:pt x="205" y="70"/>
                      </a:lnTo>
                      <a:lnTo>
                        <a:pt x="178" y="75"/>
                      </a:lnTo>
                      <a:lnTo>
                        <a:pt x="155" y="82"/>
                      </a:lnTo>
                      <a:lnTo>
                        <a:pt x="136" y="90"/>
                      </a:lnTo>
                      <a:lnTo>
                        <a:pt x="119" y="100"/>
                      </a:lnTo>
                      <a:lnTo>
                        <a:pt x="107" y="111"/>
                      </a:lnTo>
                      <a:lnTo>
                        <a:pt x="96" y="126"/>
                      </a:lnTo>
                      <a:lnTo>
                        <a:pt x="88" y="145"/>
                      </a:lnTo>
                      <a:lnTo>
                        <a:pt x="83" y="167"/>
                      </a:lnTo>
                      <a:lnTo>
                        <a:pt x="82" y="191"/>
                      </a:lnTo>
                      <a:lnTo>
                        <a:pt x="85" y="218"/>
                      </a:lnTo>
                      <a:lnTo>
                        <a:pt x="93" y="247"/>
                      </a:lnTo>
                      <a:lnTo>
                        <a:pt x="105" y="278"/>
                      </a:lnTo>
                      <a:lnTo>
                        <a:pt x="124" y="310"/>
                      </a:lnTo>
                      <a:lnTo>
                        <a:pt x="149" y="343"/>
                      </a:lnTo>
                      <a:lnTo>
                        <a:pt x="180" y="377"/>
                      </a:lnTo>
                      <a:lnTo>
                        <a:pt x="219" y="411"/>
                      </a:lnTo>
                      <a:lnTo>
                        <a:pt x="262" y="449"/>
                      </a:lnTo>
                      <a:lnTo>
                        <a:pt x="298" y="486"/>
                      </a:lnTo>
                      <a:lnTo>
                        <a:pt x="330" y="523"/>
                      </a:lnTo>
                      <a:lnTo>
                        <a:pt x="353" y="559"/>
                      </a:lnTo>
                      <a:lnTo>
                        <a:pt x="372" y="594"/>
                      </a:lnTo>
                      <a:lnTo>
                        <a:pt x="383" y="630"/>
                      </a:lnTo>
                      <a:lnTo>
                        <a:pt x="389" y="665"/>
                      </a:lnTo>
                      <a:lnTo>
                        <a:pt x="388" y="699"/>
                      </a:lnTo>
                      <a:lnTo>
                        <a:pt x="381" y="733"/>
                      </a:lnTo>
                      <a:lnTo>
                        <a:pt x="368" y="766"/>
                      </a:lnTo>
                      <a:lnTo>
                        <a:pt x="347" y="799"/>
                      </a:lnTo>
                      <a:lnTo>
                        <a:pt x="326" y="828"/>
                      </a:lnTo>
                      <a:lnTo>
                        <a:pt x="302" y="856"/>
                      </a:lnTo>
                      <a:lnTo>
                        <a:pt x="278" y="880"/>
                      </a:lnTo>
                      <a:lnTo>
                        <a:pt x="253" y="904"/>
                      </a:lnTo>
                      <a:lnTo>
                        <a:pt x="227" y="924"/>
                      </a:lnTo>
                      <a:lnTo>
                        <a:pt x="202" y="944"/>
                      </a:lnTo>
                      <a:lnTo>
                        <a:pt x="177" y="960"/>
                      </a:lnTo>
                      <a:lnTo>
                        <a:pt x="154" y="974"/>
                      </a:lnTo>
                      <a:lnTo>
                        <a:pt x="132" y="986"/>
                      </a:lnTo>
                      <a:lnTo>
                        <a:pt x="114" y="996"/>
                      </a:lnTo>
                      <a:lnTo>
                        <a:pt x="98" y="1005"/>
                      </a:lnTo>
                      <a:lnTo>
                        <a:pt x="85" y="1011"/>
                      </a:lnTo>
                      <a:lnTo>
                        <a:pt x="76" y="1015"/>
                      </a:lnTo>
                      <a:lnTo>
                        <a:pt x="71" y="1016"/>
                      </a:lnTo>
                      <a:lnTo>
                        <a:pt x="0" y="939"/>
                      </a:lnTo>
                      <a:lnTo>
                        <a:pt x="5" y="932"/>
                      </a:lnTo>
                      <a:lnTo>
                        <a:pt x="14" y="927"/>
                      </a:lnTo>
                      <a:lnTo>
                        <a:pt x="28" y="923"/>
                      </a:lnTo>
                      <a:lnTo>
                        <a:pt x="42" y="919"/>
                      </a:lnTo>
                      <a:lnTo>
                        <a:pt x="57" y="916"/>
                      </a:lnTo>
                      <a:lnTo>
                        <a:pt x="72" y="913"/>
                      </a:lnTo>
                      <a:lnTo>
                        <a:pt x="85" y="911"/>
                      </a:lnTo>
                      <a:lnTo>
                        <a:pt x="94" y="910"/>
                      </a:lnTo>
                      <a:lnTo>
                        <a:pt x="134" y="895"/>
                      </a:lnTo>
                      <a:lnTo>
                        <a:pt x="169" y="879"/>
                      </a:lnTo>
                      <a:lnTo>
                        <a:pt x="199" y="862"/>
                      </a:lnTo>
                      <a:lnTo>
                        <a:pt x="223" y="846"/>
                      </a:lnTo>
                      <a:lnTo>
                        <a:pt x="242" y="829"/>
                      </a:lnTo>
                      <a:lnTo>
                        <a:pt x="258" y="815"/>
                      </a:lnTo>
                      <a:lnTo>
                        <a:pt x="269" y="802"/>
                      </a:lnTo>
                      <a:lnTo>
                        <a:pt x="277" y="792"/>
                      </a:lnTo>
                      <a:lnTo>
                        <a:pt x="281" y="786"/>
                      </a:lnTo>
                      <a:lnTo>
                        <a:pt x="282" y="784"/>
                      </a:lnTo>
                      <a:lnTo>
                        <a:pt x="289" y="773"/>
                      </a:lnTo>
                      <a:lnTo>
                        <a:pt x="295" y="761"/>
                      </a:lnTo>
                      <a:lnTo>
                        <a:pt x="301" y="748"/>
                      </a:lnTo>
                      <a:lnTo>
                        <a:pt x="306" y="734"/>
                      </a:lnTo>
                      <a:lnTo>
                        <a:pt x="309" y="717"/>
                      </a:lnTo>
                      <a:lnTo>
                        <a:pt x="310" y="700"/>
                      </a:lnTo>
                      <a:lnTo>
                        <a:pt x="308" y="681"/>
                      </a:lnTo>
                      <a:lnTo>
                        <a:pt x="302" y="660"/>
                      </a:lnTo>
                      <a:lnTo>
                        <a:pt x="295" y="639"/>
                      </a:lnTo>
                      <a:lnTo>
                        <a:pt x="283" y="616"/>
                      </a:lnTo>
                      <a:lnTo>
                        <a:pt x="268" y="590"/>
                      </a:lnTo>
                      <a:lnTo>
                        <a:pt x="248" y="564"/>
                      </a:lnTo>
                      <a:lnTo>
                        <a:pt x="222" y="535"/>
                      </a:lnTo>
                      <a:lnTo>
                        <a:pt x="192" y="505"/>
                      </a:lnTo>
                      <a:lnTo>
                        <a:pt x="155" y="473"/>
                      </a:lnTo>
                      <a:lnTo>
                        <a:pt x="118" y="441"/>
                      </a:lnTo>
                      <a:lnTo>
                        <a:pt x="87" y="407"/>
                      </a:lnTo>
                      <a:lnTo>
                        <a:pt x="60" y="373"/>
                      </a:lnTo>
                      <a:lnTo>
                        <a:pt x="39" y="340"/>
                      </a:lnTo>
                      <a:lnTo>
                        <a:pt x="24" y="306"/>
                      </a:lnTo>
                      <a:lnTo>
                        <a:pt x="12" y="272"/>
                      </a:lnTo>
                      <a:lnTo>
                        <a:pt x="7" y="239"/>
                      </a:lnTo>
                      <a:lnTo>
                        <a:pt x="8" y="206"/>
                      </a:lnTo>
                      <a:lnTo>
                        <a:pt x="14" y="175"/>
                      </a:lnTo>
                      <a:lnTo>
                        <a:pt x="27" y="144"/>
                      </a:lnTo>
                      <a:lnTo>
                        <a:pt x="44" y="115"/>
                      </a:lnTo>
                      <a:lnTo>
                        <a:pt x="67" y="86"/>
                      </a:lnTo>
                      <a:lnTo>
                        <a:pt x="94" y="62"/>
                      </a:lnTo>
                      <a:lnTo>
                        <a:pt x="123" y="41"/>
                      </a:lnTo>
                      <a:lnTo>
                        <a:pt x="156" y="25"/>
                      </a:lnTo>
                      <a:lnTo>
                        <a:pt x="190" y="13"/>
                      </a:lnTo>
                      <a:lnTo>
                        <a:pt x="227" y="4"/>
                      </a:lnTo>
                      <a:lnTo>
                        <a:pt x="267" y="0"/>
                      </a:lnTo>
                      <a:lnTo>
                        <a:pt x="30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9" name="Freeform 21">
                  <a:extLst>
                    <a:ext uri="{FF2B5EF4-FFF2-40B4-BE49-F238E27FC236}">
                      <a16:creationId xmlns:a16="http://schemas.microsoft.com/office/drawing/2014/main" id="{8CAA2774-647E-40B8-8843-86E1A106D4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1638" y="1727200"/>
                  <a:ext cx="41275" cy="39688"/>
                </a:xfrm>
                <a:custGeom>
                  <a:avLst/>
                  <a:gdLst>
                    <a:gd name="T0" fmla="*/ 263 w 366"/>
                    <a:gd name="T1" fmla="*/ 0 h 351"/>
                    <a:gd name="T2" fmla="*/ 283 w 366"/>
                    <a:gd name="T3" fmla="*/ 3 h 351"/>
                    <a:gd name="T4" fmla="*/ 303 w 366"/>
                    <a:gd name="T5" fmla="*/ 11 h 351"/>
                    <a:gd name="T6" fmla="*/ 322 w 366"/>
                    <a:gd name="T7" fmla="*/ 22 h 351"/>
                    <a:gd name="T8" fmla="*/ 338 w 366"/>
                    <a:gd name="T9" fmla="*/ 37 h 351"/>
                    <a:gd name="T10" fmla="*/ 350 w 366"/>
                    <a:gd name="T11" fmla="*/ 54 h 351"/>
                    <a:gd name="T12" fmla="*/ 360 w 366"/>
                    <a:gd name="T13" fmla="*/ 75 h 351"/>
                    <a:gd name="T14" fmla="*/ 365 w 366"/>
                    <a:gd name="T15" fmla="*/ 95 h 351"/>
                    <a:gd name="T16" fmla="*/ 366 w 366"/>
                    <a:gd name="T17" fmla="*/ 115 h 351"/>
                    <a:gd name="T18" fmla="*/ 363 w 366"/>
                    <a:gd name="T19" fmla="*/ 136 h 351"/>
                    <a:gd name="T20" fmla="*/ 356 w 366"/>
                    <a:gd name="T21" fmla="*/ 156 h 351"/>
                    <a:gd name="T22" fmla="*/ 344 w 366"/>
                    <a:gd name="T23" fmla="*/ 175 h 351"/>
                    <a:gd name="T24" fmla="*/ 330 w 366"/>
                    <a:gd name="T25" fmla="*/ 191 h 351"/>
                    <a:gd name="T26" fmla="*/ 182 w 366"/>
                    <a:gd name="T27" fmla="*/ 323 h 351"/>
                    <a:gd name="T28" fmla="*/ 164 w 366"/>
                    <a:gd name="T29" fmla="*/ 336 h 351"/>
                    <a:gd name="T30" fmla="*/ 145 w 366"/>
                    <a:gd name="T31" fmla="*/ 346 h 351"/>
                    <a:gd name="T32" fmla="*/ 124 w 366"/>
                    <a:gd name="T33" fmla="*/ 351 h 351"/>
                    <a:gd name="T34" fmla="*/ 103 w 366"/>
                    <a:gd name="T35" fmla="*/ 351 h 351"/>
                    <a:gd name="T36" fmla="*/ 83 w 366"/>
                    <a:gd name="T37" fmla="*/ 348 h 351"/>
                    <a:gd name="T38" fmla="*/ 63 w 366"/>
                    <a:gd name="T39" fmla="*/ 340 h 351"/>
                    <a:gd name="T40" fmla="*/ 44 w 366"/>
                    <a:gd name="T41" fmla="*/ 330 h 351"/>
                    <a:gd name="T42" fmla="*/ 28 w 366"/>
                    <a:gd name="T43" fmla="*/ 315 h 351"/>
                    <a:gd name="T44" fmla="*/ 15 w 366"/>
                    <a:gd name="T45" fmla="*/ 297 h 351"/>
                    <a:gd name="T46" fmla="*/ 6 w 366"/>
                    <a:gd name="T47" fmla="*/ 277 h 351"/>
                    <a:gd name="T48" fmla="*/ 1 w 366"/>
                    <a:gd name="T49" fmla="*/ 257 h 351"/>
                    <a:gd name="T50" fmla="*/ 0 w 366"/>
                    <a:gd name="T51" fmla="*/ 236 h 351"/>
                    <a:gd name="T52" fmla="*/ 3 w 366"/>
                    <a:gd name="T53" fmla="*/ 215 h 351"/>
                    <a:gd name="T54" fmla="*/ 10 w 366"/>
                    <a:gd name="T55" fmla="*/ 196 h 351"/>
                    <a:gd name="T56" fmla="*/ 22 w 366"/>
                    <a:gd name="T57" fmla="*/ 178 h 351"/>
                    <a:gd name="T58" fmla="*/ 37 w 366"/>
                    <a:gd name="T59" fmla="*/ 161 h 351"/>
                    <a:gd name="T60" fmla="*/ 183 w 366"/>
                    <a:gd name="T61" fmla="*/ 29 h 351"/>
                    <a:gd name="T62" fmla="*/ 202 w 366"/>
                    <a:gd name="T63" fmla="*/ 16 h 351"/>
                    <a:gd name="T64" fmla="*/ 221 w 366"/>
                    <a:gd name="T65" fmla="*/ 7 h 351"/>
                    <a:gd name="T66" fmla="*/ 241 w 366"/>
                    <a:gd name="T67" fmla="*/ 1 h 351"/>
                    <a:gd name="T68" fmla="*/ 263 w 366"/>
                    <a:gd name="T69" fmla="*/ 0 h 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66" h="351">
                      <a:moveTo>
                        <a:pt x="263" y="0"/>
                      </a:moveTo>
                      <a:lnTo>
                        <a:pt x="283" y="3"/>
                      </a:lnTo>
                      <a:lnTo>
                        <a:pt x="303" y="11"/>
                      </a:lnTo>
                      <a:lnTo>
                        <a:pt x="322" y="22"/>
                      </a:lnTo>
                      <a:lnTo>
                        <a:pt x="338" y="37"/>
                      </a:lnTo>
                      <a:lnTo>
                        <a:pt x="350" y="54"/>
                      </a:lnTo>
                      <a:lnTo>
                        <a:pt x="360" y="75"/>
                      </a:lnTo>
                      <a:lnTo>
                        <a:pt x="365" y="95"/>
                      </a:lnTo>
                      <a:lnTo>
                        <a:pt x="366" y="115"/>
                      </a:lnTo>
                      <a:lnTo>
                        <a:pt x="363" y="136"/>
                      </a:lnTo>
                      <a:lnTo>
                        <a:pt x="356" y="156"/>
                      </a:lnTo>
                      <a:lnTo>
                        <a:pt x="344" y="175"/>
                      </a:lnTo>
                      <a:lnTo>
                        <a:pt x="330" y="191"/>
                      </a:lnTo>
                      <a:lnTo>
                        <a:pt x="182" y="323"/>
                      </a:lnTo>
                      <a:lnTo>
                        <a:pt x="164" y="336"/>
                      </a:lnTo>
                      <a:lnTo>
                        <a:pt x="145" y="346"/>
                      </a:lnTo>
                      <a:lnTo>
                        <a:pt x="124" y="351"/>
                      </a:lnTo>
                      <a:lnTo>
                        <a:pt x="103" y="351"/>
                      </a:lnTo>
                      <a:lnTo>
                        <a:pt x="83" y="348"/>
                      </a:lnTo>
                      <a:lnTo>
                        <a:pt x="63" y="340"/>
                      </a:lnTo>
                      <a:lnTo>
                        <a:pt x="44" y="330"/>
                      </a:lnTo>
                      <a:lnTo>
                        <a:pt x="28" y="315"/>
                      </a:lnTo>
                      <a:lnTo>
                        <a:pt x="15" y="297"/>
                      </a:lnTo>
                      <a:lnTo>
                        <a:pt x="6" y="277"/>
                      </a:lnTo>
                      <a:lnTo>
                        <a:pt x="1" y="257"/>
                      </a:lnTo>
                      <a:lnTo>
                        <a:pt x="0" y="236"/>
                      </a:lnTo>
                      <a:lnTo>
                        <a:pt x="3" y="215"/>
                      </a:lnTo>
                      <a:lnTo>
                        <a:pt x="10" y="196"/>
                      </a:lnTo>
                      <a:lnTo>
                        <a:pt x="22" y="178"/>
                      </a:lnTo>
                      <a:lnTo>
                        <a:pt x="37" y="161"/>
                      </a:lnTo>
                      <a:lnTo>
                        <a:pt x="183" y="29"/>
                      </a:lnTo>
                      <a:lnTo>
                        <a:pt x="202" y="16"/>
                      </a:lnTo>
                      <a:lnTo>
                        <a:pt x="221" y="7"/>
                      </a:lnTo>
                      <a:lnTo>
                        <a:pt x="241" y="1"/>
                      </a:lnTo>
                      <a:lnTo>
                        <a:pt x="26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56545EC-9D10-4612-AE40-BF3653DA0D3C}"/>
                </a:ext>
              </a:extLst>
            </p:cNvPr>
            <p:cNvSpPr/>
            <p:nvPr/>
          </p:nvSpPr>
          <p:spPr>
            <a:xfrm>
              <a:off x="1634991" y="1787810"/>
              <a:ext cx="2819802" cy="1066382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>
                  <a:solidFill>
                    <a:schemeClr val="bg1"/>
                  </a:solidFill>
                  <a:ea typeface="맑은 고딕"/>
                </a:rPr>
                <a:t>학습 결과 및 웹 서비스</a:t>
              </a:r>
              <a:endParaRPr lang="en-US" altLang="ko-KR" sz="1600" b="1" dirty="0">
                <a:solidFill>
                  <a:schemeClr val="bg1"/>
                </a:solidFill>
                <a:ea typeface="맑은 고딕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>
                  <a:solidFill>
                    <a:schemeClr val="bg1"/>
                  </a:solidFill>
                  <a:ea typeface="맑은 고딕"/>
                </a:rPr>
                <a:t>학습한 결과와 화면 출력 기능을 구현한 것에 대해 설명합니다</a:t>
              </a:r>
              <a:endParaRPr lang="ko-KR" altLang="en-US" sz="1400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3D13098-594A-4263-8BE7-484C22F31DF2}"/>
              </a:ext>
            </a:extLst>
          </p:cNvPr>
          <p:cNvGrpSpPr/>
          <p:nvPr/>
        </p:nvGrpSpPr>
        <p:grpSpPr>
          <a:xfrm>
            <a:off x="7056447" y="4164631"/>
            <a:ext cx="3494347" cy="614799"/>
            <a:chOff x="960446" y="1773528"/>
            <a:chExt cx="3494347" cy="614799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CD7FDFF4-90A8-485B-B4F0-37D459B10F75}"/>
                </a:ext>
              </a:extLst>
            </p:cNvPr>
            <p:cNvGrpSpPr/>
            <p:nvPr/>
          </p:nvGrpSpPr>
          <p:grpSpPr>
            <a:xfrm>
              <a:off x="960446" y="1773528"/>
              <a:ext cx="614799" cy="614799"/>
              <a:chOff x="2581850" y="2496175"/>
              <a:chExt cx="614799" cy="614799"/>
            </a:xfrm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0A479F31-1AA1-4B20-BDF5-32532368B910}"/>
                  </a:ext>
                </a:extLst>
              </p:cNvPr>
              <p:cNvSpPr/>
              <p:nvPr/>
            </p:nvSpPr>
            <p:spPr>
              <a:xfrm>
                <a:off x="2581850" y="2496175"/>
                <a:ext cx="614799" cy="614799"/>
              </a:xfrm>
              <a:prstGeom prst="ellipse">
                <a:avLst/>
              </a:prstGeom>
              <a:solidFill>
                <a:srgbClr val="FFC000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8E392DFB-5364-4A0A-B7DE-446C1449D871}"/>
                  </a:ext>
                </a:extLst>
              </p:cNvPr>
              <p:cNvGrpSpPr/>
              <p:nvPr/>
            </p:nvGrpSpPr>
            <p:grpSpPr>
              <a:xfrm>
                <a:off x="2727323" y="2620097"/>
                <a:ext cx="323878" cy="358978"/>
                <a:chOff x="4006850" y="1601788"/>
                <a:chExt cx="322263" cy="357188"/>
              </a:xfrm>
              <a:solidFill>
                <a:srgbClr val="093B6C"/>
              </a:solidFill>
            </p:grpSpPr>
            <p:sp>
              <p:nvSpPr>
                <p:cNvPr id="70" name="Freeform 17">
                  <a:extLst>
                    <a:ext uri="{FF2B5EF4-FFF2-40B4-BE49-F238E27FC236}">
                      <a16:creationId xmlns:a16="http://schemas.microsoft.com/office/drawing/2014/main" id="{4EAEF282-9AFD-4211-9616-FF41B4C47C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5913" y="1674813"/>
                  <a:ext cx="141288" cy="109538"/>
                </a:xfrm>
                <a:custGeom>
                  <a:avLst/>
                  <a:gdLst>
                    <a:gd name="T0" fmla="*/ 680 w 1255"/>
                    <a:gd name="T1" fmla="*/ 0 h 963"/>
                    <a:gd name="T2" fmla="*/ 736 w 1255"/>
                    <a:gd name="T3" fmla="*/ 1 h 963"/>
                    <a:gd name="T4" fmla="*/ 793 w 1255"/>
                    <a:gd name="T5" fmla="*/ 6 h 963"/>
                    <a:gd name="T6" fmla="*/ 849 w 1255"/>
                    <a:gd name="T7" fmla="*/ 17 h 963"/>
                    <a:gd name="T8" fmla="*/ 904 w 1255"/>
                    <a:gd name="T9" fmla="*/ 32 h 963"/>
                    <a:gd name="T10" fmla="*/ 958 w 1255"/>
                    <a:gd name="T11" fmla="*/ 52 h 963"/>
                    <a:gd name="T12" fmla="*/ 1010 w 1255"/>
                    <a:gd name="T13" fmla="*/ 77 h 963"/>
                    <a:gd name="T14" fmla="*/ 1060 w 1255"/>
                    <a:gd name="T15" fmla="*/ 105 h 963"/>
                    <a:gd name="T16" fmla="*/ 1107 w 1255"/>
                    <a:gd name="T17" fmla="*/ 140 h 963"/>
                    <a:gd name="T18" fmla="*/ 1153 w 1255"/>
                    <a:gd name="T19" fmla="*/ 178 h 963"/>
                    <a:gd name="T20" fmla="*/ 1195 w 1255"/>
                    <a:gd name="T21" fmla="*/ 221 h 963"/>
                    <a:gd name="T22" fmla="*/ 1255 w 1255"/>
                    <a:gd name="T23" fmla="*/ 287 h 963"/>
                    <a:gd name="T24" fmla="*/ 1116 w 1255"/>
                    <a:gd name="T25" fmla="*/ 413 h 963"/>
                    <a:gd name="T26" fmla="*/ 1093 w 1255"/>
                    <a:gd name="T27" fmla="*/ 391 h 963"/>
                    <a:gd name="T28" fmla="*/ 1070 w 1255"/>
                    <a:gd name="T29" fmla="*/ 375 h 963"/>
                    <a:gd name="T30" fmla="*/ 1045 w 1255"/>
                    <a:gd name="T31" fmla="*/ 364 h 963"/>
                    <a:gd name="T32" fmla="*/ 1021 w 1255"/>
                    <a:gd name="T33" fmla="*/ 357 h 963"/>
                    <a:gd name="T34" fmla="*/ 997 w 1255"/>
                    <a:gd name="T35" fmla="*/ 354 h 963"/>
                    <a:gd name="T36" fmla="*/ 974 w 1255"/>
                    <a:gd name="T37" fmla="*/ 354 h 963"/>
                    <a:gd name="T38" fmla="*/ 952 w 1255"/>
                    <a:gd name="T39" fmla="*/ 356 h 963"/>
                    <a:gd name="T40" fmla="*/ 930 w 1255"/>
                    <a:gd name="T41" fmla="*/ 361 h 963"/>
                    <a:gd name="T42" fmla="*/ 911 w 1255"/>
                    <a:gd name="T43" fmla="*/ 367 h 963"/>
                    <a:gd name="T44" fmla="*/ 894 w 1255"/>
                    <a:gd name="T45" fmla="*/ 373 h 963"/>
                    <a:gd name="T46" fmla="*/ 878 w 1255"/>
                    <a:gd name="T47" fmla="*/ 380 h 963"/>
                    <a:gd name="T48" fmla="*/ 866 w 1255"/>
                    <a:gd name="T49" fmla="*/ 386 h 963"/>
                    <a:gd name="T50" fmla="*/ 857 w 1255"/>
                    <a:gd name="T51" fmla="*/ 391 h 963"/>
                    <a:gd name="T52" fmla="*/ 851 w 1255"/>
                    <a:gd name="T53" fmla="*/ 395 h 963"/>
                    <a:gd name="T54" fmla="*/ 849 w 1255"/>
                    <a:gd name="T55" fmla="*/ 396 h 963"/>
                    <a:gd name="T56" fmla="*/ 699 w 1255"/>
                    <a:gd name="T57" fmla="*/ 532 h 963"/>
                    <a:gd name="T58" fmla="*/ 676 w 1255"/>
                    <a:gd name="T59" fmla="*/ 556 h 963"/>
                    <a:gd name="T60" fmla="*/ 657 w 1255"/>
                    <a:gd name="T61" fmla="*/ 581 h 963"/>
                    <a:gd name="T62" fmla="*/ 645 w 1255"/>
                    <a:gd name="T63" fmla="*/ 605 h 963"/>
                    <a:gd name="T64" fmla="*/ 638 w 1255"/>
                    <a:gd name="T65" fmla="*/ 631 h 963"/>
                    <a:gd name="T66" fmla="*/ 635 w 1255"/>
                    <a:gd name="T67" fmla="*/ 654 h 963"/>
                    <a:gd name="T68" fmla="*/ 635 w 1255"/>
                    <a:gd name="T69" fmla="*/ 677 h 963"/>
                    <a:gd name="T70" fmla="*/ 638 w 1255"/>
                    <a:gd name="T71" fmla="*/ 700 h 963"/>
                    <a:gd name="T72" fmla="*/ 643 w 1255"/>
                    <a:gd name="T73" fmla="*/ 720 h 963"/>
                    <a:gd name="T74" fmla="*/ 650 w 1255"/>
                    <a:gd name="T75" fmla="*/ 739 h 963"/>
                    <a:gd name="T76" fmla="*/ 657 w 1255"/>
                    <a:gd name="T77" fmla="*/ 757 h 963"/>
                    <a:gd name="T78" fmla="*/ 666 w 1255"/>
                    <a:gd name="T79" fmla="*/ 771 h 963"/>
                    <a:gd name="T80" fmla="*/ 673 w 1255"/>
                    <a:gd name="T81" fmla="*/ 783 h 963"/>
                    <a:gd name="T82" fmla="*/ 679 w 1255"/>
                    <a:gd name="T83" fmla="*/ 792 h 963"/>
                    <a:gd name="T84" fmla="*/ 684 w 1255"/>
                    <a:gd name="T85" fmla="*/ 799 h 963"/>
                    <a:gd name="T86" fmla="*/ 686 w 1255"/>
                    <a:gd name="T87" fmla="*/ 802 h 963"/>
                    <a:gd name="T88" fmla="*/ 505 w 1255"/>
                    <a:gd name="T89" fmla="*/ 963 h 963"/>
                    <a:gd name="T90" fmla="*/ 0 w 1255"/>
                    <a:gd name="T91" fmla="*/ 400 h 963"/>
                    <a:gd name="T92" fmla="*/ 255 w 1255"/>
                    <a:gd name="T93" fmla="*/ 170 h 963"/>
                    <a:gd name="T94" fmla="*/ 302 w 1255"/>
                    <a:gd name="T95" fmla="*/ 133 h 963"/>
                    <a:gd name="T96" fmla="*/ 352 w 1255"/>
                    <a:gd name="T97" fmla="*/ 99 h 963"/>
                    <a:gd name="T98" fmla="*/ 403 w 1255"/>
                    <a:gd name="T99" fmla="*/ 71 h 963"/>
                    <a:gd name="T100" fmla="*/ 457 w 1255"/>
                    <a:gd name="T101" fmla="*/ 46 h 963"/>
                    <a:gd name="T102" fmla="*/ 511 w 1255"/>
                    <a:gd name="T103" fmla="*/ 28 h 963"/>
                    <a:gd name="T104" fmla="*/ 567 w 1255"/>
                    <a:gd name="T105" fmla="*/ 13 h 963"/>
                    <a:gd name="T106" fmla="*/ 623 w 1255"/>
                    <a:gd name="T107" fmla="*/ 4 h 963"/>
                    <a:gd name="T108" fmla="*/ 680 w 1255"/>
                    <a:gd name="T109" fmla="*/ 0 h 9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255" h="963">
                      <a:moveTo>
                        <a:pt x="680" y="0"/>
                      </a:moveTo>
                      <a:lnTo>
                        <a:pt x="736" y="1"/>
                      </a:lnTo>
                      <a:lnTo>
                        <a:pt x="793" y="6"/>
                      </a:lnTo>
                      <a:lnTo>
                        <a:pt x="849" y="17"/>
                      </a:lnTo>
                      <a:lnTo>
                        <a:pt x="904" y="32"/>
                      </a:lnTo>
                      <a:lnTo>
                        <a:pt x="958" y="52"/>
                      </a:lnTo>
                      <a:lnTo>
                        <a:pt x="1010" y="77"/>
                      </a:lnTo>
                      <a:lnTo>
                        <a:pt x="1060" y="105"/>
                      </a:lnTo>
                      <a:lnTo>
                        <a:pt x="1107" y="140"/>
                      </a:lnTo>
                      <a:lnTo>
                        <a:pt x="1153" y="178"/>
                      </a:lnTo>
                      <a:lnTo>
                        <a:pt x="1195" y="221"/>
                      </a:lnTo>
                      <a:lnTo>
                        <a:pt x="1255" y="287"/>
                      </a:lnTo>
                      <a:lnTo>
                        <a:pt x="1116" y="413"/>
                      </a:lnTo>
                      <a:lnTo>
                        <a:pt x="1093" y="391"/>
                      </a:lnTo>
                      <a:lnTo>
                        <a:pt x="1070" y="375"/>
                      </a:lnTo>
                      <a:lnTo>
                        <a:pt x="1045" y="364"/>
                      </a:lnTo>
                      <a:lnTo>
                        <a:pt x="1021" y="357"/>
                      </a:lnTo>
                      <a:lnTo>
                        <a:pt x="997" y="354"/>
                      </a:lnTo>
                      <a:lnTo>
                        <a:pt x="974" y="354"/>
                      </a:lnTo>
                      <a:lnTo>
                        <a:pt x="952" y="356"/>
                      </a:lnTo>
                      <a:lnTo>
                        <a:pt x="930" y="361"/>
                      </a:lnTo>
                      <a:lnTo>
                        <a:pt x="911" y="367"/>
                      </a:lnTo>
                      <a:lnTo>
                        <a:pt x="894" y="373"/>
                      </a:lnTo>
                      <a:lnTo>
                        <a:pt x="878" y="380"/>
                      </a:lnTo>
                      <a:lnTo>
                        <a:pt x="866" y="386"/>
                      </a:lnTo>
                      <a:lnTo>
                        <a:pt x="857" y="391"/>
                      </a:lnTo>
                      <a:lnTo>
                        <a:pt x="851" y="395"/>
                      </a:lnTo>
                      <a:lnTo>
                        <a:pt x="849" y="396"/>
                      </a:lnTo>
                      <a:lnTo>
                        <a:pt x="699" y="532"/>
                      </a:lnTo>
                      <a:lnTo>
                        <a:pt x="676" y="556"/>
                      </a:lnTo>
                      <a:lnTo>
                        <a:pt x="657" y="581"/>
                      </a:lnTo>
                      <a:lnTo>
                        <a:pt x="645" y="605"/>
                      </a:lnTo>
                      <a:lnTo>
                        <a:pt x="638" y="631"/>
                      </a:lnTo>
                      <a:lnTo>
                        <a:pt x="635" y="654"/>
                      </a:lnTo>
                      <a:lnTo>
                        <a:pt x="635" y="677"/>
                      </a:lnTo>
                      <a:lnTo>
                        <a:pt x="638" y="700"/>
                      </a:lnTo>
                      <a:lnTo>
                        <a:pt x="643" y="720"/>
                      </a:lnTo>
                      <a:lnTo>
                        <a:pt x="650" y="739"/>
                      </a:lnTo>
                      <a:lnTo>
                        <a:pt x="657" y="757"/>
                      </a:lnTo>
                      <a:lnTo>
                        <a:pt x="666" y="771"/>
                      </a:lnTo>
                      <a:lnTo>
                        <a:pt x="673" y="783"/>
                      </a:lnTo>
                      <a:lnTo>
                        <a:pt x="679" y="792"/>
                      </a:lnTo>
                      <a:lnTo>
                        <a:pt x="684" y="799"/>
                      </a:lnTo>
                      <a:lnTo>
                        <a:pt x="686" y="802"/>
                      </a:lnTo>
                      <a:lnTo>
                        <a:pt x="505" y="963"/>
                      </a:lnTo>
                      <a:lnTo>
                        <a:pt x="0" y="400"/>
                      </a:lnTo>
                      <a:lnTo>
                        <a:pt x="255" y="170"/>
                      </a:lnTo>
                      <a:lnTo>
                        <a:pt x="302" y="133"/>
                      </a:lnTo>
                      <a:lnTo>
                        <a:pt x="352" y="99"/>
                      </a:lnTo>
                      <a:lnTo>
                        <a:pt x="403" y="71"/>
                      </a:lnTo>
                      <a:lnTo>
                        <a:pt x="457" y="46"/>
                      </a:lnTo>
                      <a:lnTo>
                        <a:pt x="511" y="28"/>
                      </a:lnTo>
                      <a:lnTo>
                        <a:pt x="567" y="13"/>
                      </a:lnTo>
                      <a:lnTo>
                        <a:pt x="623" y="4"/>
                      </a:lnTo>
                      <a:lnTo>
                        <a:pt x="68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1" name="Freeform 18">
                  <a:extLst>
                    <a:ext uri="{FF2B5EF4-FFF2-40B4-BE49-F238E27FC236}">
                      <a16:creationId xmlns:a16="http://schemas.microsoft.com/office/drawing/2014/main" id="{FAB41BC3-8CA9-47BA-A843-00F15A201E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6850" y="1725613"/>
                  <a:ext cx="234950" cy="233363"/>
                </a:xfrm>
                <a:custGeom>
                  <a:avLst/>
                  <a:gdLst>
                    <a:gd name="T0" fmla="*/ 992 w 2072"/>
                    <a:gd name="T1" fmla="*/ 0 h 2058"/>
                    <a:gd name="T2" fmla="*/ 2072 w 2072"/>
                    <a:gd name="T3" fmla="*/ 1204 h 2058"/>
                    <a:gd name="T4" fmla="*/ 1350 w 2072"/>
                    <a:gd name="T5" fmla="*/ 1852 h 2058"/>
                    <a:gd name="T6" fmla="*/ 1309 w 2072"/>
                    <a:gd name="T7" fmla="*/ 1886 h 2058"/>
                    <a:gd name="T8" fmla="*/ 1266 w 2072"/>
                    <a:gd name="T9" fmla="*/ 1916 h 2058"/>
                    <a:gd name="T10" fmla="*/ 1220 w 2072"/>
                    <a:gd name="T11" fmla="*/ 1945 h 2058"/>
                    <a:gd name="T12" fmla="*/ 1172 w 2072"/>
                    <a:gd name="T13" fmla="*/ 1970 h 2058"/>
                    <a:gd name="T14" fmla="*/ 1122 w 2072"/>
                    <a:gd name="T15" fmla="*/ 1993 h 2058"/>
                    <a:gd name="T16" fmla="*/ 1070 w 2072"/>
                    <a:gd name="T17" fmla="*/ 2011 h 2058"/>
                    <a:gd name="T18" fmla="*/ 1018 w 2072"/>
                    <a:gd name="T19" fmla="*/ 2027 h 2058"/>
                    <a:gd name="T20" fmla="*/ 964 w 2072"/>
                    <a:gd name="T21" fmla="*/ 2040 h 2058"/>
                    <a:gd name="T22" fmla="*/ 910 w 2072"/>
                    <a:gd name="T23" fmla="*/ 2050 h 2058"/>
                    <a:gd name="T24" fmla="*/ 856 w 2072"/>
                    <a:gd name="T25" fmla="*/ 2056 h 2058"/>
                    <a:gd name="T26" fmla="*/ 801 w 2072"/>
                    <a:gd name="T27" fmla="*/ 2058 h 2058"/>
                    <a:gd name="T28" fmla="*/ 747 w 2072"/>
                    <a:gd name="T29" fmla="*/ 2057 h 2058"/>
                    <a:gd name="T30" fmla="*/ 694 w 2072"/>
                    <a:gd name="T31" fmla="*/ 2052 h 2058"/>
                    <a:gd name="T32" fmla="*/ 642 w 2072"/>
                    <a:gd name="T33" fmla="*/ 2044 h 2058"/>
                    <a:gd name="T34" fmla="*/ 592 w 2072"/>
                    <a:gd name="T35" fmla="*/ 2032 h 2058"/>
                    <a:gd name="T36" fmla="*/ 542 w 2072"/>
                    <a:gd name="T37" fmla="*/ 2015 h 2058"/>
                    <a:gd name="T38" fmla="*/ 494 w 2072"/>
                    <a:gd name="T39" fmla="*/ 1995 h 2058"/>
                    <a:gd name="T40" fmla="*/ 449 w 2072"/>
                    <a:gd name="T41" fmla="*/ 1971 h 2058"/>
                    <a:gd name="T42" fmla="*/ 406 w 2072"/>
                    <a:gd name="T43" fmla="*/ 1943 h 2058"/>
                    <a:gd name="T44" fmla="*/ 367 w 2072"/>
                    <a:gd name="T45" fmla="*/ 1910 h 2058"/>
                    <a:gd name="T46" fmla="*/ 330 w 2072"/>
                    <a:gd name="T47" fmla="*/ 1874 h 2058"/>
                    <a:gd name="T48" fmla="*/ 138 w 2072"/>
                    <a:gd name="T49" fmla="*/ 1661 h 2058"/>
                    <a:gd name="T50" fmla="*/ 106 w 2072"/>
                    <a:gd name="T51" fmla="*/ 1620 h 2058"/>
                    <a:gd name="T52" fmla="*/ 77 w 2072"/>
                    <a:gd name="T53" fmla="*/ 1577 h 2058"/>
                    <a:gd name="T54" fmla="*/ 54 w 2072"/>
                    <a:gd name="T55" fmla="*/ 1532 h 2058"/>
                    <a:gd name="T56" fmla="*/ 35 w 2072"/>
                    <a:gd name="T57" fmla="*/ 1484 h 2058"/>
                    <a:gd name="T58" fmla="*/ 20 w 2072"/>
                    <a:gd name="T59" fmla="*/ 1435 h 2058"/>
                    <a:gd name="T60" fmla="*/ 9 w 2072"/>
                    <a:gd name="T61" fmla="*/ 1384 h 2058"/>
                    <a:gd name="T62" fmla="*/ 3 w 2072"/>
                    <a:gd name="T63" fmla="*/ 1331 h 2058"/>
                    <a:gd name="T64" fmla="*/ 0 w 2072"/>
                    <a:gd name="T65" fmla="*/ 1278 h 2058"/>
                    <a:gd name="T66" fmla="*/ 1 w 2072"/>
                    <a:gd name="T67" fmla="*/ 1225 h 2058"/>
                    <a:gd name="T68" fmla="*/ 6 w 2072"/>
                    <a:gd name="T69" fmla="*/ 1171 h 2058"/>
                    <a:gd name="T70" fmla="*/ 14 w 2072"/>
                    <a:gd name="T71" fmla="*/ 1117 h 2058"/>
                    <a:gd name="T72" fmla="*/ 26 w 2072"/>
                    <a:gd name="T73" fmla="*/ 1064 h 2058"/>
                    <a:gd name="T74" fmla="*/ 41 w 2072"/>
                    <a:gd name="T75" fmla="*/ 1011 h 2058"/>
                    <a:gd name="T76" fmla="*/ 60 w 2072"/>
                    <a:gd name="T77" fmla="*/ 959 h 2058"/>
                    <a:gd name="T78" fmla="*/ 81 w 2072"/>
                    <a:gd name="T79" fmla="*/ 908 h 2058"/>
                    <a:gd name="T80" fmla="*/ 106 w 2072"/>
                    <a:gd name="T81" fmla="*/ 860 h 2058"/>
                    <a:gd name="T82" fmla="*/ 133 w 2072"/>
                    <a:gd name="T83" fmla="*/ 813 h 2058"/>
                    <a:gd name="T84" fmla="*/ 164 w 2072"/>
                    <a:gd name="T85" fmla="*/ 768 h 2058"/>
                    <a:gd name="T86" fmla="*/ 197 w 2072"/>
                    <a:gd name="T87" fmla="*/ 725 h 2058"/>
                    <a:gd name="T88" fmla="*/ 232 w 2072"/>
                    <a:gd name="T89" fmla="*/ 685 h 2058"/>
                    <a:gd name="T90" fmla="*/ 270 w 2072"/>
                    <a:gd name="T91" fmla="*/ 649 h 2058"/>
                    <a:gd name="T92" fmla="*/ 992 w 2072"/>
                    <a:gd name="T93" fmla="*/ 0 h 20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072" h="2058">
                      <a:moveTo>
                        <a:pt x="992" y="0"/>
                      </a:moveTo>
                      <a:lnTo>
                        <a:pt x="2072" y="1204"/>
                      </a:lnTo>
                      <a:lnTo>
                        <a:pt x="1350" y="1852"/>
                      </a:lnTo>
                      <a:lnTo>
                        <a:pt x="1309" y="1886"/>
                      </a:lnTo>
                      <a:lnTo>
                        <a:pt x="1266" y="1916"/>
                      </a:lnTo>
                      <a:lnTo>
                        <a:pt x="1220" y="1945"/>
                      </a:lnTo>
                      <a:lnTo>
                        <a:pt x="1172" y="1970"/>
                      </a:lnTo>
                      <a:lnTo>
                        <a:pt x="1122" y="1993"/>
                      </a:lnTo>
                      <a:lnTo>
                        <a:pt x="1070" y="2011"/>
                      </a:lnTo>
                      <a:lnTo>
                        <a:pt x="1018" y="2027"/>
                      </a:lnTo>
                      <a:lnTo>
                        <a:pt x="964" y="2040"/>
                      </a:lnTo>
                      <a:lnTo>
                        <a:pt x="910" y="2050"/>
                      </a:lnTo>
                      <a:lnTo>
                        <a:pt x="856" y="2056"/>
                      </a:lnTo>
                      <a:lnTo>
                        <a:pt x="801" y="2058"/>
                      </a:lnTo>
                      <a:lnTo>
                        <a:pt x="747" y="2057"/>
                      </a:lnTo>
                      <a:lnTo>
                        <a:pt x="694" y="2052"/>
                      </a:lnTo>
                      <a:lnTo>
                        <a:pt x="642" y="2044"/>
                      </a:lnTo>
                      <a:lnTo>
                        <a:pt x="592" y="2032"/>
                      </a:lnTo>
                      <a:lnTo>
                        <a:pt x="542" y="2015"/>
                      </a:lnTo>
                      <a:lnTo>
                        <a:pt x="494" y="1995"/>
                      </a:lnTo>
                      <a:lnTo>
                        <a:pt x="449" y="1971"/>
                      </a:lnTo>
                      <a:lnTo>
                        <a:pt x="406" y="1943"/>
                      </a:lnTo>
                      <a:lnTo>
                        <a:pt x="367" y="1910"/>
                      </a:lnTo>
                      <a:lnTo>
                        <a:pt x="330" y="1874"/>
                      </a:lnTo>
                      <a:lnTo>
                        <a:pt x="138" y="1661"/>
                      </a:lnTo>
                      <a:lnTo>
                        <a:pt x="106" y="1620"/>
                      </a:lnTo>
                      <a:lnTo>
                        <a:pt x="77" y="1577"/>
                      </a:lnTo>
                      <a:lnTo>
                        <a:pt x="54" y="1532"/>
                      </a:lnTo>
                      <a:lnTo>
                        <a:pt x="35" y="1484"/>
                      </a:lnTo>
                      <a:lnTo>
                        <a:pt x="20" y="1435"/>
                      </a:lnTo>
                      <a:lnTo>
                        <a:pt x="9" y="1384"/>
                      </a:lnTo>
                      <a:lnTo>
                        <a:pt x="3" y="1331"/>
                      </a:lnTo>
                      <a:lnTo>
                        <a:pt x="0" y="1278"/>
                      </a:lnTo>
                      <a:lnTo>
                        <a:pt x="1" y="1225"/>
                      </a:lnTo>
                      <a:lnTo>
                        <a:pt x="6" y="1171"/>
                      </a:lnTo>
                      <a:lnTo>
                        <a:pt x="14" y="1117"/>
                      </a:lnTo>
                      <a:lnTo>
                        <a:pt x="26" y="1064"/>
                      </a:lnTo>
                      <a:lnTo>
                        <a:pt x="41" y="1011"/>
                      </a:lnTo>
                      <a:lnTo>
                        <a:pt x="60" y="959"/>
                      </a:lnTo>
                      <a:lnTo>
                        <a:pt x="81" y="908"/>
                      </a:lnTo>
                      <a:lnTo>
                        <a:pt x="106" y="860"/>
                      </a:lnTo>
                      <a:lnTo>
                        <a:pt x="133" y="813"/>
                      </a:lnTo>
                      <a:lnTo>
                        <a:pt x="164" y="768"/>
                      </a:lnTo>
                      <a:lnTo>
                        <a:pt x="197" y="725"/>
                      </a:lnTo>
                      <a:lnTo>
                        <a:pt x="232" y="685"/>
                      </a:lnTo>
                      <a:lnTo>
                        <a:pt x="270" y="649"/>
                      </a:lnTo>
                      <a:lnTo>
                        <a:pt x="99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2" name="Freeform 19">
                  <a:extLst>
                    <a:ext uri="{FF2B5EF4-FFF2-40B4-BE49-F238E27FC236}">
                      <a16:creationId xmlns:a16="http://schemas.microsoft.com/office/drawing/2014/main" id="{B61706FF-5E45-4874-A93C-7F05E98267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1000" y="1716088"/>
                  <a:ext cx="111125" cy="141288"/>
                </a:xfrm>
                <a:custGeom>
                  <a:avLst/>
                  <a:gdLst>
                    <a:gd name="T0" fmla="*/ 754 w 984"/>
                    <a:gd name="T1" fmla="*/ 0 h 1236"/>
                    <a:gd name="T2" fmla="*/ 814 w 984"/>
                    <a:gd name="T3" fmla="*/ 66 h 1236"/>
                    <a:gd name="T4" fmla="*/ 853 w 984"/>
                    <a:gd name="T5" fmla="*/ 113 h 1236"/>
                    <a:gd name="T6" fmla="*/ 887 w 984"/>
                    <a:gd name="T7" fmla="*/ 162 h 1236"/>
                    <a:gd name="T8" fmla="*/ 915 w 984"/>
                    <a:gd name="T9" fmla="*/ 214 h 1236"/>
                    <a:gd name="T10" fmla="*/ 939 w 984"/>
                    <a:gd name="T11" fmla="*/ 267 h 1236"/>
                    <a:gd name="T12" fmla="*/ 957 w 984"/>
                    <a:gd name="T13" fmla="*/ 321 h 1236"/>
                    <a:gd name="T14" fmla="*/ 971 w 984"/>
                    <a:gd name="T15" fmla="*/ 377 h 1236"/>
                    <a:gd name="T16" fmla="*/ 980 w 984"/>
                    <a:gd name="T17" fmla="*/ 433 h 1236"/>
                    <a:gd name="T18" fmla="*/ 984 w 984"/>
                    <a:gd name="T19" fmla="*/ 490 h 1236"/>
                    <a:gd name="T20" fmla="*/ 983 w 984"/>
                    <a:gd name="T21" fmla="*/ 547 h 1236"/>
                    <a:gd name="T22" fmla="*/ 978 w 984"/>
                    <a:gd name="T23" fmla="*/ 603 h 1236"/>
                    <a:gd name="T24" fmla="*/ 968 w 984"/>
                    <a:gd name="T25" fmla="*/ 659 h 1236"/>
                    <a:gd name="T26" fmla="*/ 953 w 984"/>
                    <a:gd name="T27" fmla="*/ 714 h 1236"/>
                    <a:gd name="T28" fmla="*/ 933 w 984"/>
                    <a:gd name="T29" fmla="*/ 768 h 1236"/>
                    <a:gd name="T30" fmla="*/ 908 w 984"/>
                    <a:gd name="T31" fmla="*/ 819 h 1236"/>
                    <a:gd name="T32" fmla="*/ 880 w 984"/>
                    <a:gd name="T33" fmla="*/ 870 h 1236"/>
                    <a:gd name="T34" fmla="*/ 845 w 984"/>
                    <a:gd name="T35" fmla="*/ 918 h 1236"/>
                    <a:gd name="T36" fmla="*/ 806 w 984"/>
                    <a:gd name="T37" fmla="*/ 963 h 1236"/>
                    <a:gd name="T38" fmla="*/ 764 w 984"/>
                    <a:gd name="T39" fmla="*/ 1006 h 1236"/>
                    <a:gd name="T40" fmla="*/ 507 w 984"/>
                    <a:gd name="T41" fmla="*/ 1236 h 1236"/>
                    <a:gd name="T42" fmla="*/ 0 w 984"/>
                    <a:gd name="T43" fmla="*/ 671 h 1236"/>
                    <a:gd name="T44" fmla="*/ 180 w 984"/>
                    <a:gd name="T45" fmla="*/ 509 h 1236"/>
                    <a:gd name="T46" fmla="*/ 180 w 984"/>
                    <a:gd name="T47" fmla="*/ 507 h 1236"/>
                    <a:gd name="T48" fmla="*/ 205 w 984"/>
                    <a:gd name="T49" fmla="*/ 530 h 1236"/>
                    <a:gd name="T50" fmla="*/ 229 w 984"/>
                    <a:gd name="T51" fmla="*/ 548 h 1236"/>
                    <a:gd name="T52" fmla="*/ 254 w 984"/>
                    <a:gd name="T53" fmla="*/ 559 h 1236"/>
                    <a:gd name="T54" fmla="*/ 279 w 984"/>
                    <a:gd name="T55" fmla="*/ 566 h 1236"/>
                    <a:gd name="T56" fmla="*/ 303 w 984"/>
                    <a:gd name="T57" fmla="*/ 569 h 1236"/>
                    <a:gd name="T58" fmla="*/ 328 w 984"/>
                    <a:gd name="T59" fmla="*/ 568 h 1236"/>
                    <a:gd name="T60" fmla="*/ 350 w 984"/>
                    <a:gd name="T61" fmla="*/ 565 h 1236"/>
                    <a:gd name="T62" fmla="*/ 372 w 984"/>
                    <a:gd name="T63" fmla="*/ 559 h 1236"/>
                    <a:gd name="T64" fmla="*/ 391 w 984"/>
                    <a:gd name="T65" fmla="*/ 552 h 1236"/>
                    <a:gd name="T66" fmla="*/ 409 w 984"/>
                    <a:gd name="T67" fmla="*/ 545 h 1236"/>
                    <a:gd name="T68" fmla="*/ 423 w 984"/>
                    <a:gd name="T69" fmla="*/ 536 h 1236"/>
                    <a:gd name="T70" fmla="*/ 436 w 984"/>
                    <a:gd name="T71" fmla="*/ 529 h 1236"/>
                    <a:gd name="T72" fmla="*/ 445 w 984"/>
                    <a:gd name="T73" fmla="*/ 523 h 1236"/>
                    <a:gd name="T74" fmla="*/ 451 w 984"/>
                    <a:gd name="T75" fmla="*/ 519 h 1236"/>
                    <a:gd name="T76" fmla="*/ 453 w 984"/>
                    <a:gd name="T77" fmla="*/ 518 h 1236"/>
                    <a:gd name="T78" fmla="*/ 595 w 984"/>
                    <a:gd name="T79" fmla="*/ 391 h 1236"/>
                    <a:gd name="T80" fmla="*/ 618 w 984"/>
                    <a:gd name="T81" fmla="*/ 366 h 1236"/>
                    <a:gd name="T82" fmla="*/ 635 w 984"/>
                    <a:gd name="T83" fmla="*/ 342 h 1236"/>
                    <a:gd name="T84" fmla="*/ 647 w 984"/>
                    <a:gd name="T85" fmla="*/ 317 h 1236"/>
                    <a:gd name="T86" fmla="*/ 655 w 984"/>
                    <a:gd name="T87" fmla="*/ 293 h 1236"/>
                    <a:gd name="T88" fmla="*/ 659 w 984"/>
                    <a:gd name="T89" fmla="*/ 269 h 1236"/>
                    <a:gd name="T90" fmla="*/ 659 w 984"/>
                    <a:gd name="T91" fmla="*/ 246 h 1236"/>
                    <a:gd name="T92" fmla="*/ 656 w 984"/>
                    <a:gd name="T93" fmla="*/ 224 h 1236"/>
                    <a:gd name="T94" fmla="*/ 651 w 984"/>
                    <a:gd name="T95" fmla="*/ 203 h 1236"/>
                    <a:gd name="T96" fmla="*/ 644 w 984"/>
                    <a:gd name="T97" fmla="*/ 185 h 1236"/>
                    <a:gd name="T98" fmla="*/ 637 w 984"/>
                    <a:gd name="T99" fmla="*/ 169 h 1236"/>
                    <a:gd name="T100" fmla="*/ 630 w 984"/>
                    <a:gd name="T101" fmla="*/ 154 h 1236"/>
                    <a:gd name="T102" fmla="*/ 624 w 984"/>
                    <a:gd name="T103" fmla="*/ 142 h 1236"/>
                    <a:gd name="T104" fmla="*/ 618 w 984"/>
                    <a:gd name="T105" fmla="*/ 134 h 1236"/>
                    <a:gd name="T106" fmla="*/ 614 w 984"/>
                    <a:gd name="T107" fmla="*/ 128 h 1236"/>
                    <a:gd name="T108" fmla="*/ 613 w 984"/>
                    <a:gd name="T109" fmla="*/ 127 h 1236"/>
                    <a:gd name="T110" fmla="*/ 754 w 984"/>
                    <a:gd name="T111" fmla="*/ 0 h 1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984" h="1236">
                      <a:moveTo>
                        <a:pt x="754" y="0"/>
                      </a:moveTo>
                      <a:lnTo>
                        <a:pt x="814" y="66"/>
                      </a:lnTo>
                      <a:lnTo>
                        <a:pt x="853" y="113"/>
                      </a:lnTo>
                      <a:lnTo>
                        <a:pt x="887" y="162"/>
                      </a:lnTo>
                      <a:lnTo>
                        <a:pt x="915" y="214"/>
                      </a:lnTo>
                      <a:lnTo>
                        <a:pt x="939" y="267"/>
                      </a:lnTo>
                      <a:lnTo>
                        <a:pt x="957" y="321"/>
                      </a:lnTo>
                      <a:lnTo>
                        <a:pt x="971" y="377"/>
                      </a:lnTo>
                      <a:lnTo>
                        <a:pt x="980" y="433"/>
                      </a:lnTo>
                      <a:lnTo>
                        <a:pt x="984" y="490"/>
                      </a:lnTo>
                      <a:lnTo>
                        <a:pt x="983" y="547"/>
                      </a:lnTo>
                      <a:lnTo>
                        <a:pt x="978" y="603"/>
                      </a:lnTo>
                      <a:lnTo>
                        <a:pt x="968" y="659"/>
                      </a:lnTo>
                      <a:lnTo>
                        <a:pt x="953" y="714"/>
                      </a:lnTo>
                      <a:lnTo>
                        <a:pt x="933" y="768"/>
                      </a:lnTo>
                      <a:lnTo>
                        <a:pt x="908" y="819"/>
                      </a:lnTo>
                      <a:lnTo>
                        <a:pt x="880" y="870"/>
                      </a:lnTo>
                      <a:lnTo>
                        <a:pt x="845" y="918"/>
                      </a:lnTo>
                      <a:lnTo>
                        <a:pt x="806" y="963"/>
                      </a:lnTo>
                      <a:lnTo>
                        <a:pt x="764" y="1006"/>
                      </a:lnTo>
                      <a:lnTo>
                        <a:pt x="507" y="1236"/>
                      </a:lnTo>
                      <a:lnTo>
                        <a:pt x="0" y="671"/>
                      </a:lnTo>
                      <a:lnTo>
                        <a:pt x="180" y="509"/>
                      </a:lnTo>
                      <a:lnTo>
                        <a:pt x="180" y="507"/>
                      </a:lnTo>
                      <a:lnTo>
                        <a:pt x="205" y="530"/>
                      </a:lnTo>
                      <a:lnTo>
                        <a:pt x="229" y="548"/>
                      </a:lnTo>
                      <a:lnTo>
                        <a:pt x="254" y="559"/>
                      </a:lnTo>
                      <a:lnTo>
                        <a:pt x="279" y="566"/>
                      </a:lnTo>
                      <a:lnTo>
                        <a:pt x="303" y="569"/>
                      </a:lnTo>
                      <a:lnTo>
                        <a:pt x="328" y="568"/>
                      </a:lnTo>
                      <a:lnTo>
                        <a:pt x="350" y="565"/>
                      </a:lnTo>
                      <a:lnTo>
                        <a:pt x="372" y="559"/>
                      </a:lnTo>
                      <a:lnTo>
                        <a:pt x="391" y="552"/>
                      </a:lnTo>
                      <a:lnTo>
                        <a:pt x="409" y="545"/>
                      </a:lnTo>
                      <a:lnTo>
                        <a:pt x="423" y="536"/>
                      </a:lnTo>
                      <a:lnTo>
                        <a:pt x="436" y="529"/>
                      </a:lnTo>
                      <a:lnTo>
                        <a:pt x="445" y="523"/>
                      </a:lnTo>
                      <a:lnTo>
                        <a:pt x="451" y="519"/>
                      </a:lnTo>
                      <a:lnTo>
                        <a:pt x="453" y="518"/>
                      </a:lnTo>
                      <a:lnTo>
                        <a:pt x="595" y="391"/>
                      </a:lnTo>
                      <a:lnTo>
                        <a:pt x="618" y="366"/>
                      </a:lnTo>
                      <a:lnTo>
                        <a:pt x="635" y="342"/>
                      </a:lnTo>
                      <a:lnTo>
                        <a:pt x="647" y="317"/>
                      </a:lnTo>
                      <a:lnTo>
                        <a:pt x="655" y="293"/>
                      </a:lnTo>
                      <a:lnTo>
                        <a:pt x="659" y="269"/>
                      </a:lnTo>
                      <a:lnTo>
                        <a:pt x="659" y="246"/>
                      </a:lnTo>
                      <a:lnTo>
                        <a:pt x="656" y="224"/>
                      </a:lnTo>
                      <a:lnTo>
                        <a:pt x="651" y="203"/>
                      </a:lnTo>
                      <a:lnTo>
                        <a:pt x="644" y="185"/>
                      </a:lnTo>
                      <a:lnTo>
                        <a:pt x="637" y="169"/>
                      </a:lnTo>
                      <a:lnTo>
                        <a:pt x="630" y="154"/>
                      </a:lnTo>
                      <a:lnTo>
                        <a:pt x="624" y="142"/>
                      </a:lnTo>
                      <a:lnTo>
                        <a:pt x="618" y="134"/>
                      </a:lnTo>
                      <a:lnTo>
                        <a:pt x="614" y="128"/>
                      </a:lnTo>
                      <a:lnTo>
                        <a:pt x="613" y="127"/>
                      </a:lnTo>
                      <a:lnTo>
                        <a:pt x="75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3" name="Freeform 20">
                  <a:extLst>
                    <a:ext uri="{FF2B5EF4-FFF2-40B4-BE49-F238E27FC236}">
                      <a16:creationId xmlns:a16="http://schemas.microsoft.com/office/drawing/2014/main" id="{911F32E5-D381-43AE-A9F8-D34065D9A4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7200" y="1601788"/>
                  <a:ext cx="61913" cy="114300"/>
                </a:xfrm>
                <a:custGeom>
                  <a:avLst/>
                  <a:gdLst>
                    <a:gd name="T0" fmla="*/ 351 w 546"/>
                    <a:gd name="T1" fmla="*/ 3 h 1016"/>
                    <a:gd name="T2" fmla="*/ 442 w 546"/>
                    <a:gd name="T3" fmla="*/ 23 h 1016"/>
                    <a:gd name="T4" fmla="*/ 538 w 546"/>
                    <a:gd name="T5" fmla="*/ 60 h 1016"/>
                    <a:gd name="T6" fmla="*/ 546 w 546"/>
                    <a:gd name="T7" fmla="*/ 72 h 1016"/>
                    <a:gd name="T8" fmla="*/ 540 w 546"/>
                    <a:gd name="T9" fmla="*/ 91 h 1016"/>
                    <a:gd name="T10" fmla="*/ 521 w 546"/>
                    <a:gd name="T11" fmla="*/ 113 h 1016"/>
                    <a:gd name="T12" fmla="*/ 499 w 546"/>
                    <a:gd name="T13" fmla="*/ 125 h 1016"/>
                    <a:gd name="T14" fmla="*/ 480 w 546"/>
                    <a:gd name="T15" fmla="*/ 125 h 1016"/>
                    <a:gd name="T16" fmla="*/ 386 w 546"/>
                    <a:gd name="T17" fmla="*/ 89 h 1016"/>
                    <a:gd name="T18" fmla="*/ 305 w 546"/>
                    <a:gd name="T19" fmla="*/ 72 h 1016"/>
                    <a:gd name="T20" fmla="*/ 235 w 546"/>
                    <a:gd name="T21" fmla="*/ 68 h 1016"/>
                    <a:gd name="T22" fmla="*/ 178 w 546"/>
                    <a:gd name="T23" fmla="*/ 75 h 1016"/>
                    <a:gd name="T24" fmla="*/ 136 w 546"/>
                    <a:gd name="T25" fmla="*/ 90 h 1016"/>
                    <a:gd name="T26" fmla="*/ 107 w 546"/>
                    <a:gd name="T27" fmla="*/ 111 h 1016"/>
                    <a:gd name="T28" fmla="*/ 88 w 546"/>
                    <a:gd name="T29" fmla="*/ 145 h 1016"/>
                    <a:gd name="T30" fmla="*/ 82 w 546"/>
                    <a:gd name="T31" fmla="*/ 191 h 1016"/>
                    <a:gd name="T32" fmla="*/ 93 w 546"/>
                    <a:gd name="T33" fmla="*/ 247 h 1016"/>
                    <a:gd name="T34" fmla="*/ 124 w 546"/>
                    <a:gd name="T35" fmla="*/ 310 h 1016"/>
                    <a:gd name="T36" fmla="*/ 180 w 546"/>
                    <a:gd name="T37" fmla="*/ 377 h 1016"/>
                    <a:gd name="T38" fmla="*/ 262 w 546"/>
                    <a:gd name="T39" fmla="*/ 449 h 1016"/>
                    <a:gd name="T40" fmla="*/ 330 w 546"/>
                    <a:gd name="T41" fmla="*/ 523 h 1016"/>
                    <a:gd name="T42" fmla="*/ 372 w 546"/>
                    <a:gd name="T43" fmla="*/ 594 h 1016"/>
                    <a:gd name="T44" fmla="*/ 389 w 546"/>
                    <a:gd name="T45" fmla="*/ 665 h 1016"/>
                    <a:gd name="T46" fmla="*/ 381 w 546"/>
                    <a:gd name="T47" fmla="*/ 733 h 1016"/>
                    <a:gd name="T48" fmla="*/ 347 w 546"/>
                    <a:gd name="T49" fmla="*/ 799 h 1016"/>
                    <a:gd name="T50" fmla="*/ 302 w 546"/>
                    <a:gd name="T51" fmla="*/ 856 h 1016"/>
                    <a:gd name="T52" fmla="*/ 253 w 546"/>
                    <a:gd name="T53" fmla="*/ 904 h 1016"/>
                    <a:gd name="T54" fmla="*/ 202 w 546"/>
                    <a:gd name="T55" fmla="*/ 944 h 1016"/>
                    <a:gd name="T56" fmla="*/ 154 w 546"/>
                    <a:gd name="T57" fmla="*/ 974 h 1016"/>
                    <a:gd name="T58" fmla="*/ 114 w 546"/>
                    <a:gd name="T59" fmla="*/ 996 h 1016"/>
                    <a:gd name="T60" fmla="*/ 85 w 546"/>
                    <a:gd name="T61" fmla="*/ 1011 h 1016"/>
                    <a:gd name="T62" fmla="*/ 71 w 546"/>
                    <a:gd name="T63" fmla="*/ 1016 h 1016"/>
                    <a:gd name="T64" fmla="*/ 5 w 546"/>
                    <a:gd name="T65" fmla="*/ 932 h 1016"/>
                    <a:gd name="T66" fmla="*/ 28 w 546"/>
                    <a:gd name="T67" fmla="*/ 923 h 1016"/>
                    <a:gd name="T68" fmla="*/ 57 w 546"/>
                    <a:gd name="T69" fmla="*/ 916 h 1016"/>
                    <a:gd name="T70" fmla="*/ 85 w 546"/>
                    <a:gd name="T71" fmla="*/ 911 h 1016"/>
                    <a:gd name="T72" fmla="*/ 134 w 546"/>
                    <a:gd name="T73" fmla="*/ 895 h 1016"/>
                    <a:gd name="T74" fmla="*/ 199 w 546"/>
                    <a:gd name="T75" fmla="*/ 862 h 1016"/>
                    <a:gd name="T76" fmla="*/ 242 w 546"/>
                    <a:gd name="T77" fmla="*/ 829 h 1016"/>
                    <a:gd name="T78" fmla="*/ 269 w 546"/>
                    <a:gd name="T79" fmla="*/ 802 h 1016"/>
                    <a:gd name="T80" fmla="*/ 281 w 546"/>
                    <a:gd name="T81" fmla="*/ 786 h 1016"/>
                    <a:gd name="T82" fmla="*/ 289 w 546"/>
                    <a:gd name="T83" fmla="*/ 773 h 1016"/>
                    <a:gd name="T84" fmla="*/ 301 w 546"/>
                    <a:gd name="T85" fmla="*/ 748 h 1016"/>
                    <a:gd name="T86" fmla="*/ 309 w 546"/>
                    <a:gd name="T87" fmla="*/ 717 h 1016"/>
                    <a:gd name="T88" fmla="*/ 308 w 546"/>
                    <a:gd name="T89" fmla="*/ 681 h 1016"/>
                    <a:gd name="T90" fmla="*/ 295 w 546"/>
                    <a:gd name="T91" fmla="*/ 639 h 1016"/>
                    <a:gd name="T92" fmla="*/ 268 w 546"/>
                    <a:gd name="T93" fmla="*/ 590 h 1016"/>
                    <a:gd name="T94" fmla="*/ 222 w 546"/>
                    <a:gd name="T95" fmla="*/ 535 h 1016"/>
                    <a:gd name="T96" fmla="*/ 155 w 546"/>
                    <a:gd name="T97" fmla="*/ 473 h 1016"/>
                    <a:gd name="T98" fmla="*/ 87 w 546"/>
                    <a:gd name="T99" fmla="*/ 407 h 1016"/>
                    <a:gd name="T100" fmla="*/ 39 w 546"/>
                    <a:gd name="T101" fmla="*/ 340 h 1016"/>
                    <a:gd name="T102" fmla="*/ 12 w 546"/>
                    <a:gd name="T103" fmla="*/ 272 h 1016"/>
                    <a:gd name="T104" fmla="*/ 8 w 546"/>
                    <a:gd name="T105" fmla="*/ 206 h 1016"/>
                    <a:gd name="T106" fmla="*/ 27 w 546"/>
                    <a:gd name="T107" fmla="*/ 144 h 1016"/>
                    <a:gd name="T108" fmla="*/ 67 w 546"/>
                    <a:gd name="T109" fmla="*/ 86 h 1016"/>
                    <a:gd name="T110" fmla="*/ 123 w 546"/>
                    <a:gd name="T111" fmla="*/ 41 h 1016"/>
                    <a:gd name="T112" fmla="*/ 190 w 546"/>
                    <a:gd name="T113" fmla="*/ 13 h 1016"/>
                    <a:gd name="T114" fmla="*/ 267 w 546"/>
                    <a:gd name="T115" fmla="*/ 0 h 10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46" h="1016">
                      <a:moveTo>
                        <a:pt x="309" y="0"/>
                      </a:moveTo>
                      <a:lnTo>
                        <a:pt x="351" y="3"/>
                      </a:lnTo>
                      <a:lnTo>
                        <a:pt x="396" y="11"/>
                      </a:lnTo>
                      <a:lnTo>
                        <a:pt x="442" y="23"/>
                      </a:lnTo>
                      <a:lnTo>
                        <a:pt x="490" y="39"/>
                      </a:lnTo>
                      <a:lnTo>
                        <a:pt x="538" y="60"/>
                      </a:lnTo>
                      <a:lnTo>
                        <a:pt x="544" y="64"/>
                      </a:lnTo>
                      <a:lnTo>
                        <a:pt x="546" y="72"/>
                      </a:lnTo>
                      <a:lnTo>
                        <a:pt x="545" y="81"/>
                      </a:lnTo>
                      <a:lnTo>
                        <a:pt x="540" y="91"/>
                      </a:lnTo>
                      <a:lnTo>
                        <a:pt x="532" y="102"/>
                      </a:lnTo>
                      <a:lnTo>
                        <a:pt x="521" y="113"/>
                      </a:lnTo>
                      <a:lnTo>
                        <a:pt x="510" y="120"/>
                      </a:lnTo>
                      <a:lnTo>
                        <a:pt x="499" y="125"/>
                      </a:lnTo>
                      <a:lnTo>
                        <a:pt x="489" y="127"/>
                      </a:lnTo>
                      <a:lnTo>
                        <a:pt x="480" y="125"/>
                      </a:lnTo>
                      <a:lnTo>
                        <a:pt x="432" y="105"/>
                      </a:lnTo>
                      <a:lnTo>
                        <a:pt x="386" y="89"/>
                      </a:lnTo>
                      <a:lnTo>
                        <a:pt x="344" y="79"/>
                      </a:lnTo>
                      <a:lnTo>
                        <a:pt x="305" y="72"/>
                      </a:lnTo>
                      <a:lnTo>
                        <a:pt x="268" y="68"/>
                      </a:lnTo>
                      <a:lnTo>
                        <a:pt x="235" y="68"/>
                      </a:lnTo>
                      <a:lnTo>
                        <a:pt x="205" y="70"/>
                      </a:lnTo>
                      <a:lnTo>
                        <a:pt x="178" y="75"/>
                      </a:lnTo>
                      <a:lnTo>
                        <a:pt x="155" y="82"/>
                      </a:lnTo>
                      <a:lnTo>
                        <a:pt x="136" y="90"/>
                      </a:lnTo>
                      <a:lnTo>
                        <a:pt x="119" y="100"/>
                      </a:lnTo>
                      <a:lnTo>
                        <a:pt x="107" y="111"/>
                      </a:lnTo>
                      <a:lnTo>
                        <a:pt x="96" y="126"/>
                      </a:lnTo>
                      <a:lnTo>
                        <a:pt x="88" y="145"/>
                      </a:lnTo>
                      <a:lnTo>
                        <a:pt x="83" y="167"/>
                      </a:lnTo>
                      <a:lnTo>
                        <a:pt x="82" y="191"/>
                      </a:lnTo>
                      <a:lnTo>
                        <a:pt x="85" y="218"/>
                      </a:lnTo>
                      <a:lnTo>
                        <a:pt x="93" y="247"/>
                      </a:lnTo>
                      <a:lnTo>
                        <a:pt x="105" y="278"/>
                      </a:lnTo>
                      <a:lnTo>
                        <a:pt x="124" y="310"/>
                      </a:lnTo>
                      <a:lnTo>
                        <a:pt x="149" y="343"/>
                      </a:lnTo>
                      <a:lnTo>
                        <a:pt x="180" y="377"/>
                      </a:lnTo>
                      <a:lnTo>
                        <a:pt x="219" y="411"/>
                      </a:lnTo>
                      <a:lnTo>
                        <a:pt x="262" y="449"/>
                      </a:lnTo>
                      <a:lnTo>
                        <a:pt x="298" y="486"/>
                      </a:lnTo>
                      <a:lnTo>
                        <a:pt x="330" y="523"/>
                      </a:lnTo>
                      <a:lnTo>
                        <a:pt x="353" y="559"/>
                      </a:lnTo>
                      <a:lnTo>
                        <a:pt x="372" y="594"/>
                      </a:lnTo>
                      <a:lnTo>
                        <a:pt x="383" y="630"/>
                      </a:lnTo>
                      <a:lnTo>
                        <a:pt x="389" y="665"/>
                      </a:lnTo>
                      <a:lnTo>
                        <a:pt x="388" y="699"/>
                      </a:lnTo>
                      <a:lnTo>
                        <a:pt x="381" y="733"/>
                      </a:lnTo>
                      <a:lnTo>
                        <a:pt x="368" y="766"/>
                      </a:lnTo>
                      <a:lnTo>
                        <a:pt x="347" y="799"/>
                      </a:lnTo>
                      <a:lnTo>
                        <a:pt x="326" y="828"/>
                      </a:lnTo>
                      <a:lnTo>
                        <a:pt x="302" y="856"/>
                      </a:lnTo>
                      <a:lnTo>
                        <a:pt x="278" y="880"/>
                      </a:lnTo>
                      <a:lnTo>
                        <a:pt x="253" y="904"/>
                      </a:lnTo>
                      <a:lnTo>
                        <a:pt x="227" y="924"/>
                      </a:lnTo>
                      <a:lnTo>
                        <a:pt x="202" y="944"/>
                      </a:lnTo>
                      <a:lnTo>
                        <a:pt x="177" y="960"/>
                      </a:lnTo>
                      <a:lnTo>
                        <a:pt x="154" y="974"/>
                      </a:lnTo>
                      <a:lnTo>
                        <a:pt x="132" y="986"/>
                      </a:lnTo>
                      <a:lnTo>
                        <a:pt x="114" y="996"/>
                      </a:lnTo>
                      <a:lnTo>
                        <a:pt x="98" y="1005"/>
                      </a:lnTo>
                      <a:lnTo>
                        <a:pt x="85" y="1011"/>
                      </a:lnTo>
                      <a:lnTo>
                        <a:pt x="76" y="1015"/>
                      </a:lnTo>
                      <a:lnTo>
                        <a:pt x="71" y="1016"/>
                      </a:lnTo>
                      <a:lnTo>
                        <a:pt x="0" y="939"/>
                      </a:lnTo>
                      <a:lnTo>
                        <a:pt x="5" y="932"/>
                      </a:lnTo>
                      <a:lnTo>
                        <a:pt x="14" y="927"/>
                      </a:lnTo>
                      <a:lnTo>
                        <a:pt x="28" y="923"/>
                      </a:lnTo>
                      <a:lnTo>
                        <a:pt x="42" y="919"/>
                      </a:lnTo>
                      <a:lnTo>
                        <a:pt x="57" y="916"/>
                      </a:lnTo>
                      <a:lnTo>
                        <a:pt x="72" y="913"/>
                      </a:lnTo>
                      <a:lnTo>
                        <a:pt x="85" y="911"/>
                      </a:lnTo>
                      <a:lnTo>
                        <a:pt x="94" y="910"/>
                      </a:lnTo>
                      <a:lnTo>
                        <a:pt x="134" y="895"/>
                      </a:lnTo>
                      <a:lnTo>
                        <a:pt x="169" y="879"/>
                      </a:lnTo>
                      <a:lnTo>
                        <a:pt x="199" y="862"/>
                      </a:lnTo>
                      <a:lnTo>
                        <a:pt x="223" y="846"/>
                      </a:lnTo>
                      <a:lnTo>
                        <a:pt x="242" y="829"/>
                      </a:lnTo>
                      <a:lnTo>
                        <a:pt x="258" y="815"/>
                      </a:lnTo>
                      <a:lnTo>
                        <a:pt x="269" y="802"/>
                      </a:lnTo>
                      <a:lnTo>
                        <a:pt x="277" y="792"/>
                      </a:lnTo>
                      <a:lnTo>
                        <a:pt x="281" y="786"/>
                      </a:lnTo>
                      <a:lnTo>
                        <a:pt x="282" y="784"/>
                      </a:lnTo>
                      <a:lnTo>
                        <a:pt x="289" y="773"/>
                      </a:lnTo>
                      <a:lnTo>
                        <a:pt x="295" y="761"/>
                      </a:lnTo>
                      <a:lnTo>
                        <a:pt x="301" y="748"/>
                      </a:lnTo>
                      <a:lnTo>
                        <a:pt x="306" y="734"/>
                      </a:lnTo>
                      <a:lnTo>
                        <a:pt x="309" y="717"/>
                      </a:lnTo>
                      <a:lnTo>
                        <a:pt x="310" y="700"/>
                      </a:lnTo>
                      <a:lnTo>
                        <a:pt x="308" y="681"/>
                      </a:lnTo>
                      <a:lnTo>
                        <a:pt x="302" y="660"/>
                      </a:lnTo>
                      <a:lnTo>
                        <a:pt x="295" y="639"/>
                      </a:lnTo>
                      <a:lnTo>
                        <a:pt x="283" y="616"/>
                      </a:lnTo>
                      <a:lnTo>
                        <a:pt x="268" y="590"/>
                      </a:lnTo>
                      <a:lnTo>
                        <a:pt x="248" y="564"/>
                      </a:lnTo>
                      <a:lnTo>
                        <a:pt x="222" y="535"/>
                      </a:lnTo>
                      <a:lnTo>
                        <a:pt x="192" y="505"/>
                      </a:lnTo>
                      <a:lnTo>
                        <a:pt x="155" y="473"/>
                      </a:lnTo>
                      <a:lnTo>
                        <a:pt x="118" y="441"/>
                      </a:lnTo>
                      <a:lnTo>
                        <a:pt x="87" y="407"/>
                      </a:lnTo>
                      <a:lnTo>
                        <a:pt x="60" y="373"/>
                      </a:lnTo>
                      <a:lnTo>
                        <a:pt x="39" y="340"/>
                      </a:lnTo>
                      <a:lnTo>
                        <a:pt x="24" y="306"/>
                      </a:lnTo>
                      <a:lnTo>
                        <a:pt x="12" y="272"/>
                      </a:lnTo>
                      <a:lnTo>
                        <a:pt x="7" y="239"/>
                      </a:lnTo>
                      <a:lnTo>
                        <a:pt x="8" y="206"/>
                      </a:lnTo>
                      <a:lnTo>
                        <a:pt x="14" y="175"/>
                      </a:lnTo>
                      <a:lnTo>
                        <a:pt x="27" y="144"/>
                      </a:lnTo>
                      <a:lnTo>
                        <a:pt x="44" y="115"/>
                      </a:lnTo>
                      <a:lnTo>
                        <a:pt x="67" y="86"/>
                      </a:lnTo>
                      <a:lnTo>
                        <a:pt x="94" y="62"/>
                      </a:lnTo>
                      <a:lnTo>
                        <a:pt x="123" y="41"/>
                      </a:lnTo>
                      <a:lnTo>
                        <a:pt x="156" y="25"/>
                      </a:lnTo>
                      <a:lnTo>
                        <a:pt x="190" y="13"/>
                      </a:lnTo>
                      <a:lnTo>
                        <a:pt x="227" y="4"/>
                      </a:lnTo>
                      <a:lnTo>
                        <a:pt x="267" y="0"/>
                      </a:lnTo>
                      <a:lnTo>
                        <a:pt x="30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4" name="Freeform 21">
                  <a:extLst>
                    <a:ext uri="{FF2B5EF4-FFF2-40B4-BE49-F238E27FC236}">
                      <a16:creationId xmlns:a16="http://schemas.microsoft.com/office/drawing/2014/main" id="{CE1E41DA-63D4-4AA6-8269-7BB27F537D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1638" y="1727200"/>
                  <a:ext cx="41275" cy="39688"/>
                </a:xfrm>
                <a:custGeom>
                  <a:avLst/>
                  <a:gdLst>
                    <a:gd name="T0" fmla="*/ 263 w 366"/>
                    <a:gd name="T1" fmla="*/ 0 h 351"/>
                    <a:gd name="T2" fmla="*/ 283 w 366"/>
                    <a:gd name="T3" fmla="*/ 3 h 351"/>
                    <a:gd name="T4" fmla="*/ 303 w 366"/>
                    <a:gd name="T5" fmla="*/ 11 h 351"/>
                    <a:gd name="T6" fmla="*/ 322 w 366"/>
                    <a:gd name="T7" fmla="*/ 22 h 351"/>
                    <a:gd name="T8" fmla="*/ 338 w 366"/>
                    <a:gd name="T9" fmla="*/ 37 h 351"/>
                    <a:gd name="T10" fmla="*/ 350 w 366"/>
                    <a:gd name="T11" fmla="*/ 54 h 351"/>
                    <a:gd name="T12" fmla="*/ 360 w 366"/>
                    <a:gd name="T13" fmla="*/ 75 h 351"/>
                    <a:gd name="T14" fmla="*/ 365 w 366"/>
                    <a:gd name="T15" fmla="*/ 95 h 351"/>
                    <a:gd name="T16" fmla="*/ 366 w 366"/>
                    <a:gd name="T17" fmla="*/ 115 h 351"/>
                    <a:gd name="T18" fmla="*/ 363 w 366"/>
                    <a:gd name="T19" fmla="*/ 136 h 351"/>
                    <a:gd name="T20" fmla="*/ 356 w 366"/>
                    <a:gd name="T21" fmla="*/ 156 h 351"/>
                    <a:gd name="T22" fmla="*/ 344 w 366"/>
                    <a:gd name="T23" fmla="*/ 175 h 351"/>
                    <a:gd name="T24" fmla="*/ 330 w 366"/>
                    <a:gd name="T25" fmla="*/ 191 h 351"/>
                    <a:gd name="T26" fmla="*/ 182 w 366"/>
                    <a:gd name="T27" fmla="*/ 323 h 351"/>
                    <a:gd name="T28" fmla="*/ 164 w 366"/>
                    <a:gd name="T29" fmla="*/ 336 h 351"/>
                    <a:gd name="T30" fmla="*/ 145 w 366"/>
                    <a:gd name="T31" fmla="*/ 346 h 351"/>
                    <a:gd name="T32" fmla="*/ 124 w 366"/>
                    <a:gd name="T33" fmla="*/ 351 h 351"/>
                    <a:gd name="T34" fmla="*/ 103 w 366"/>
                    <a:gd name="T35" fmla="*/ 351 h 351"/>
                    <a:gd name="T36" fmla="*/ 83 w 366"/>
                    <a:gd name="T37" fmla="*/ 348 h 351"/>
                    <a:gd name="T38" fmla="*/ 63 w 366"/>
                    <a:gd name="T39" fmla="*/ 340 h 351"/>
                    <a:gd name="T40" fmla="*/ 44 w 366"/>
                    <a:gd name="T41" fmla="*/ 330 h 351"/>
                    <a:gd name="T42" fmla="*/ 28 w 366"/>
                    <a:gd name="T43" fmla="*/ 315 h 351"/>
                    <a:gd name="T44" fmla="*/ 15 w 366"/>
                    <a:gd name="T45" fmla="*/ 297 h 351"/>
                    <a:gd name="T46" fmla="*/ 6 w 366"/>
                    <a:gd name="T47" fmla="*/ 277 h 351"/>
                    <a:gd name="T48" fmla="*/ 1 w 366"/>
                    <a:gd name="T49" fmla="*/ 257 h 351"/>
                    <a:gd name="T50" fmla="*/ 0 w 366"/>
                    <a:gd name="T51" fmla="*/ 236 h 351"/>
                    <a:gd name="T52" fmla="*/ 3 w 366"/>
                    <a:gd name="T53" fmla="*/ 215 h 351"/>
                    <a:gd name="T54" fmla="*/ 10 w 366"/>
                    <a:gd name="T55" fmla="*/ 196 h 351"/>
                    <a:gd name="T56" fmla="*/ 22 w 366"/>
                    <a:gd name="T57" fmla="*/ 178 h 351"/>
                    <a:gd name="T58" fmla="*/ 37 w 366"/>
                    <a:gd name="T59" fmla="*/ 161 h 351"/>
                    <a:gd name="T60" fmla="*/ 183 w 366"/>
                    <a:gd name="T61" fmla="*/ 29 h 351"/>
                    <a:gd name="T62" fmla="*/ 202 w 366"/>
                    <a:gd name="T63" fmla="*/ 16 h 351"/>
                    <a:gd name="T64" fmla="*/ 221 w 366"/>
                    <a:gd name="T65" fmla="*/ 7 h 351"/>
                    <a:gd name="T66" fmla="*/ 241 w 366"/>
                    <a:gd name="T67" fmla="*/ 1 h 351"/>
                    <a:gd name="T68" fmla="*/ 263 w 366"/>
                    <a:gd name="T69" fmla="*/ 0 h 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66" h="351">
                      <a:moveTo>
                        <a:pt x="263" y="0"/>
                      </a:moveTo>
                      <a:lnTo>
                        <a:pt x="283" y="3"/>
                      </a:lnTo>
                      <a:lnTo>
                        <a:pt x="303" y="11"/>
                      </a:lnTo>
                      <a:lnTo>
                        <a:pt x="322" y="22"/>
                      </a:lnTo>
                      <a:lnTo>
                        <a:pt x="338" y="37"/>
                      </a:lnTo>
                      <a:lnTo>
                        <a:pt x="350" y="54"/>
                      </a:lnTo>
                      <a:lnTo>
                        <a:pt x="360" y="75"/>
                      </a:lnTo>
                      <a:lnTo>
                        <a:pt x="365" y="95"/>
                      </a:lnTo>
                      <a:lnTo>
                        <a:pt x="366" y="115"/>
                      </a:lnTo>
                      <a:lnTo>
                        <a:pt x="363" y="136"/>
                      </a:lnTo>
                      <a:lnTo>
                        <a:pt x="356" y="156"/>
                      </a:lnTo>
                      <a:lnTo>
                        <a:pt x="344" y="175"/>
                      </a:lnTo>
                      <a:lnTo>
                        <a:pt x="330" y="191"/>
                      </a:lnTo>
                      <a:lnTo>
                        <a:pt x="182" y="323"/>
                      </a:lnTo>
                      <a:lnTo>
                        <a:pt x="164" y="336"/>
                      </a:lnTo>
                      <a:lnTo>
                        <a:pt x="145" y="346"/>
                      </a:lnTo>
                      <a:lnTo>
                        <a:pt x="124" y="351"/>
                      </a:lnTo>
                      <a:lnTo>
                        <a:pt x="103" y="351"/>
                      </a:lnTo>
                      <a:lnTo>
                        <a:pt x="83" y="348"/>
                      </a:lnTo>
                      <a:lnTo>
                        <a:pt x="63" y="340"/>
                      </a:lnTo>
                      <a:lnTo>
                        <a:pt x="44" y="330"/>
                      </a:lnTo>
                      <a:lnTo>
                        <a:pt x="28" y="315"/>
                      </a:lnTo>
                      <a:lnTo>
                        <a:pt x="15" y="297"/>
                      </a:lnTo>
                      <a:lnTo>
                        <a:pt x="6" y="277"/>
                      </a:lnTo>
                      <a:lnTo>
                        <a:pt x="1" y="257"/>
                      </a:lnTo>
                      <a:lnTo>
                        <a:pt x="0" y="236"/>
                      </a:lnTo>
                      <a:lnTo>
                        <a:pt x="3" y="215"/>
                      </a:lnTo>
                      <a:lnTo>
                        <a:pt x="10" y="196"/>
                      </a:lnTo>
                      <a:lnTo>
                        <a:pt x="22" y="178"/>
                      </a:lnTo>
                      <a:lnTo>
                        <a:pt x="37" y="161"/>
                      </a:lnTo>
                      <a:lnTo>
                        <a:pt x="183" y="29"/>
                      </a:lnTo>
                      <a:lnTo>
                        <a:pt x="202" y="16"/>
                      </a:lnTo>
                      <a:lnTo>
                        <a:pt x="221" y="7"/>
                      </a:lnTo>
                      <a:lnTo>
                        <a:pt x="241" y="1"/>
                      </a:lnTo>
                      <a:lnTo>
                        <a:pt x="26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A8013A1-9F08-420C-8EAE-DD046409FFB2}"/>
                </a:ext>
              </a:extLst>
            </p:cNvPr>
            <p:cNvSpPr/>
            <p:nvPr/>
          </p:nvSpPr>
          <p:spPr>
            <a:xfrm>
              <a:off x="1634991" y="1787810"/>
              <a:ext cx="2819802" cy="414024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>
                  <a:solidFill>
                    <a:schemeClr val="bg1"/>
                  </a:solidFill>
                  <a:ea typeface="맑은 고딕"/>
                </a:rPr>
                <a:t>Q&amp;A</a:t>
              </a:r>
              <a:endParaRPr lang="ko-KR" altLang="en-US" sz="1400" dirty="0">
                <a:solidFill>
                  <a:schemeClr val="bg1"/>
                </a:solidFill>
                <a:ea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34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B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690499" y="427308"/>
            <a:ext cx="8859527" cy="800058"/>
          </a:xfrm>
          <a:prstGeom prst="rect">
            <a:avLst/>
          </a:prstGeom>
          <a:solidFill>
            <a:srgbClr val="0A8AD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3200" b="1">
                <a:ea typeface="맑은 고딕"/>
              </a:rPr>
              <a:t>사용된 데이터 소개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A2E872-57C3-4A3F-BF98-EE6E956B6428}"/>
              </a:ext>
            </a:extLst>
          </p:cNvPr>
          <p:cNvSpPr txBox="1"/>
          <p:nvPr/>
        </p:nvSpPr>
        <p:spPr>
          <a:xfrm>
            <a:off x="717331" y="140050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>
                <a:solidFill>
                  <a:schemeClr val="bg1"/>
                </a:solidFill>
                <a:ea typeface="맑은 고딕"/>
              </a:rPr>
              <a:t>전국휴양림표준데이터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9C45F26-315B-44B7-86BF-58578EFBF345}"/>
              </a:ext>
            </a:extLst>
          </p:cNvPr>
          <p:cNvSpPr txBox="1"/>
          <p:nvPr/>
        </p:nvSpPr>
        <p:spPr>
          <a:xfrm>
            <a:off x="717331" y="1768365"/>
            <a:ext cx="5002922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a typeface="맑은 고딕"/>
              </a:rPr>
              <a:t>-전국에 있는 모든 휴양림들을 대상으로 조사</a:t>
            </a:r>
            <a:r>
              <a:rPr lang="ko-KR" altLang="en-US" b="1">
                <a:solidFill>
                  <a:schemeClr val="bg1"/>
                </a:solidFill>
                <a:ea typeface="맑은 고딕"/>
              </a:rPr>
              <a:t>한 데이터입니다. (출처: </a:t>
            </a:r>
            <a:r>
              <a:rPr lang="ko-KR" dirty="0">
                <a:solidFill>
                  <a:schemeClr val="bg1"/>
                </a:solidFill>
                <a:ea typeface="+mn-lt"/>
                <a:cs typeface="+mn-lt"/>
              </a:rPr>
              <a:t>https://www.data.go.kr/data/15013111/standard.do</a:t>
            </a:r>
            <a:r>
              <a:rPr lang="ko-KR" altLang="en-US" b="1" dirty="0">
                <a:solidFill>
                  <a:schemeClr val="bg1"/>
                </a:solidFill>
                <a:ea typeface="맑은 고딕"/>
              </a:rPr>
              <a:t>)</a:t>
            </a:r>
            <a:endParaRPr lang="ko-KR" dirty="0">
              <a:solidFill>
                <a:schemeClr val="bg1"/>
              </a:solidFill>
              <a:ea typeface="맑은 고딕" panose="020B0503020000020004" pitchFamily="34" charset="-127"/>
            </a:endParaRPr>
          </a:p>
          <a:p>
            <a:r>
              <a:rPr lang="en-US" altLang="ko-KR">
                <a:solidFill>
                  <a:schemeClr val="bg1"/>
                </a:solidFill>
                <a:ea typeface="맑은 고딕"/>
              </a:rPr>
              <a:t>-</a:t>
            </a:r>
            <a:r>
              <a:rPr lang="en-US" altLang="ko-KR" b="1">
                <a:solidFill>
                  <a:schemeClr val="bg1"/>
                </a:solidFill>
                <a:ea typeface="맑은 고딕"/>
              </a:rPr>
              <a:t>메타데이터</a:t>
            </a:r>
          </a:p>
          <a:p>
            <a:r>
              <a:rPr lang="en-US" altLang="ko-KR" b="1">
                <a:solidFill>
                  <a:schemeClr val="bg1"/>
                </a:solidFill>
                <a:ea typeface="맑은 고딕"/>
              </a:rPr>
              <a:t>   1. 휴양림이름</a:t>
            </a:r>
            <a:endParaRPr lang="en-US" altLang="ko-KR" b="1" dirty="0">
              <a:solidFill>
                <a:schemeClr val="bg1"/>
              </a:solidFill>
              <a:ea typeface="맑은 고딕"/>
            </a:endParaRPr>
          </a:p>
          <a:p>
            <a:r>
              <a:rPr lang="en-US" altLang="ko-KR" b="1">
                <a:solidFill>
                  <a:schemeClr val="bg1"/>
                </a:solidFill>
                <a:ea typeface="맑은 고딕"/>
              </a:rPr>
              <a:t>   2. 휴양림이 위치한 시도명</a:t>
            </a:r>
            <a:endParaRPr lang="en-US" altLang="ko-KR" b="1" dirty="0">
              <a:solidFill>
                <a:schemeClr val="bg1"/>
              </a:solidFill>
              <a:ea typeface="맑은 고딕"/>
            </a:endParaRPr>
          </a:p>
          <a:p>
            <a:r>
              <a:rPr lang="en-US" altLang="ko-KR" b="1">
                <a:solidFill>
                  <a:schemeClr val="bg1"/>
                </a:solidFill>
                <a:ea typeface="맑은 고딕"/>
              </a:rPr>
              <a:t>   3. 휴양림의 구분(국가소유 혹은 개인소유)</a:t>
            </a:r>
            <a:endParaRPr lang="en-US" altLang="ko-KR" b="1" dirty="0">
              <a:solidFill>
                <a:schemeClr val="bg1"/>
              </a:solidFill>
              <a:ea typeface="맑은 고딕"/>
            </a:endParaRPr>
          </a:p>
          <a:p>
            <a:r>
              <a:rPr lang="en-US" altLang="ko-KR" b="1">
                <a:solidFill>
                  <a:schemeClr val="bg1"/>
                </a:solidFill>
                <a:ea typeface="맑은 고딕"/>
              </a:rPr>
              <a:t>   4. 휴양림면적</a:t>
            </a:r>
            <a:endParaRPr lang="en-US" altLang="ko-KR" b="1" dirty="0">
              <a:solidFill>
                <a:schemeClr val="bg1"/>
              </a:solidFill>
              <a:ea typeface="맑은 고딕"/>
            </a:endParaRPr>
          </a:p>
          <a:p>
            <a:r>
              <a:rPr lang="en-US" altLang="ko-KR" b="1">
                <a:solidFill>
                  <a:schemeClr val="bg1"/>
                </a:solidFill>
                <a:ea typeface="맑은 고딕"/>
              </a:rPr>
              <a:t>   5. 수용인원수</a:t>
            </a:r>
            <a:endParaRPr lang="en-US" altLang="ko-KR" b="1" dirty="0">
              <a:solidFill>
                <a:schemeClr val="bg1"/>
              </a:solidFill>
              <a:ea typeface="맑은 고딕"/>
            </a:endParaRPr>
          </a:p>
          <a:p>
            <a:r>
              <a:rPr lang="en-US" altLang="ko-KR" b="1">
                <a:solidFill>
                  <a:schemeClr val="bg1"/>
                </a:solidFill>
                <a:ea typeface="맑은 고딕"/>
              </a:rPr>
              <a:t>   6. 입장료</a:t>
            </a:r>
          </a:p>
          <a:p>
            <a:r>
              <a:rPr lang="en-US" altLang="ko-KR" b="1">
                <a:solidFill>
                  <a:schemeClr val="bg1"/>
                </a:solidFill>
                <a:ea typeface="맑은 고딕"/>
              </a:rPr>
              <a:t>   7. 숙박가능여부</a:t>
            </a:r>
            <a:endParaRPr lang="en-US" altLang="ko-KR" b="1" dirty="0">
              <a:solidFill>
                <a:schemeClr val="bg1"/>
              </a:solidFill>
              <a:ea typeface="맑은 고딕"/>
            </a:endParaRPr>
          </a:p>
          <a:p>
            <a:r>
              <a:rPr lang="en-US" altLang="ko-KR" b="1">
                <a:solidFill>
                  <a:schemeClr val="bg1"/>
                </a:solidFill>
                <a:ea typeface="맑은 고딕"/>
              </a:rPr>
              <a:t>   8. 주요시설명</a:t>
            </a:r>
            <a:endParaRPr lang="en-US" altLang="ko-KR" b="1" dirty="0">
              <a:solidFill>
                <a:schemeClr val="bg1"/>
              </a:solidFill>
              <a:ea typeface="맑은 고딕"/>
            </a:endParaRPr>
          </a:p>
          <a:p>
            <a:r>
              <a:rPr lang="en-US" altLang="ko-KR" b="1">
                <a:solidFill>
                  <a:schemeClr val="bg1"/>
                </a:solidFill>
                <a:ea typeface="맑은 고딕"/>
              </a:rPr>
              <a:t>   9. 소재지도로명주소</a:t>
            </a:r>
          </a:p>
          <a:p>
            <a:r>
              <a:rPr lang="en-US" altLang="ko-KR" b="1">
                <a:solidFill>
                  <a:schemeClr val="bg1"/>
                </a:solidFill>
                <a:ea typeface="맑은 고딕"/>
              </a:rPr>
              <a:t>   10. 관리기관명</a:t>
            </a:r>
            <a:endParaRPr lang="en-US" altLang="ko-KR" b="1" dirty="0">
              <a:solidFill>
                <a:schemeClr val="bg1"/>
              </a:solidFill>
              <a:ea typeface="맑은 고딕"/>
            </a:endParaRPr>
          </a:p>
          <a:p>
            <a:r>
              <a:rPr lang="en-US" altLang="ko-KR" b="1">
                <a:solidFill>
                  <a:schemeClr val="bg1"/>
                </a:solidFill>
                <a:ea typeface="맑은 고딕"/>
              </a:rPr>
              <a:t>   11. 휴양림전화번호</a:t>
            </a:r>
            <a:endParaRPr lang="en-US" altLang="ko-KR" b="1" dirty="0">
              <a:solidFill>
                <a:schemeClr val="bg1"/>
              </a:solidFill>
              <a:ea typeface="맑은 고딕"/>
            </a:endParaRPr>
          </a:p>
          <a:p>
            <a:r>
              <a:rPr lang="en-US" altLang="ko-KR" b="1">
                <a:solidFill>
                  <a:schemeClr val="bg1"/>
                </a:solidFill>
                <a:ea typeface="맑은 고딕"/>
              </a:rPr>
              <a:t>   12. 홈페이지 주소</a:t>
            </a:r>
            <a:endParaRPr lang="en-US" altLang="ko-KR" b="1" dirty="0">
              <a:solidFill>
                <a:schemeClr val="bg1"/>
              </a:solidFill>
              <a:ea typeface="맑은 고딕"/>
            </a:endParaRPr>
          </a:p>
        </p:txBody>
      </p:sp>
      <p:pic>
        <p:nvPicPr>
          <p:cNvPr id="3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D9141659-0D03-4064-8EBD-49127060F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745" y="1851214"/>
            <a:ext cx="5502165" cy="436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5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B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690499" y="427308"/>
            <a:ext cx="8859527" cy="800058"/>
          </a:xfrm>
          <a:prstGeom prst="rect">
            <a:avLst/>
          </a:prstGeom>
          <a:solidFill>
            <a:srgbClr val="0A8AD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3200" b="1">
                <a:ea typeface="맑은 고딕"/>
              </a:rPr>
              <a:t>학습 목표</a:t>
            </a:r>
            <a:endParaRPr lang="en-US" altLang="ko-KR" sz="3200" b="1" dirty="0">
              <a:ea typeface="맑은 고딕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9C45F26-315B-44B7-86BF-58578EFBF345}"/>
              </a:ext>
            </a:extLst>
          </p:cNvPr>
          <p:cNvSpPr txBox="1"/>
          <p:nvPr/>
        </p:nvSpPr>
        <p:spPr>
          <a:xfrm>
            <a:off x="3619079" y="5127214"/>
            <a:ext cx="500292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  <a:ea typeface="맑은 고딕"/>
              </a:rPr>
              <a:t>-전국휴양림표준데이터를 기반으로 시도명,</a:t>
            </a:r>
            <a:endParaRPr lang="ko-KR" altLang="en-US" b="1">
              <a:solidFill>
                <a:schemeClr val="bg1"/>
              </a:solidFill>
              <a:ea typeface="맑은 고딕" panose="020B0503020000020004" pitchFamily="34" charset="-127"/>
            </a:endParaRPr>
          </a:p>
          <a:p>
            <a:r>
              <a:rPr lang="ko-KR" altLang="en-US" b="1" dirty="0">
                <a:solidFill>
                  <a:schemeClr val="bg1"/>
                </a:solidFill>
                <a:ea typeface="맑은 고딕"/>
              </a:rPr>
              <a:t> 휴양림의 구분, 휴양림면적, 수용인원수 그리고 관리기관명을 기준으로 숙박가능여부를 스스로 </a:t>
            </a:r>
            <a:r>
              <a:rPr lang="ko-KR" altLang="en-US" b="1">
                <a:solidFill>
                  <a:schemeClr val="bg1"/>
                </a:solidFill>
                <a:ea typeface="맑은 고딕"/>
              </a:rPr>
              <a:t>판단할 수 있게 하는것이 목표입니다.</a:t>
            </a:r>
            <a:endParaRPr lang="ko-KR" altLang="en-US" b="1">
              <a:solidFill>
                <a:schemeClr val="bg1"/>
              </a:solidFill>
              <a:ea typeface="맑은 고딕" panose="020B0503020000020004" pitchFamily="34" charset="-127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66B0F023-D3D0-4799-B10F-822C9AEAE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44" y="1829841"/>
            <a:ext cx="6435700" cy="320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97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B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690499" y="427308"/>
            <a:ext cx="8859527" cy="800058"/>
          </a:xfrm>
          <a:prstGeom prst="rect">
            <a:avLst/>
          </a:prstGeom>
          <a:solidFill>
            <a:srgbClr val="0A8AD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3200" b="1">
                <a:ea typeface="맑은 고딕"/>
              </a:rPr>
              <a:t>데이터 정제</a:t>
            </a:r>
            <a:endParaRPr lang="en-US" altLang="ko-KR" sz="3200" b="1" dirty="0">
              <a:ea typeface="맑은 고딕"/>
            </a:endParaRP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752640AF-62B8-4295-AC4A-EBD13DC25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23" y="1641978"/>
            <a:ext cx="4858406" cy="3392942"/>
          </a:xfrm>
          <a:prstGeom prst="rect">
            <a:avLst/>
          </a:prstGeom>
        </p:spPr>
      </p:pic>
      <p:pic>
        <p:nvPicPr>
          <p:cNvPr id="3" name="그림 4">
            <a:extLst>
              <a:ext uri="{FF2B5EF4-FFF2-40B4-BE49-F238E27FC236}">
                <a16:creationId xmlns:a16="http://schemas.microsoft.com/office/drawing/2014/main" id="{159EE446-F46F-4546-894C-C44CF8370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209" y="1639527"/>
            <a:ext cx="4924096" cy="33990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9B9BC5-66DF-4602-BC3D-AA3E36A82237}"/>
              </a:ext>
            </a:extLst>
          </p:cNvPr>
          <p:cNvSpPr txBox="1"/>
          <p:nvPr/>
        </p:nvSpPr>
        <p:spPr>
          <a:xfrm>
            <a:off x="3595633" y="5314783"/>
            <a:ext cx="500292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a typeface="맑은 고딕"/>
              </a:rPr>
              <a:t>-데이터 산출도중 수용인원수의 Missing Data</a:t>
            </a:r>
            <a:r>
              <a:rPr lang="ko-KR" altLang="en-US" b="1">
                <a:solidFill>
                  <a:schemeClr val="bg1"/>
                </a:solidFill>
                <a:ea typeface="맑은 고딕"/>
              </a:rPr>
              <a:t>가 발생하여 이에 대해 Clean Missing Data로 처리하였습니다.</a:t>
            </a:r>
            <a:endParaRPr lang="ko-KR" altLang="en-US" b="1" dirty="0">
              <a:solidFill>
                <a:schemeClr val="bg1"/>
              </a:solidFill>
              <a:ea typeface="맑은 고딕" panose="020B0503020000020004" pitchFamily="34" charset="-127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48F1B5E-3A99-4287-ADB0-01DF5845BF78}"/>
              </a:ext>
            </a:extLst>
          </p:cNvPr>
          <p:cNvSpPr/>
          <p:nvPr/>
        </p:nvSpPr>
        <p:spPr>
          <a:xfrm>
            <a:off x="5606795" y="3186684"/>
            <a:ext cx="973015" cy="480646"/>
          </a:xfrm>
          <a:prstGeom prst="rightArrow">
            <a:avLst/>
          </a:prstGeom>
          <a:solidFill>
            <a:srgbClr val="0A8AD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40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B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690499" y="427308"/>
            <a:ext cx="8859527" cy="800058"/>
          </a:xfrm>
          <a:prstGeom prst="rect">
            <a:avLst/>
          </a:prstGeom>
          <a:solidFill>
            <a:srgbClr val="0A8AD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3200" b="1">
                <a:ea typeface="맑은 고딕"/>
              </a:rPr>
              <a:t>학습 과정</a:t>
            </a:r>
            <a:endParaRPr lang="en-US" altLang="ko-KR" sz="3200" b="1" dirty="0"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9B9BC5-66DF-4602-BC3D-AA3E36A82237}"/>
              </a:ext>
            </a:extLst>
          </p:cNvPr>
          <p:cNvSpPr txBox="1"/>
          <p:nvPr/>
        </p:nvSpPr>
        <p:spPr>
          <a:xfrm>
            <a:off x="805540" y="3239798"/>
            <a:ext cx="500292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a typeface="맑은 고딕"/>
              </a:rPr>
              <a:t>-데이터 학습에 사용된 알고리즘은 Two-Class Support Vector Machine과 Two-Class </a:t>
            </a:r>
            <a:r>
              <a:rPr lang="ko-KR" altLang="en-US" b="1">
                <a:solidFill>
                  <a:schemeClr val="bg1"/>
                </a:solidFill>
                <a:ea typeface="맑은 고딕"/>
              </a:rPr>
              <a:t>Averaged Rerceptron입니다.</a:t>
            </a:r>
            <a:endParaRPr lang="ko-KR" altLang="en-US" b="1">
              <a:solidFill>
                <a:schemeClr val="bg1"/>
              </a:solidFill>
              <a:ea typeface="맑은 고딕" panose="020B0503020000020004" pitchFamily="34" charset="-127"/>
            </a:endParaRPr>
          </a:p>
        </p:txBody>
      </p:sp>
      <p:pic>
        <p:nvPicPr>
          <p:cNvPr id="4" name="그림 6">
            <a:extLst>
              <a:ext uri="{FF2B5EF4-FFF2-40B4-BE49-F238E27FC236}">
                <a16:creationId xmlns:a16="http://schemas.microsoft.com/office/drawing/2014/main" id="{752FF985-990B-4BE8-B748-29FE596C1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664" y="1589259"/>
            <a:ext cx="5572220" cy="423068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1BEBBB5-1E4A-40E5-8609-27D6CF536C67}"/>
              </a:ext>
            </a:extLst>
          </p:cNvPr>
          <p:cNvSpPr/>
          <p:nvPr/>
        </p:nvSpPr>
        <p:spPr>
          <a:xfrm>
            <a:off x="6326366" y="3367843"/>
            <a:ext cx="1219200" cy="3399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1473BF-CC0D-442D-9BF4-932E1D392C9A}"/>
              </a:ext>
            </a:extLst>
          </p:cNvPr>
          <p:cNvSpPr/>
          <p:nvPr/>
        </p:nvSpPr>
        <p:spPr>
          <a:xfrm>
            <a:off x="10351476" y="3534507"/>
            <a:ext cx="1219200" cy="3399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13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B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690499" y="427308"/>
            <a:ext cx="8859527" cy="800058"/>
          </a:xfrm>
          <a:prstGeom prst="rect">
            <a:avLst/>
          </a:prstGeom>
          <a:solidFill>
            <a:srgbClr val="0A8AD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3200" b="1">
                <a:ea typeface="맑은 고딕"/>
              </a:rPr>
              <a:t>학습 과정</a:t>
            </a:r>
            <a:endParaRPr lang="en-US" altLang="ko-KR" sz="3200" b="1" dirty="0">
              <a:ea typeface="맑은 고딕"/>
            </a:endParaRPr>
          </a:p>
        </p:txBody>
      </p:sp>
      <p:pic>
        <p:nvPicPr>
          <p:cNvPr id="3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921AEDE7-8890-4275-A875-6D0934F6A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54" y="1641232"/>
            <a:ext cx="1758122" cy="3798277"/>
          </a:xfrm>
          <a:prstGeom prst="rect">
            <a:avLst/>
          </a:prstGeom>
        </p:spPr>
      </p:pic>
      <p:pic>
        <p:nvPicPr>
          <p:cNvPr id="6" name="그림 7">
            <a:extLst>
              <a:ext uri="{FF2B5EF4-FFF2-40B4-BE49-F238E27FC236}">
                <a16:creationId xmlns:a16="http://schemas.microsoft.com/office/drawing/2014/main" id="{88918020-EE51-4480-AA86-6542D5C15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117" y="1621766"/>
            <a:ext cx="1755891" cy="38334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9A62DE-DDE3-4599-A52D-349608C7A36C}"/>
              </a:ext>
            </a:extLst>
          </p:cNvPr>
          <p:cNvSpPr txBox="1"/>
          <p:nvPr/>
        </p:nvSpPr>
        <p:spPr>
          <a:xfrm>
            <a:off x="934494" y="5502352"/>
            <a:ext cx="190803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  <a:ea typeface="맑은 고딕"/>
              </a:rPr>
              <a:t>-Two-Class Support Vector Machine이</a:t>
            </a:r>
            <a:endParaRPr lang="ko-KR" altLang="en-US" sz="1400" b="1">
              <a:solidFill>
                <a:schemeClr val="bg1"/>
              </a:solidFill>
              <a:ea typeface="맑은 고딕" panose="020B0503020000020004" pitchFamily="34" charset="-127"/>
            </a:endParaRPr>
          </a:p>
          <a:p>
            <a:r>
              <a:rPr lang="ko-KR" altLang="en-US" sz="1400" b="1">
                <a:solidFill>
                  <a:schemeClr val="bg1"/>
                </a:solidFill>
                <a:ea typeface="맑은 고딕"/>
              </a:rPr>
              <a:t>학습한 가중치</a:t>
            </a:r>
            <a:endParaRPr lang="ko-KR" altLang="en-US" sz="1400" b="1">
              <a:solidFill>
                <a:schemeClr val="bg1"/>
              </a:solidFill>
              <a:ea typeface="맑은 고딕" panose="020B05030200000200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B829D7-F9B6-41BD-957A-E77E9AEDEA6B}"/>
              </a:ext>
            </a:extLst>
          </p:cNvPr>
          <p:cNvSpPr txBox="1"/>
          <p:nvPr/>
        </p:nvSpPr>
        <p:spPr>
          <a:xfrm>
            <a:off x="3349446" y="5502351"/>
            <a:ext cx="160323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  <a:ea typeface="맑은 고딕"/>
              </a:rPr>
              <a:t>-</a:t>
            </a:r>
            <a:r>
              <a:rPr lang="ko-KR" altLang="en-US" sz="1400" b="1">
                <a:solidFill>
                  <a:schemeClr val="bg1"/>
                </a:solidFill>
                <a:latin typeface="맑은 고딕"/>
                <a:ea typeface="맑은 고딕"/>
              </a:rPr>
              <a:t>T</a:t>
            </a:r>
            <a:r>
              <a:rPr lang="en-US" altLang="ko-KR" sz="1400" b="1">
                <a:solidFill>
                  <a:schemeClr val="bg1"/>
                </a:solidFill>
                <a:latin typeface="Malgun Gothic"/>
                <a:ea typeface="Malgun Gothic"/>
              </a:rPr>
              <a:t>wo-Class</a:t>
            </a:r>
            <a:r>
              <a:rPr lang="ko-KR" sz="1400" b="1">
                <a:solidFill>
                  <a:schemeClr val="bg1"/>
                </a:solidFill>
                <a:latin typeface="Malgun Gothic"/>
                <a:ea typeface="Malgun Gothic"/>
              </a:rPr>
              <a:t> Averaged </a:t>
            </a:r>
            <a:r>
              <a:rPr lang="ko-KR" sz="1400" b="1" dirty="0">
                <a:solidFill>
                  <a:schemeClr val="bg1"/>
                </a:solidFill>
                <a:latin typeface="Malgun Gothic"/>
                <a:ea typeface="Malgun Gothic"/>
              </a:rPr>
              <a:t>Rerceptron</a:t>
            </a:r>
            <a:r>
              <a:rPr lang="ko-KR" altLang="en-US" sz="1400" b="1" dirty="0">
                <a:solidFill>
                  <a:schemeClr val="bg1"/>
                </a:solidFill>
                <a:ea typeface="맑은 고딕"/>
              </a:rPr>
              <a:t>이</a:t>
            </a:r>
            <a:endParaRPr lang="ko-KR" altLang="en-US" sz="1400" b="1" dirty="0">
              <a:solidFill>
                <a:schemeClr val="bg1"/>
              </a:solidFill>
              <a:ea typeface="맑은 고딕" panose="020B0503020000020004" pitchFamily="34" charset="-127"/>
            </a:endParaRPr>
          </a:p>
          <a:p>
            <a:r>
              <a:rPr lang="ko-KR" altLang="en-US" sz="1400" b="1">
                <a:solidFill>
                  <a:schemeClr val="bg1"/>
                </a:solidFill>
                <a:ea typeface="맑은 고딕"/>
              </a:rPr>
              <a:t>학습한 가중치</a:t>
            </a:r>
            <a:endParaRPr lang="ko-KR" altLang="en-US" sz="1400" b="1">
              <a:solidFill>
                <a:schemeClr val="bg1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그림 6">
            <a:extLst>
              <a:ext uri="{FF2B5EF4-FFF2-40B4-BE49-F238E27FC236}">
                <a16:creationId xmlns:a16="http://schemas.microsoft.com/office/drawing/2014/main" id="{B91BC558-FE56-40AD-A15C-59D7B9CA8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664" y="1589260"/>
            <a:ext cx="5572220" cy="423068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BCEA00-575C-4A69-ADE7-E30AB6446BAB}"/>
              </a:ext>
            </a:extLst>
          </p:cNvPr>
          <p:cNvSpPr/>
          <p:nvPr/>
        </p:nvSpPr>
        <p:spPr>
          <a:xfrm>
            <a:off x="6834554" y="3862754"/>
            <a:ext cx="1219200" cy="3399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0CF757B-425A-4F17-A7D3-C842EF1AD202}"/>
              </a:ext>
            </a:extLst>
          </p:cNvPr>
          <p:cNvSpPr/>
          <p:nvPr/>
        </p:nvSpPr>
        <p:spPr>
          <a:xfrm>
            <a:off x="9554307" y="3933091"/>
            <a:ext cx="1219200" cy="3399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49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B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690499" y="427308"/>
            <a:ext cx="8859527" cy="800058"/>
          </a:xfrm>
          <a:prstGeom prst="rect">
            <a:avLst/>
          </a:prstGeom>
          <a:solidFill>
            <a:srgbClr val="0A8AD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3200" b="1">
                <a:ea typeface="맑은 고딕"/>
              </a:rPr>
              <a:t>학습 결과</a:t>
            </a:r>
            <a:endParaRPr lang="en-US" altLang="ko-KR" sz="3200" b="1" dirty="0">
              <a:ea typeface="맑은 고딕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F9DBAD5-8347-4105-BAA4-9AAEA596E686}"/>
              </a:ext>
            </a:extLst>
          </p:cNvPr>
          <p:cNvGrpSpPr/>
          <p:nvPr/>
        </p:nvGrpSpPr>
        <p:grpSpPr>
          <a:xfrm>
            <a:off x="1103805" y="1707781"/>
            <a:ext cx="4631463" cy="3443711"/>
            <a:chOff x="139829" y="523468"/>
            <a:chExt cx="7312233" cy="5151324"/>
          </a:xfrm>
        </p:grpSpPr>
        <p:pic>
          <p:nvPicPr>
            <p:cNvPr id="2" name="그림 3" descr="테이블이(가) 표시된 사진&#10;&#10;자동 생성된 설명">
              <a:extLst>
                <a:ext uri="{FF2B5EF4-FFF2-40B4-BE49-F238E27FC236}">
                  <a16:creationId xmlns:a16="http://schemas.microsoft.com/office/drawing/2014/main" id="{2EEF7271-5566-4447-86DB-BD1165922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829" y="523468"/>
              <a:ext cx="7312233" cy="5151324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3F6A0BB-FBBA-47FF-8CB8-E55944FFA942}"/>
                </a:ext>
              </a:extLst>
            </p:cNvPr>
            <p:cNvSpPr/>
            <p:nvPr/>
          </p:nvSpPr>
          <p:spPr>
            <a:xfrm>
              <a:off x="334602" y="2375478"/>
              <a:ext cx="4340645" cy="1655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FB20D16-0E18-4B31-85E0-DFEE3D02A7E5}"/>
                </a:ext>
              </a:extLst>
            </p:cNvPr>
            <p:cNvSpPr/>
            <p:nvPr/>
          </p:nvSpPr>
          <p:spPr>
            <a:xfrm>
              <a:off x="334601" y="4991983"/>
              <a:ext cx="4340645" cy="1655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D11F947-5FEA-482E-B536-AE116B3499FF}"/>
              </a:ext>
            </a:extLst>
          </p:cNvPr>
          <p:cNvGrpSpPr/>
          <p:nvPr/>
        </p:nvGrpSpPr>
        <p:grpSpPr>
          <a:xfrm>
            <a:off x="6447550" y="1708542"/>
            <a:ext cx="4634994" cy="3442185"/>
            <a:chOff x="3215937" y="919001"/>
            <a:chExt cx="7526921" cy="5241605"/>
          </a:xfrm>
        </p:grpSpPr>
        <p:pic>
          <p:nvPicPr>
            <p:cNvPr id="4" name="그림 4" descr="테이블이(가) 표시된 사진&#10;&#10;자동 생성된 설명">
              <a:extLst>
                <a:ext uri="{FF2B5EF4-FFF2-40B4-BE49-F238E27FC236}">
                  <a16:creationId xmlns:a16="http://schemas.microsoft.com/office/drawing/2014/main" id="{1F0F6B0D-B439-4DC6-9E97-42B15B052F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5937" y="919001"/>
              <a:ext cx="7526921" cy="5241605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BF22F6C-443E-422A-B191-299BE9C467C8}"/>
                </a:ext>
              </a:extLst>
            </p:cNvPr>
            <p:cNvSpPr/>
            <p:nvPr/>
          </p:nvSpPr>
          <p:spPr>
            <a:xfrm>
              <a:off x="3557036" y="2779430"/>
              <a:ext cx="4340645" cy="1655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9D30902-7E9D-473C-A719-95F429429385}"/>
                </a:ext>
              </a:extLst>
            </p:cNvPr>
            <p:cNvSpPr/>
            <p:nvPr/>
          </p:nvSpPr>
          <p:spPr>
            <a:xfrm>
              <a:off x="3557035" y="5423478"/>
              <a:ext cx="4340645" cy="1655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E37A71F-A5B9-4EC3-ACB4-4E74E6F2AB9D}"/>
              </a:ext>
            </a:extLst>
          </p:cNvPr>
          <p:cNvSpPr txBox="1"/>
          <p:nvPr/>
        </p:nvSpPr>
        <p:spPr>
          <a:xfrm>
            <a:off x="3095778" y="5365912"/>
            <a:ext cx="6040342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  <a:ea typeface="맑은 고딕"/>
              </a:rPr>
              <a:t>-</a:t>
            </a:r>
            <a:r>
              <a:rPr lang="ko-KR" sz="1400" b="1">
                <a:solidFill>
                  <a:schemeClr val="bg1"/>
                </a:solidFill>
                <a:latin typeface="Malgun Gothic"/>
                <a:ea typeface="Malgun Gothic"/>
              </a:rPr>
              <a:t>T</a:t>
            </a:r>
            <a:r>
              <a:rPr lang="en-US" altLang="ko-KR" sz="1400" b="1">
                <a:solidFill>
                  <a:schemeClr val="bg1"/>
                </a:solidFill>
                <a:latin typeface="Malgun Gothic"/>
                <a:ea typeface="Malgun Gothic"/>
              </a:rPr>
              <a:t>wo-Class</a:t>
            </a:r>
            <a:r>
              <a:rPr lang="ko-KR" sz="1400" b="1" dirty="0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en-US" altLang="ko-KR" sz="1400" b="1">
                <a:solidFill>
                  <a:schemeClr val="bg1"/>
                </a:solidFill>
                <a:latin typeface="Malgun Gothic"/>
                <a:ea typeface="Malgun Gothic"/>
              </a:rPr>
              <a:t>Support</a:t>
            </a:r>
            <a:r>
              <a:rPr lang="ko-KR" altLang="en-US" sz="1400" b="1" dirty="0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en-US" altLang="ko-KR" sz="1400" b="1">
                <a:solidFill>
                  <a:schemeClr val="bg1"/>
                </a:solidFill>
                <a:latin typeface="Malgun Gothic"/>
                <a:ea typeface="Malgun Gothic"/>
              </a:rPr>
              <a:t>Vector</a:t>
            </a:r>
            <a:r>
              <a:rPr lang="ko-KR" altLang="en-US" sz="1400" b="1" dirty="0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en-US" altLang="ko-KR" sz="1400" b="1">
                <a:solidFill>
                  <a:schemeClr val="bg1"/>
                </a:solidFill>
                <a:latin typeface="Malgun Gothic"/>
                <a:ea typeface="Malgun Gothic"/>
              </a:rPr>
              <a:t>Machine는 숙박 불가한 휴양림에</a:t>
            </a:r>
            <a:r>
              <a:rPr lang="en-US" altLang="ko-KR" sz="1400" b="1" dirty="0">
                <a:solidFill>
                  <a:schemeClr val="bg1"/>
                </a:solidFill>
                <a:latin typeface="Malgun Gothic"/>
                <a:ea typeface="Malgun Gothic"/>
              </a:rPr>
              <a:t>도 </a:t>
            </a:r>
            <a:endParaRPr lang="ko-KR" altLang="en-US" sz="1400" b="1" dirty="0">
              <a:solidFill>
                <a:schemeClr val="bg1"/>
              </a:solidFill>
              <a:latin typeface="Malgun Gothic"/>
              <a:ea typeface="Malgun Gothic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Malgun Gothic"/>
                <a:ea typeface="Malgun Gothic"/>
              </a:rPr>
              <a:t>가능하다는 판단을 내린 반면 T</a:t>
            </a:r>
            <a:r>
              <a:rPr lang="en-US" altLang="ko-KR" sz="1400" b="1" dirty="0">
                <a:solidFill>
                  <a:schemeClr val="bg1"/>
                </a:solidFill>
                <a:latin typeface="맑은 고딕"/>
                <a:ea typeface="맑은 고딕"/>
              </a:rPr>
              <a:t>wo-Class</a:t>
            </a:r>
            <a:r>
              <a:rPr lang="ko-KR" altLang="en-US" sz="1400" b="1" dirty="0">
                <a:solidFill>
                  <a:schemeClr val="bg1"/>
                </a:solidFill>
                <a:latin typeface="Malgun Gothic"/>
                <a:ea typeface="Malgun Gothic"/>
              </a:rPr>
              <a:t> </a:t>
            </a:r>
            <a:r>
              <a:rPr lang="ko-KR" sz="1400" b="1" dirty="0">
                <a:solidFill>
                  <a:schemeClr val="bg1"/>
                </a:solidFill>
                <a:latin typeface="Malgun Gothic"/>
                <a:ea typeface="Malgun Gothic"/>
              </a:rPr>
              <a:t>Averaged</a:t>
            </a:r>
            <a:r>
              <a:rPr lang="ko-KR" altLang="en-US" sz="1400" b="1" dirty="0">
                <a:solidFill>
                  <a:schemeClr val="bg1"/>
                </a:solidFill>
                <a:latin typeface="Malgun Gothic"/>
                <a:ea typeface="Malgun Gothic"/>
              </a:rPr>
              <a:t>의 경우 숙박불</a:t>
            </a:r>
            <a:r>
              <a:rPr lang="ko-KR" altLang="en-US" sz="1400" b="1">
                <a:solidFill>
                  <a:schemeClr val="bg1"/>
                </a:solidFill>
                <a:latin typeface="Malgun Gothic"/>
                <a:ea typeface="Malgun Gothic"/>
              </a:rPr>
              <a:t>가한 휴양림에 올바른 판단을 했지만 그외 결과는 틀리게 판단 했습니다.</a:t>
            </a:r>
            <a:endParaRPr lang="ko-KR" altLang="en-US" sz="1400" b="1" dirty="0">
              <a:solidFill>
                <a:schemeClr val="bg1"/>
              </a:solidFill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0053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B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690499" y="427308"/>
            <a:ext cx="8859527" cy="800058"/>
          </a:xfrm>
          <a:prstGeom prst="rect">
            <a:avLst/>
          </a:prstGeom>
          <a:solidFill>
            <a:srgbClr val="0A8AD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3200" b="1">
                <a:ea typeface="맑은 고딕"/>
              </a:rPr>
              <a:t>학습 결과</a:t>
            </a:r>
            <a:endParaRPr lang="en-US" altLang="ko-KR" sz="3200" b="1" dirty="0">
              <a:ea typeface="맑은 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37A71F-A5B9-4EC3-ACB4-4E74E6F2AB9D}"/>
              </a:ext>
            </a:extLst>
          </p:cNvPr>
          <p:cNvSpPr txBox="1"/>
          <p:nvPr/>
        </p:nvSpPr>
        <p:spPr>
          <a:xfrm>
            <a:off x="500104" y="2089805"/>
            <a:ext cx="547372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  <a:ea typeface="맑은 고딕"/>
              </a:rPr>
              <a:t>-주어진 데이터에 대해 숙박가능여부를 제대로 판단하지 못했지만</a:t>
            </a:r>
          </a:p>
          <a:p>
            <a:r>
              <a:rPr lang="ko-KR" altLang="en-US" sz="1400" b="1" dirty="0">
                <a:solidFill>
                  <a:schemeClr val="bg1"/>
                </a:solidFill>
                <a:ea typeface="맑은 고딕"/>
              </a:rPr>
              <a:t> 정확도</a:t>
            </a:r>
            <a:r>
              <a:rPr lang="ko-KR" altLang="en-US" sz="1400" b="1">
                <a:solidFill>
                  <a:schemeClr val="bg1"/>
                </a:solidFill>
                <a:ea typeface="맑은 고딕"/>
              </a:rPr>
              <a:t>(Precision)와 정밀도(Recall)이 높은 값이 나왔습니다.</a:t>
            </a:r>
            <a:endParaRPr lang="ko-KR" altLang="en-US" sz="14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86759F9-1B4F-4057-9497-8616755F66B1}"/>
              </a:ext>
            </a:extLst>
          </p:cNvPr>
          <p:cNvGrpSpPr/>
          <p:nvPr/>
        </p:nvGrpSpPr>
        <p:grpSpPr>
          <a:xfrm>
            <a:off x="6123519" y="1665426"/>
            <a:ext cx="5616766" cy="4033735"/>
            <a:chOff x="3126954" y="1425903"/>
            <a:chExt cx="6002356" cy="4198988"/>
          </a:xfrm>
        </p:grpSpPr>
        <p:pic>
          <p:nvPicPr>
            <p:cNvPr id="3" name="그림 4">
              <a:extLst>
                <a:ext uri="{FF2B5EF4-FFF2-40B4-BE49-F238E27FC236}">
                  <a16:creationId xmlns:a16="http://schemas.microsoft.com/office/drawing/2014/main" id="{AEE8E0A3-45B3-461A-A9D3-955F45811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6954" y="1425903"/>
              <a:ext cx="6002356" cy="4198988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63AE935-BAB8-47C2-82C4-D009CD825961}"/>
                </a:ext>
              </a:extLst>
            </p:cNvPr>
            <p:cNvSpPr/>
            <p:nvPr/>
          </p:nvSpPr>
          <p:spPr>
            <a:xfrm>
              <a:off x="3135077" y="4432807"/>
              <a:ext cx="4391505" cy="10836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041BB8B-A310-40F8-AB48-31629E5031B9}"/>
              </a:ext>
            </a:extLst>
          </p:cNvPr>
          <p:cNvSpPr txBox="1"/>
          <p:nvPr/>
        </p:nvSpPr>
        <p:spPr>
          <a:xfrm>
            <a:off x="500104" y="2832266"/>
            <a:ext cx="5473727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ea typeface="맑은 고딕"/>
              </a:rPr>
              <a:t>-평가 모델이 높은 점수를 부여한 머신 러닝이 제대로 판단하지 못한 이유는 아마 숙박불가한 휴양림의 수가 숙박가능한 휴양림에 </a:t>
            </a:r>
            <a:r>
              <a:rPr lang="ko-KR" altLang="en-US" sz="1400" b="1">
                <a:solidFill>
                  <a:schemeClr val="bg1"/>
                </a:solidFill>
                <a:ea typeface="맑은 고딕"/>
              </a:rPr>
              <a:t>비해 압도적으로 수가 적어 오버피팅이 발생한걸로 추측합니다.</a:t>
            </a:r>
            <a:endParaRPr lang="ko-KR" altLang="en-US" sz="1400" b="1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4942E2-68B4-4A7C-AA37-EBD2EB73CBE4}"/>
              </a:ext>
            </a:extLst>
          </p:cNvPr>
          <p:cNvSpPr txBox="1"/>
          <p:nvPr/>
        </p:nvSpPr>
        <p:spPr>
          <a:xfrm>
            <a:off x="548949" y="3799419"/>
            <a:ext cx="547372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  <a:ea typeface="맑은 고딕"/>
              </a:rPr>
              <a:t>-숙박불가한 휴양림의 데이터가 좀 더 추가 되어야 문제가 해결</a:t>
            </a:r>
            <a:endParaRPr lang="ko-KR">
              <a:solidFill>
                <a:schemeClr val="bg1"/>
              </a:solidFill>
            </a:endParaRPr>
          </a:p>
          <a:p>
            <a:r>
              <a:rPr lang="ko-KR" altLang="en-US" sz="1400" b="1">
                <a:solidFill>
                  <a:schemeClr val="bg1"/>
                </a:solidFill>
                <a:ea typeface="맑은 고딕"/>
              </a:rPr>
              <a:t> 될 것으로 보고 있습니다.</a:t>
            </a:r>
            <a:endParaRPr lang="ko-K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223737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Microsoft Office PowerPoint</Application>
  <PresentationFormat>와이드스크린</PresentationFormat>
  <Paragraphs>110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17" baseType="lpstr">
      <vt:lpstr>7_Office 테마</vt:lpstr>
      <vt:lpstr>15_Office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조현석</cp:lastModifiedBy>
  <cp:revision>715</cp:revision>
  <dcterms:created xsi:type="dcterms:W3CDTF">2020-09-14T00:19:15Z</dcterms:created>
  <dcterms:modified xsi:type="dcterms:W3CDTF">2020-10-02T09:00:20Z</dcterms:modified>
</cp:coreProperties>
</file>