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0" r:id="rId1"/>
  </p:sldMasterIdLst>
  <p:notesMasterIdLst>
    <p:notesMasterId r:id="rId7"/>
  </p:notesMasterIdLst>
  <p:handoutMasterIdLst>
    <p:handoutMasterId r:id="rId8"/>
  </p:handoutMasterIdLst>
  <p:sldIdLst>
    <p:sldId id="2087" r:id="rId2"/>
    <p:sldId id="2091" r:id="rId3"/>
    <p:sldId id="2093" r:id="rId4"/>
    <p:sldId id="2094" r:id="rId5"/>
    <p:sldId id="2092" r:id="rId6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CBD8602-C605-4F93-B52D-A4D5DEB283EF}">
          <p14:sldIdLst>
            <p14:sldId id="2087"/>
            <p14:sldId id="2091"/>
            <p14:sldId id="2093"/>
            <p14:sldId id="2094"/>
            <p14:sldId id="2092"/>
          </p14:sldIdLst>
        </p14:section>
        <p14:section name="제목 없는 구역" id="{A9436DA0-EE2E-4517-8920-9984D34552A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orient="horz" pos="3974" userDrawn="1">
          <p15:clr>
            <a:srgbClr val="A4A3A4"/>
          </p15:clr>
        </p15:guide>
        <p15:guide id="3" pos="4798" userDrawn="1">
          <p15:clr>
            <a:srgbClr val="A4A3A4"/>
          </p15:clr>
        </p15:guide>
        <p15:guide id="4" pos="217" userDrawn="1">
          <p15:clr>
            <a:srgbClr val="A4A3A4"/>
          </p15:clr>
        </p15:guide>
        <p15:guide id="5" pos="60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BFBFBF"/>
    <a:srgbClr val="F2F2F2"/>
    <a:srgbClr val="0BD0E5"/>
    <a:srgbClr val="FFFF99"/>
    <a:srgbClr val="FF99FF"/>
    <a:srgbClr val="FF6699"/>
    <a:srgbClr val="CC3300"/>
    <a:srgbClr val="9900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55" autoAdjust="0"/>
    <p:restoredTop sz="93653" autoAdjust="0"/>
  </p:normalViewPr>
  <p:slideViewPr>
    <p:cSldViewPr snapToObjects="1" showGuides="1">
      <p:cViewPr varScale="1">
        <p:scale>
          <a:sx n="114" d="100"/>
          <a:sy n="114" d="100"/>
        </p:scale>
        <p:origin x="1386" y="96"/>
      </p:cViewPr>
      <p:guideLst>
        <p:guide orient="horz" pos="845"/>
        <p:guide orient="horz" pos="3974"/>
        <p:guide pos="4798"/>
        <p:guide pos="217"/>
        <p:guide pos="6023"/>
      </p:guideLst>
    </p:cSldViewPr>
  </p:slideViewPr>
  <p:outlineViewPr>
    <p:cViewPr>
      <p:scale>
        <a:sx n="33" d="100"/>
        <a:sy n="33" d="100"/>
      </p:scale>
      <p:origin x="0" y="-5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4" d="100"/>
          <a:sy n="84" d="100"/>
        </p:scale>
        <p:origin x="3738" y="108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7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354" tIns="46674" rIns="93354" bIns="46674" numCol="1" anchor="t" anchorCtr="0" compatLnSpc="1">
            <a:prstTxWarp prst="textNoShape">
              <a:avLst/>
            </a:prstTxWarp>
          </a:bodyPr>
          <a:lstStyle>
            <a:lvl1pPr algn="l" defTabSz="934446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7988" cy="497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354" tIns="46674" rIns="93354" bIns="46674" numCol="1" anchor="t" anchorCtr="0" compatLnSpc="1">
            <a:prstTxWarp prst="textNoShape">
              <a:avLst/>
            </a:prstTxWarp>
          </a:bodyPr>
          <a:lstStyle>
            <a:lvl1pPr algn="r" defTabSz="934446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712"/>
            <a:ext cx="294640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354" tIns="46674" rIns="93354" bIns="46674" numCol="1" anchor="b" anchorCtr="0" compatLnSpc="1">
            <a:prstTxWarp prst="textNoShape">
              <a:avLst/>
            </a:prstTxWarp>
          </a:bodyPr>
          <a:lstStyle>
            <a:lvl1pPr algn="l" defTabSz="934446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8712"/>
            <a:ext cx="2947988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354" tIns="46674" rIns="93354" bIns="46674" numCol="1" anchor="b" anchorCtr="0" compatLnSpc="1">
            <a:prstTxWarp prst="textNoShape">
              <a:avLst/>
            </a:prstTxWarp>
          </a:bodyPr>
          <a:lstStyle>
            <a:lvl1pPr algn="r" defTabSz="934446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FD3DABE-8E7D-4AD1-98BD-3E1E020004A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7919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7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354" tIns="46674" rIns="93354" bIns="46674" numCol="1" anchor="t" anchorCtr="0" compatLnSpc="1">
            <a:prstTxWarp prst="textNoShape">
              <a:avLst/>
            </a:prstTxWarp>
          </a:bodyPr>
          <a:lstStyle>
            <a:lvl1pPr algn="l" defTabSz="934446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7988" cy="497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354" tIns="46674" rIns="93354" bIns="46674" numCol="1" anchor="t" anchorCtr="0" compatLnSpc="1">
            <a:prstTxWarp prst="textNoShape">
              <a:avLst/>
            </a:prstTxWarp>
          </a:bodyPr>
          <a:lstStyle>
            <a:lvl1pPr algn="r" defTabSz="934446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739775"/>
            <a:ext cx="5387975" cy="3732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6" y="4719145"/>
            <a:ext cx="5445125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354" tIns="46674" rIns="93354" bIns="466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712"/>
            <a:ext cx="294640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354" tIns="46674" rIns="93354" bIns="46674" numCol="1" anchor="b" anchorCtr="0" compatLnSpc="1">
            <a:prstTxWarp prst="textNoShape">
              <a:avLst/>
            </a:prstTxWarp>
          </a:bodyPr>
          <a:lstStyle>
            <a:lvl1pPr algn="l" defTabSz="934446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8712"/>
            <a:ext cx="2947988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354" tIns="46674" rIns="93354" bIns="46674" numCol="1" anchor="b" anchorCtr="0" compatLnSpc="1">
            <a:prstTxWarp prst="textNoShape">
              <a:avLst/>
            </a:prstTxWarp>
          </a:bodyPr>
          <a:lstStyle>
            <a:lvl1pPr algn="r" defTabSz="934446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B6814EC-69E9-4784-BF2A-D0FD8465707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5909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059740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030183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080220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93054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588820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230" y="6367978"/>
            <a:ext cx="1795591" cy="34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82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96975" y="2564905"/>
            <a:ext cx="7512050" cy="5760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latin typeface="맑은 고딕" pitchFamily="50" charset="-127"/>
                <a:ea typeface="맑은 고딕" pitchFamily="50" charset="-127"/>
              </a:defRPr>
            </a:lvl1pPr>
            <a:lvl2pPr marL="457185" indent="0" algn="ctr">
              <a:buNone/>
              <a:defRPr/>
            </a:lvl2pPr>
            <a:lvl3pPr marL="914370" indent="0" algn="ctr">
              <a:buNone/>
              <a:defRPr/>
            </a:lvl3pPr>
            <a:lvl4pPr marL="1371555" indent="0" algn="ctr">
              <a:buNone/>
              <a:defRPr/>
            </a:lvl4pPr>
            <a:lvl5pPr marL="1828741" indent="0" algn="ctr">
              <a:buNone/>
              <a:defRPr/>
            </a:lvl5pPr>
            <a:lvl6pPr marL="2285926" indent="0" algn="ctr">
              <a:buNone/>
              <a:defRPr/>
            </a:lvl6pPr>
            <a:lvl7pPr marL="2743111" indent="0" algn="ctr">
              <a:buNone/>
              <a:defRPr/>
            </a:lvl7pPr>
            <a:lvl8pPr marL="3200296" indent="0" algn="ctr">
              <a:buNone/>
              <a:defRPr/>
            </a:lvl8pPr>
            <a:lvl9pPr marL="3657481" indent="0" algn="ctr">
              <a:buNone/>
              <a:defRPr/>
            </a:lvl9pPr>
          </a:lstStyle>
          <a:p>
            <a:r>
              <a:rPr lang="ko-KR" altLang="en-US" dirty="0" err="1"/>
              <a:t>문서명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en-US" altLang="ko-KR" dirty="0"/>
              <a:t>, 24 </a:t>
            </a:r>
            <a:r>
              <a:rPr lang="ko-KR" altLang="en-US" dirty="0"/>
              <a:t>폰트</a:t>
            </a:r>
            <a:r>
              <a:rPr lang="en-US" altLang="ko-KR" dirty="0"/>
              <a:t>, </a:t>
            </a:r>
            <a:r>
              <a:rPr lang="ko-KR" altLang="en-US" dirty="0" err="1"/>
              <a:t>강조체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424829"/>
              </p:ext>
            </p:extLst>
          </p:nvPr>
        </p:nvGraphicFramePr>
        <p:xfrm>
          <a:off x="2205523" y="1924825"/>
          <a:ext cx="5494955" cy="42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949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 smtClean="0"/>
                        <a:t>프로그램 교육</a:t>
                      </a:r>
                      <a:endParaRPr lang="ko-KR" altLang="en-US" sz="2200" b="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Line 32"/>
          <p:cNvSpPr>
            <a:spLocks noChangeShapeType="1"/>
          </p:cNvSpPr>
          <p:nvPr userDrawn="1"/>
        </p:nvSpPr>
        <p:spPr bwMode="auto">
          <a:xfrm>
            <a:off x="1354155" y="2420888"/>
            <a:ext cx="72064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600" b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Line 32"/>
          <p:cNvSpPr>
            <a:spLocks noChangeShapeType="1"/>
          </p:cNvSpPr>
          <p:nvPr userDrawn="1"/>
        </p:nvSpPr>
        <p:spPr bwMode="auto">
          <a:xfrm>
            <a:off x="1354155" y="3284984"/>
            <a:ext cx="72064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600" b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230" y="6367978"/>
            <a:ext cx="1795591" cy="34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6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6"/>
            <a:ext cx="2311400" cy="365125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tx1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6"/>
            <a:ext cx="3136900" cy="365125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tx1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6"/>
            <a:ext cx="2311400" cy="365125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tx1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fld id="{3FA690D9-5556-4E2B-853A-5286798CFAE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708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96975" y="2564905"/>
            <a:ext cx="7512050" cy="5760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latin typeface="맑은 고딕" pitchFamily="50" charset="-127"/>
                <a:ea typeface="맑은 고딕" pitchFamily="50" charset="-127"/>
              </a:defRPr>
            </a:lvl1pPr>
            <a:lvl2pPr marL="457185" indent="0" algn="ctr">
              <a:buNone/>
              <a:defRPr/>
            </a:lvl2pPr>
            <a:lvl3pPr marL="914370" indent="0" algn="ctr">
              <a:buNone/>
              <a:defRPr/>
            </a:lvl3pPr>
            <a:lvl4pPr marL="1371555" indent="0" algn="ctr">
              <a:buNone/>
              <a:defRPr/>
            </a:lvl4pPr>
            <a:lvl5pPr marL="1828741" indent="0" algn="ctr">
              <a:buNone/>
              <a:defRPr/>
            </a:lvl5pPr>
            <a:lvl6pPr marL="2285926" indent="0" algn="ctr">
              <a:buNone/>
              <a:defRPr/>
            </a:lvl6pPr>
            <a:lvl7pPr marL="2743111" indent="0" algn="ctr">
              <a:buNone/>
              <a:defRPr/>
            </a:lvl7pPr>
            <a:lvl8pPr marL="3200296" indent="0" algn="ctr">
              <a:buNone/>
              <a:defRPr/>
            </a:lvl8pPr>
            <a:lvl9pPr marL="3657481" indent="0" algn="ctr">
              <a:buNone/>
              <a:defRPr/>
            </a:lvl9pPr>
          </a:lstStyle>
          <a:p>
            <a:r>
              <a:rPr lang="ko-KR" altLang="en-US" dirty="0" err="1"/>
              <a:t>문서명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en-US" altLang="ko-KR" dirty="0"/>
              <a:t>, 24 </a:t>
            </a:r>
            <a:r>
              <a:rPr lang="ko-KR" altLang="en-US" dirty="0"/>
              <a:t>폰트</a:t>
            </a:r>
            <a:r>
              <a:rPr lang="en-US" altLang="ko-KR" dirty="0"/>
              <a:t>, </a:t>
            </a:r>
            <a:r>
              <a:rPr lang="ko-KR" altLang="en-US" dirty="0" err="1"/>
              <a:t>강조체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39" name="표 3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93868307"/>
              </p:ext>
            </p:extLst>
          </p:nvPr>
        </p:nvGraphicFramePr>
        <p:xfrm>
          <a:off x="2205523" y="1924825"/>
          <a:ext cx="5494955" cy="42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949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 smtClean="0"/>
                        <a:t>프로그램 교육</a:t>
                      </a:r>
                      <a:endParaRPr lang="ko-KR" altLang="en-US" sz="2200" b="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" name="Line 32"/>
          <p:cNvSpPr>
            <a:spLocks noChangeShapeType="1"/>
          </p:cNvSpPr>
          <p:nvPr userDrawn="1"/>
        </p:nvSpPr>
        <p:spPr bwMode="auto">
          <a:xfrm>
            <a:off x="1354155" y="2420888"/>
            <a:ext cx="72064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600" b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Line 32"/>
          <p:cNvSpPr>
            <a:spLocks noChangeShapeType="1"/>
          </p:cNvSpPr>
          <p:nvPr userDrawn="1"/>
        </p:nvSpPr>
        <p:spPr bwMode="auto">
          <a:xfrm>
            <a:off x="1354155" y="3284984"/>
            <a:ext cx="72064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600" b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230" y="6367978"/>
            <a:ext cx="1795591" cy="34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517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32"/>
          <p:cNvSpPr>
            <a:spLocks noChangeShapeType="1"/>
          </p:cNvSpPr>
          <p:nvPr userDrawn="1"/>
        </p:nvSpPr>
        <p:spPr bwMode="auto">
          <a:xfrm>
            <a:off x="161491" y="476672"/>
            <a:ext cx="959174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6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 hasCustomPrompt="1"/>
          </p:nvPr>
        </p:nvSpPr>
        <p:spPr>
          <a:xfrm>
            <a:off x="495300" y="1177008"/>
            <a:ext cx="8915400" cy="307777"/>
          </a:xfrm>
          <a:prstGeom prst="rect">
            <a:avLst/>
          </a:prstGeom>
        </p:spPr>
        <p:txBody>
          <a:bodyPr/>
          <a:lstStyle>
            <a:lvl1pPr algn="l">
              <a:defRPr sz="1400" baseline="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1.1.1 </a:t>
            </a:r>
            <a:r>
              <a:rPr lang="ko-KR" altLang="en-US" dirty="0"/>
              <a:t>둘째 수준 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en-US" altLang="ko-KR" dirty="0"/>
              <a:t>, 14</a:t>
            </a:r>
            <a:r>
              <a:rPr lang="ko-KR" altLang="en-US" dirty="0"/>
              <a:t>폰트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내용 개체 틀 2"/>
          <p:cNvSpPr>
            <a:spLocks noGrp="1"/>
          </p:cNvSpPr>
          <p:nvPr>
            <p:ph sz="half" idx="11" hasCustomPrompt="1"/>
          </p:nvPr>
        </p:nvSpPr>
        <p:spPr>
          <a:xfrm>
            <a:off x="500904" y="1600202"/>
            <a:ext cx="8904194" cy="3166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latin typeface="+mj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/>
              <a:t>1.1.1.1 </a:t>
            </a:r>
            <a:r>
              <a:rPr lang="ko-KR" altLang="en-US" dirty="0"/>
              <a:t>셋째 수준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en-US" altLang="ko-KR" dirty="0"/>
              <a:t>, 12</a:t>
            </a:r>
            <a:r>
              <a:rPr lang="ko-KR" altLang="en-US" dirty="0"/>
              <a:t>폰트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06507" y="692697"/>
            <a:ext cx="889298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/>
              <a:t>1.1 </a:t>
            </a:r>
            <a:r>
              <a:rPr lang="ko-KR" altLang="en-US" dirty="0"/>
              <a:t>마스터 텍스트 스타일을 편집합니다 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en-US" altLang="ko-KR" dirty="0"/>
              <a:t>, 16</a:t>
            </a:r>
            <a:r>
              <a:rPr lang="ko-KR" altLang="en-US" dirty="0"/>
              <a:t>폰트</a:t>
            </a:r>
            <a:r>
              <a:rPr lang="en-US" altLang="ko-KR" dirty="0"/>
              <a:t>)</a:t>
            </a:r>
          </a:p>
        </p:txBody>
      </p:sp>
      <p:sp>
        <p:nvSpPr>
          <p:cNvPr id="22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16463" y="65406"/>
            <a:ext cx="4812665" cy="360040"/>
          </a:xfrm>
          <a:prstGeom prst="rect">
            <a:avLst/>
          </a:prstGeom>
        </p:spPr>
        <p:txBody>
          <a:bodyPr/>
          <a:lstStyle>
            <a:lvl1pPr marL="0" marR="0" indent="0" algn="l" defTabSz="91437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800" b="1" smtClean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0" algn="l" defTabSz="91437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800" dirty="0">
                <a:latin typeface="+mj-lt"/>
              </a:rPr>
              <a:t>1. </a:t>
            </a:r>
            <a:r>
              <a:rPr lang="ko-KR" altLang="en-US" sz="1800" dirty="0">
                <a:latin typeface="+mj-lt"/>
              </a:rPr>
              <a:t>제목 </a:t>
            </a:r>
            <a:r>
              <a:rPr lang="en-US" altLang="ko-KR" sz="1800" dirty="0">
                <a:latin typeface="+mj-lt"/>
              </a:rPr>
              <a:t>(</a:t>
            </a:r>
            <a:r>
              <a:rPr lang="ko-KR" altLang="en-US" sz="1800" dirty="0" err="1">
                <a:latin typeface="+mj-lt"/>
              </a:rPr>
              <a:t>맑은고딕</a:t>
            </a:r>
            <a:r>
              <a:rPr lang="en-US" altLang="ko-KR" sz="1800" dirty="0">
                <a:latin typeface="+mj-lt"/>
              </a:rPr>
              <a:t>, 18</a:t>
            </a:r>
            <a:r>
              <a:rPr lang="ko-KR" altLang="en-US" sz="1800" dirty="0">
                <a:latin typeface="+mj-lt"/>
              </a:rPr>
              <a:t>폰트</a:t>
            </a:r>
            <a:r>
              <a:rPr lang="en-US" altLang="ko-KR" sz="1800" dirty="0">
                <a:latin typeface="+mj-lt"/>
              </a:rPr>
              <a:t>, </a:t>
            </a:r>
            <a:r>
              <a:rPr lang="ko-KR" altLang="en-US" sz="1800" dirty="0" err="1">
                <a:latin typeface="+mj-lt"/>
              </a:rPr>
              <a:t>강조체</a:t>
            </a:r>
            <a:r>
              <a:rPr lang="en-US" altLang="ko-KR" sz="1800" dirty="0">
                <a:latin typeface="+mj-lt"/>
              </a:rPr>
              <a:t>)</a:t>
            </a:r>
            <a:endParaRPr lang="ko-KR" altLang="en-US" sz="1800" dirty="0">
              <a:latin typeface="+mj-lt"/>
            </a:endParaRPr>
          </a:p>
        </p:txBody>
      </p:sp>
      <p:sp>
        <p:nvSpPr>
          <p:cNvPr id="14" name="슬라이드 번호 개체 틀 16">
            <a:extLst>
              <a:ext uri="{FF2B5EF4-FFF2-40B4-BE49-F238E27FC236}">
                <a16:creationId xmlns:a16="http://schemas.microsoft.com/office/drawing/2014/main" xmlns="" id="{105205EF-89C0-40E0-8D14-E9F9A9026E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797104" y="6575789"/>
            <a:ext cx="2311792" cy="18430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816">
                <a:latin typeface="+mj-lt"/>
                <a:ea typeface="바탕체" pitchFamily="17" charset="-127"/>
              </a:defRPr>
            </a:lvl1pPr>
          </a:lstStyle>
          <a:p>
            <a:r>
              <a:rPr lang="en-US" altLang="ko-KR" smtClean="0"/>
              <a:t>-</a:t>
            </a:r>
            <a:fld id="{78E4A6AF-590A-46A3-9F4A-C636C271112D}" type="slidenum">
              <a:rPr lang="ko-KR" altLang="en-US" smtClean="0"/>
              <a:pPr/>
              <a:t>‹#›</a:t>
            </a:fld>
            <a:r>
              <a:rPr lang="en-US" altLang="ko-KR" smtClean="0"/>
              <a:t>-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067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A01340F-D953-4C38-8C76-8F7CA738D804}"/>
              </a:ext>
            </a:extLst>
          </p:cNvPr>
          <p:cNvSpPr/>
          <p:nvPr/>
        </p:nvSpPr>
        <p:spPr>
          <a:xfrm>
            <a:off x="651479" y="620688"/>
            <a:ext cx="6769634" cy="55446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816">
              <a:latin typeface="+mj-lt"/>
            </a:endParaRPr>
          </a:p>
        </p:txBody>
      </p:sp>
      <p:sp>
        <p:nvSpPr>
          <p:cNvPr id="28" name="직사각형 27"/>
          <p:cNvSpPr/>
          <p:nvPr userDrawn="1"/>
        </p:nvSpPr>
        <p:spPr bwMode="auto">
          <a:xfrm>
            <a:off x="7508371" y="620688"/>
            <a:ext cx="2053141" cy="55446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32652" rIns="32652" rtlCol="0" anchor="t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726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0685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73052" y="188913"/>
            <a:ext cx="78835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T</a:t>
            </a:r>
            <a:r>
              <a:rPr lang="en-US" altLang="ko-KR"/>
              <a:t>itle</a:t>
            </a:r>
            <a:endParaRPr lang="ko-KR" altLang="ko-KR"/>
          </a:p>
        </p:txBody>
      </p:sp>
      <p:sp>
        <p:nvSpPr>
          <p:cNvPr id="3076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657225"/>
            <a:ext cx="935990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Governing</a:t>
            </a:r>
          </a:p>
        </p:txBody>
      </p:sp>
      <p:sp>
        <p:nvSpPr>
          <p:cNvPr id="12" name="Rectangle 11"/>
          <p:cNvSpPr>
            <a:spLocks noChangeAspect="1" noChangeArrowheads="1"/>
          </p:cNvSpPr>
          <p:nvPr/>
        </p:nvSpPr>
        <p:spPr bwMode="auto">
          <a:xfrm>
            <a:off x="4772526" y="6436075"/>
            <a:ext cx="356188" cy="24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fld id="{351BF5DD-F973-4767-AFB9-1E9AC2758BA2}" type="slidenum">
              <a:rPr lang="en-US" altLang="ko-KR" sz="1100" smtClean="0">
                <a:solidFill>
                  <a:srgbClr val="000000"/>
                </a:solidFill>
                <a:ea typeface="HY견고딕" pitchFamily="18" charset="-127"/>
              </a:rPr>
              <a:pPr algn="ctr">
                <a:lnSpc>
                  <a:spcPct val="90000"/>
                </a:lnSpc>
                <a:spcBef>
                  <a:spcPct val="30000"/>
                </a:spcBef>
                <a:buFont typeface="Wingdings" pitchFamily="2" charset="2"/>
                <a:buNone/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  <a:ea typeface="HY견고딕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090" y="6415788"/>
            <a:ext cx="1357313" cy="266700"/>
          </a:xfrm>
          <a:prstGeom prst="rect">
            <a:avLst/>
          </a:prstGeom>
        </p:spPr>
      </p:pic>
      <p:sp>
        <p:nvSpPr>
          <p:cNvPr id="14" name="Line 32"/>
          <p:cNvSpPr>
            <a:spLocks noChangeShapeType="1"/>
          </p:cNvSpPr>
          <p:nvPr userDrawn="1"/>
        </p:nvSpPr>
        <p:spPr bwMode="auto">
          <a:xfrm>
            <a:off x="218605" y="6237312"/>
            <a:ext cx="963093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764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Line 32"/>
          <p:cNvSpPr>
            <a:spLocks noChangeShapeType="1"/>
          </p:cNvSpPr>
          <p:nvPr userDrawn="1"/>
        </p:nvSpPr>
        <p:spPr bwMode="auto">
          <a:xfrm>
            <a:off x="174327" y="525553"/>
            <a:ext cx="945862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764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" name="Rectangle 39"/>
          <p:cNvSpPr txBox="1">
            <a:spLocks noChangeArrowheads="1"/>
          </p:cNvSpPr>
          <p:nvPr userDrawn="1"/>
        </p:nvSpPr>
        <p:spPr bwMode="auto">
          <a:xfrm>
            <a:off x="6984752" y="183896"/>
            <a:ext cx="2728516" cy="32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kumimoji="1" lang="ko-KR" altLang="en-US" sz="1600" b="1" kern="1200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r"/>
            <a:r>
              <a:rPr lang="ko-KR" altLang="en-US" sz="1433" dirty="0" smtClean="0">
                <a:solidFill>
                  <a:prstClr val="white">
                    <a:lumMod val="65000"/>
                  </a:prstClr>
                </a:solidFill>
                <a:latin typeface="맑은 고딕"/>
              </a:rPr>
              <a:t>웹</a:t>
            </a:r>
            <a:r>
              <a:rPr lang="en-US" altLang="ko-KR" sz="1433" dirty="0" smtClean="0">
                <a:solidFill>
                  <a:prstClr val="white">
                    <a:lumMod val="65000"/>
                  </a:prstClr>
                </a:solidFill>
                <a:latin typeface="맑은 고딕"/>
              </a:rPr>
              <a:t> </a:t>
            </a:r>
            <a:r>
              <a:rPr lang="ko-KR" altLang="en-US" sz="1433" dirty="0" smtClean="0">
                <a:solidFill>
                  <a:prstClr val="white">
                    <a:lumMod val="65000"/>
                  </a:prstClr>
                </a:solidFill>
                <a:latin typeface="맑은 고딕"/>
              </a:rPr>
              <a:t>프로그램 교육</a:t>
            </a:r>
            <a:endParaRPr sz="1433" dirty="0">
              <a:solidFill>
                <a:prstClr val="white">
                  <a:lumMod val="65000"/>
                </a:prstClr>
              </a:solidFill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3" r:id="rId2"/>
    <p:sldLayoutId id="2147483671" r:id="rId3"/>
    <p:sldLayoutId id="2147483672" r:id="rId4"/>
    <p:sldLayoutId id="2147483714" r:id="rId5"/>
    <p:sldLayoutId id="2147483716" r:id="rId6"/>
    <p:sldLayoutId id="2147483718" r:id="rId7"/>
    <p:sldLayoutId id="2147483719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197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395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592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789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898" indent="-342898" algn="l" rtl="0" eaLnBrk="0" fontAlgn="base" hangingPunct="0">
        <a:spcBef>
          <a:spcPct val="30000"/>
        </a:spcBef>
        <a:spcAft>
          <a:spcPct val="0"/>
        </a:spcAf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46" indent="-285749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42993" indent="-228599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00191" indent="-228599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388" indent="-228599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585" indent="-228599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783" indent="-228599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8980" indent="-228599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177" indent="-228599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4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17" userDrawn="1">
          <p15:clr>
            <a:srgbClr val="F26B43"/>
          </p15:clr>
        </p15:guide>
        <p15:guide id="3" pos="602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314236" y="764704"/>
            <a:ext cx="6726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latin typeface="+mn-ea"/>
              </a:rPr>
              <a:t>[</a:t>
            </a:r>
            <a:r>
              <a:rPr lang="ko-KR" altLang="en-US" sz="2400" b="1" dirty="0" smtClean="0">
                <a:latin typeface="+mn-ea"/>
              </a:rPr>
              <a:t>기본</a:t>
            </a:r>
            <a:r>
              <a:rPr lang="en-US" altLang="ko-KR" sz="2400" b="1" dirty="0" smtClean="0">
                <a:latin typeface="+mn-ea"/>
              </a:rPr>
              <a:t>] 03. Web</a:t>
            </a:r>
            <a:r>
              <a:rPr lang="ko-KR" altLang="en-US" sz="2400" b="1" dirty="0" smtClean="0">
                <a:latin typeface="+mn-ea"/>
              </a:rPr>
              <a:t> </a:t>
            </a:r>
            <a:r>
              <a:rPr lang="en-US" altLang="ko-KR" sz="2400" b="1" dirty="0" smtClean="0">
                <a:latin typeface="+mn-ea"/>
              </a:rPr>
              <a:t>Browser</a:t>
            </a: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1712640" y="2097421"/>
            <a:ext cx="936104" cy="34029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altLang="ko-KR" sz="1600" b="1" dirty="0" smtClean="0">
                <a:latin typeface="맑은 고딕" panose="020B0503020000020004" pitchFamily="50" charset="-127"/>
              </a:rPr>
              <a:t>html</a:t>
            </a:r>
            <a:endParaRPr lang="ko-KR" altLang="en-US" sz="1600" b="1" dirty="0" smtClean="0">
              <a:latin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68624" y="2463279"/>
            <a:ext cx="1440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latin typeface="맑은 고딕" panose="020B0503020000020004" pitchFamily="50" charset="-127"/>
              </a:rPr>
              <a:t>1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주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소요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맑은 고딕" panose="020B0503020000020004" pitchFamily="50" charset="-127"/>
              </a:rPr>
              <a:t>생활코딩 참조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3872880" y="2028330"/>
            <a:ext cx="1368152" cy="34029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altLang="ko-KR" sz="1600" b="1" dirty="0">
                <a:latin typeface="맑은 고딕" panose="020B0503020000020004" pitchFamily="50" charset="-127"/>
              </a:rPr>
              <a:t>j</a:t>
            </a:r>
            <a:r>
              <a:rPr lang="en-US" altLang="ko-KR" sz="1600" b="1" dirty="0" smtClean="0">
                <a:latin typeface="맑은 고딕" panose="020B0503020000020004" pitchFamily="50" charset="-127"/>
              </a:rPr>
              <a:t>avascript</a:t>
            </a:r>
            <a:endParaRPr lang="ko-KR" altLang="en-US" sz="1600" b="1" dirty="0" smtClean="0">
              <a:latin typeface="맑은 고딕" panose="020B0503020000020004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6177136" y="2019247"/>
            <a:ext cx="1368152" cy="34029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altLang="ko-KR" sz="1600" b="1" dirty="0">
                <a:latin typeface="맑은 고딕" panose="020B0503020000020004" pitchFamily="50" charset="-127"/>
              </a:rPr>
              <a:t>c</a:t>
            </a:r>
            <a:r>
              <a:rPr lang="en-US" altLang="ko-KR" sz="1600" b="1" dirty="0" smtClean="0">
                <a:latin typeface="맑은 고딕" panose="020B0503020000020004" pitchFamily="50" charset="-127"/>
              </a:rPr>
              <a:t>ss</a:t>
            </a:r>
            <a:endParaRPr lang="ko-KR" altLang="en-US" sz="1600" b="1" dirty="0" smtClean="0">
              <a:latin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3171" y="2463279"/>
            <a:ext cx="1715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latin typeface="맑은 고딕" panose="020B0503020000020004" pitchFamily="50" charset="-127"/>
              </a:rPr>
              <a:t>1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주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소요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맑은 고딕" panose="020B0503020000020004" pitchFamily="50" charset="-127"/>
              </a:rPr>
              <a:t>생활코딩 참조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77136" y="2431550"/>
            <a:ext cx="135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latin typeface="맑은 고딕" panose="020B0503020000020004" pitchFamily="50" charset="-127"/>
              </a:rPr>
              <a:t>1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주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소요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맑은 고딕" panose="020B0503020000020004" pitchFamily="50" charset="-127"/>
              </a:rPr>
              <a:t>생활코딩 참조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2288704" y="4149080"/>
            <a:ext cx="1368152" cy="34029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600" b="1" dirty="0" smtClean="0">
                <a:latin typeface="맑은 고딕" panose="020B0503020000020004" pitchFamily="50" charset="-127"/>
              </a:rPr>
              <a:t>게시판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28664" y="4604935"/>
            <a:ext cx="2363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맑은 고딕" panose="020B0503020000020004" pitchFamily="50" charset="-127"/>
              </a:rPr>
              <a:t>화면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proto type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 타입 작성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맑은 고딕" panose="020B0503020000020004" pitchFamily="50" charset="-127"/>
              </a:rPr>
              <a:t>리스트 화면 작성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맑은 고딕" panose="020B0503020000020004" pitchFamily="50" charset="-127"/>
              </a:rPr>
              <a:t>상세 내용 보임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화면 작성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맑은 고딕" panose="020B0503020000020004" pitchFamily="50" charset="-127"/>
              </a:rPr>
              <a:t>상세 내용 입력 화면 작성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맑은 고딕" panose="020B0503020000020004" pitchFamily="50" charset="-127"/>
              </a:rPr>
              <a:t>각 화면에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javascript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필요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latin typeface="맑은 고딕" panose="020B0503020000020004" pitchFamily="50" charset="-127"/>
              </a:rPr>
              <a:t>1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주 소요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992560" y="1640221"/>
            <a:ext cx="7382821" cy="1428739"/>
          </a:xfrm>
          <a:prstGeom prst="rect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lang="ko-KR" altLang="en-US" sz="1200" b="1" dirty="0" smtClean="0">
              <a:latin typeface="맑은 고딕" panose="020B0503020000020004" pitchFamily="50" charset="-127"/>
            </a:endParaRPr>
          </a:p>
        </p:txBody>
      </p:sp>
      <p:sp>
        <p:nvSpPr>
          <p:cNvPr id="3" name="아래쪽 화살표 2"/>
          <p:cNvSpPr/>
          <p:nvPr/>
        </p:nvSpPr>
        <p:spPr bwMode="auto">
          <a:xfrm>
            <a:off x="2564437" y="3284984"/>
            <a:ext cx="936104" cy="720080"/>
          </a:xfrm>
          <a:prstGeom prst="downArrow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lang="ko-KR" altLang="en-US" sz="1200" b="1" dirty="0" smtClean="0">
              <a:latin typeface="맑은 고딕" panose="020B0503020000020004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5444757" y="4219928"/>
            <a:ext cx="1368152" cy="34029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altLang="ko-KR" sz="1600" b="1" dirty="0">
                <a:latin typeface="맑은 고딕" panose="020B0503020000020004" pitchFamily="50" charset="-127"/>
              </a:rPr>
              <a:t>j</a:t>
            </a:r>
            <a:r>
              <a:rPr lang="en-US" altLang="ko-KR" sz="1600" b="1" dirty="0" smtClean="0">
                <a:latin typeface="맑은 고딕" panose="020B0503020000020004" pitchFamily="50" charset="-127"/>
              </a:rPr>
              <a:t>avascript</a:t>
            </a:r>
            <a:endParaRPr lang="ko-KR" altLang="en-US" sz="1600" b="1" dirty="0" smtClean="0">
              <a:latin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85048" y="4654877"/>
            <a:ext cx="2291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latin typeface="맑은 고딕" panose="020B0503020000020004" pitchFamily="50" charset="-127"/>
              </a:rPr>
              <a:t>1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주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소요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latin typeface="맑은 고딕" panose="020B0503020000020004" pitchFamily="50" charset="-127"/>
              </a:rPr>
              <a:t>jquery (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참고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사이트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?)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학습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맑은 고딕" panose="020B0503020000020004" pitchFamily="50" charset="-127"/>
              </a:rPr>
              <a:t>기존 게시판 소스 변환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</p:txBody>
      </p:sp>
      <p:sp>
        <p:nvSpPr>
          <p:cNvPr id="31" name="아래쪽 화살표 30"/>
          <p:cNvSpPr/>
          <p:nvPr/>
        </p:nvSpPr>
        <p:spPr bwMode="auto">
          <a:xfrm rot="16200000">
            <a:off x="4256625" y="4509120"/>
            <a:ext cx="936104" cy="720080"/>
          </a:xfrm>
          <a:prstGeom prst="downArrow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lang="ko-KR" altLang="en-US" sz="1200" b="1" dirty="0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05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314236" y="764704"/>
            <a:ext cx="6726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latin typeface="+mn-ea"/>
              </a:rPr>
              <a:t>[</a:t>
            </a:r>
            <a:r>
              <a:rPr lang="ko-KR" altLang="en-US" sz="2400" b="1" dirty="0" smtClean="0">
                <a:latin typeface="+mn-ea"/>
              </a:rPr>
              <a:t>기본</a:t>
            </a:r>
            <a:r>
              <a:rPr lang="en-US" altLang="ko-KR" sz="2400" b="1" dirty="0" smtClean="0">
                <a:latin typeface="+mn-ea"/>
              </a:rPr>
              <a:t>] 03. Web</a:t>
            </a:r>
            <a:r>
              <a:rPr lang="ko-KR" altLang="en-US" sz="2400" b="1" dirty="0" smtClean="0">
                <a:latin typeface="+mn-ea"/>
              </a:rPr>
              <a:t> </a:t>
            </a:r>
            <a:r>
              <a:rPr lang="en-US" altLang="ko-KR" sz="2400" b="1" dirty="0" smtClean="0">
                <a:latin typeface="+mn-ea"/>
              </a:rPr>
              <a:t>Browser – html</a:t>
            </a: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488504" y="3664769"/>
            <a:ext cx="936104" cy="34029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600" b="1" dirty="0" smtClean="0">
                <a:latin typeface="맑은 고딕" panose="020B0503020000020004" pitchFamily="50" charset="-127"/>
              </a:rPr>
              <a:t>장점</a:t>
            </a: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488504" y="4841284"/>
            <a:ext cx="936104" cy="34029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600" b="1" dirty="0" smtClean="0">
                <a:latin typeface="맑은 고딕" panose="020B0503020000020004" pitchFamily="50" charset="-127"/>
              </a:rPr>
              <a:t>단점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7014" y="1792466"/>
            <a:ext cx="671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latin typeface="맑은 고딕" panose="020B0503020000020004" pitchFamily="50" charset="-127"/>
              </a:rPr>
              <a:t>Hyper Text Markup Language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로 텍스트 링크가 주류인 구조적 표현이 가능한 언어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맑은 고딕" panose="020B0503020000020004" pitchFamily="50" charset="-127"/>
              </a:rPr>
              <a:t>각 기능별 태그로 구성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8504" y="4006805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맑은 고딕" panose="020B0503020000020004" pitchFamily="50" charset="-127"/>
              </a:rPr>
              <a:t>배우기 쉽고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브라우저를 통한 사용이 편리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맑은 고딕" panose="020B0503020000020004" pitchFamily="50" charset="-127"/>
              </a:rPr>
              <a:t>웹 문서의 표준화로 다양한 장비에서 표현 가능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0803" y="5238873"/>
            <a:ext cx="603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맑은 고딕" panose="020B0503020000020004" pitchFamily="50" charset="-127"/>
              </a:rPr>
              <a:t>디자인과 데이터의 분리가 어려움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맑은 고딕" panose="020B0503020000020004" pitchFamily="50" charset="-127"/>
              </a:rPr>
              <a:t>태그의 확장성이 결여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488504" y="1412776"/>
            <a:ext cx="936104" cy="34029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600" b="1" dirty="0" smtClean="0">
                <a:latin typeface="맑은 고딕" panose="020B0503020000020004" pitchFamily="50" charset="-127"/>
              </a:rPr>
              <a:t>정의</a:t>
            </a: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488504" y="2512641"/>
            <a:ext cx="936104" cy="34029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600" b="1" dirty="0" smtClean="0">
                <a:latin typeface="맑은 고딕" panose="020B0503020000020004" pitchFamily="50" charset="-127"/>
              </a:rPr>
              <a:t>특징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8504" y="2854677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맑은 고딕" panose="020B0503020000020004" pitchFamily="50" charset="-127"/>
              </a:rPr>
              <a:t>태그로 구성되고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태그 명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속성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그리고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내용으로 구분됨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맑은 고딕" panose="020B0503020000020004" pitchFamily="50" charset="-127"/>
              </a:rPr>
              <a:t>각 태그는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DOM(Document Object Model)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이라는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구조로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 HTML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페이지를 생성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="" xmlns:a16="http://schemas.microsoft.com/office/drawing/2014/main" id="{4E88388C-CAF3-4A34-9C37-0E7778740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176" y="2604096"/>
            <a:ext cx="2884257" cy="298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 bwMode="auto">
          <a:xfrm>
            <a:off x="1424608" y="3068960"/>
            <a:ext cx="2232248" cy="247382"/>
          </a:xfrm>
          <a:prstGeom prst="roundRect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lang="ko-KR" altLang="en-US" sz="1200" b="1" dirty="0" smtClean="0">
              <a:latin typeface="맑은 고딕" panose="020B0503020000020004" pitchFamily="50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 bwMode="auto">
          <a:xfrm>
            <a:off x="3728864" y="3316342"/>
            <a:ext cx="2664296" cy="616714"/>
          </a:xfrm>
          <a:prstGeom prst="straightConnector1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8474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314236" y="764704"/>
            <a:ext cx="6726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latin typeface="+mn-ea"/>
              </a:rPr>
              <a:t>[</a:t>
            </a:r>
            <a:r>
              <a:rPr lang="ko-KR" altLang="en-US" sz="2400" b="1" dirty="0" smtClean="0">
                <a:latin typeface="+mn-ea"/>
              </a:rPr>
              <a:t>기본</a:t>
            </a:r>
            <a:r>
              <a:rPr lang="en-US" altLang="ko-KR" sz="2400" b="1" dirty="0" smtClean="0">
                <a:latin typeface="+mn-ea"/>
              </a:rPr>
              <a:t>] 03. Web</a:t>
            </a:r>
            <a:r>
              <a:rPr lang="ko-KR" altLang="en-US" sz="2400" b="1" dirty="0" smtClean="0">
                <a:latin typeface="+mn-ea"/>
              </a:rPr>
              <a:t> </a:t>
            </a:r>
            <a:r>
              <a:rPr lang="en-US" altLang="ko-KR" sz="2400" b="1" dirty="0" smtClean="0">
                <a:latin typeface="+mn-ea"/>
              </a:rPr>
              <a:t>Browser – html</a:t>
            </a:r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488504" y="1504529"/>
            <a:ext cx="3024336" cy="34029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600" b="1" dirty="0" smtClean="0">
                <a:latin typeface="맑은 고딕" panose="020B0503020000020004" pitchFamily="50" charset="-127"/>
              </a:rPr>
              <a:t>사용 빈도가 높은 필수 태그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76083"/>
              </p:ext>
            </p:extLst>
          </p:nvPr>
        </p:nvGraphicFramePr>
        <p:xfrm>
          <a:off x="509240" y="1988840"/>
          <a:ext cx="883624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528"/>
                <a:gridCol w="64807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&lt;html&gt;&lt;/html&gt;</a:t>
                      </a:r>
                      <a:endParaRPr lang="ko-KR" altLang="en-US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3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 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문서의 시작과 끝 정의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&lt;head&gt;, 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&lt;meta&gt;, &lt;title&gt;,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&lt;body&gt;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동반함</a:t>
                      </a:r>
                      <a:endParaRPr lang="ko-KR" altLang="en-US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&lt;a&gt;&lt;/a&gt;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하이퍼 링크를 정의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&lt;script&gt;&lt;/script&gt;</a:t>
                      </a:r>
                      <a:endParaRPr lang="ko-KR" altLang="en-US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 사이트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script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정의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&lt;table&gt;&lt;/table&gt;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정의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&lt;thead&gt;&lt;tbody&gt;&lt;tfoot&gt;, &lt;tr&gt;, &lt;td&gt; 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동반함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&lt;ol&gt;&lt;/ol&gt;, &lt;ul&gt;&lt;/ul&gt;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목록을 정의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&lt;li&gt;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동반함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&lt;img&gt;&lt;/img&gt;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이미지를 정의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&lt;div&gt;&lt;/div&gt;,&lt;span&gt;&lt;/span&gt;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구역을 정의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div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줄바꿈이 되고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span 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바로 옆에 추가 양식이 정의됨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&lt;form&gt;&lt;/form&gt;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입력을 받을 수 있는 여러 양식의 묶음 정의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action 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 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정의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&lt;input&gt;&lt;/input&gt;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입력을 받을 수 있는 하나의 양식 정의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type 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속성을 정의해서 다양한 컨트롤 구성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&lt;textarea&gt;&lt;/textarea&gt;</a:t>
                      </a:r>
                      <a:endParaRPr lang="ko-KR" altLang="en-US" sz="12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여러 줄의 텍스트를 입력 받을 수 있는 양식 정의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98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314236" y="764704"/>
            <a:ext cx="6726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latin typeface="+mn-ea"/>
              </a:rPr>
              <a:t>[</a:t>
            </a:r>
            <a:r>
              <a:rPr lang="ko-KR" altLang="en-US" sz="2400" b="1" dirty="0" smtClean="0">
                <a:latin typeface="+mn-ea"/>
              </a:rPr>
              <a:t>기본</a:t>
            </a:r>
            <a:r>
              <a:rPr lang="en-US" altLang="ko-KR" sz="2400" b="1" dirty="0" smtClean="0">
                <a:latin typeface="+mn-ea"/>
              </a:rPr>
              <a:t>] 03. Web</a:t>
            </a:r>
            <a:r>
              <a:rPr lang="ko-KR" altLang="en-US" sz="2400" b="1" dirty="0" smtClean="0">
                <a:latin typeface="+mn-ea"/>
              </a:rPr>
              <a:t> </a:t>
            </a:r>
            <a:r>
              <a:rPr lang="en-US" altLang="ko-KR" sz="2400" b="1" dirty="0" smtClean="0">
                <a:latin typeface="+mn-ea"/>
              </a:rPr>
              <a:t>Browser – html</a:t>
            </a:r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488504" y="1504529"/>
            <a:ext cx="3024336" cy="34029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altLang="ko-KR" sz="1600" b="1" dirty="0" smtClean="0">
                <a:latin typeface="맑은 고딕" panose="020B0503020000020004" pitchFamily="50" charset="-127"/>
              </a:rPr>
              <a:t>Html </a:t>
            </a:r>
            <a:r>
              <a:rPr lang="ko-KR" altLang="en-US" sz="1600" b="1" dirty="0" smtClean="0">
                <a:latin typeface="맑은 고딕" panose="020B0503020000020004" pitchFamily="50" charset="-127"/>
              </a:rPr>
              <a:t>코딩 시 유의사항</a:t>
            </a:r>
            <a:endParaRPr lang="ko-KR" altLang="en-US" sz="1600" b="1" dirty="0" smtClean="0"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014" y="2034714"/>
            <a:ext cx="6718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맑은 고딕" panose="020B0503020000020004" pitchFamily="50" charset="-127"/>
              </a:rPr>
              <a:t>한 쌍의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태그는 동일한 좌측 여백을 지님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.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즉 세로 줄에 맞게 코딩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dirty="0">
              <a:latin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맑은 고딕" panose="020B0503020000020004" pitchFamily="50" charset="-127"/>
              </a:rPr>
              <a:t>테이블에서 </a:t>
            </a:r>
            <a:r>
              <a:rPr lang="en-US" altLang="ko-KR" sz="1200" dirty="0">
                <a:latin typeface="맑은 고딕" panose="020B0503020000020004" pitchFamily="50" charset="-127"/>
              </a:rPr>
              <a:t>column </a:t>
            </a:r>
            <a:r>
              <a:rPr lang="ko-KR" altLang="en-US" sz="1200" dirty="0">
                <a:latin typeface="맑은 고딕" panose="020B0503020000020004" pitchFamily="50" charset="-127"/>
              </a:rPr>
              <a:t>폭은 한 행에서 정의한다</a:t>
            </a:r>
            <a:r>
              <a:rPr lang="en-US" altLang="ko-KR" sz="1200" dirty="0">
                <a:latin typeface="맑은 고딕" panose="020B0503020000020004" pitchFamily="50" charset="-127"/>
              </a:rPr>
              <a:t>. thead </a:t>
            </a:r>
            <a:r>
              <a:rPr lang="ko-KR" altLang="en-US" sz="1200" dirty="0">
                <a:latin typeface="맑은 고딕" panose="020B0503020000020004" pitchFamily="50" charset="-127"/>
              </a:rPr>
              <a:t>나 </a:t>
            </a:r>
            <a:r>
              <a:rPr lang="en-US" altLang="ko-KR" sz="1200" dirty="0">
                <a:latin typeface="맑은 고딕" panose="020B0503020000020004" pitchFamily="50" charset="-127"/>
              </a:rPr>
              <a:t>td </a:t>
            </a:r>
            <a:r>
              <a:rPr lang="ko-KR" altLang="en-US" sz="1200" dirty="0">
                <a:latin typeface="맑은 고딕" panose="020B0503020000020004" pitchFamily="50" charset="-127"/>
              </a:rPr>
              <a:t>한 행에서만 정의</a:t>
            </a:r>
            <a:endParaRPr lang="en-US" altLang="ko-KR" sz="1200" dirty="0">
              <a:latin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맑은 고딕" panose="020B0503020000020004" pitchFamily="50" charset="-127"/>
              </a:rPr>
              <a:t>사용자 입력 데이터를 서버로 전송할 경우 반드시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form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태그를 사용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latin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맑은 고딕" panose="020B0503020000020004" pitchFamily="50" charset="-127"/>
              </a:rPr>
              <a:t>하나의 웹 페이지에서 여러 개의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form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사용 가능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latin typeface="맑은 고딕" panose="020B0503020000020004" pitchFamily="50" charset="-127"/>
              </a:rPr>
              <a:t>Input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값을 서버로 전송할 때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id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는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전송 안되고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 name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만 전송됨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.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즉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id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는 클라이언트에서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name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은 서버에서 인식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latin typeface="맑은 고딕" panose="020B0503020000020004" pitchFamily="50" charset="-127"/>
              </a:rPr>
              <a:t>Input type=file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일 경우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form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의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method=“post”,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enctype=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“multipart/form-data”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로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설정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82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314236" y="764704"/>
            <a:ext cx="7375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latin typeface="+mn-ea"/>
              </a:rPr>
              <a:t>[</a:t>
            </a:r>
            <a:r>
              <a:rPr lang="ko-KR" altLang="en-US" sz="2400" b="1" dirty="0" smtClean="0">
                <a:latin typeface="+mn-ea"/>
              </a:rPr>
              <a:t>기본</a:t>
            </a:r>
            <a:r>
              <a:rPr lang="en-US" altLang="ko-KR" sz="2400" b="1" dirty="0" smtClean="0">
                <a:latin typeface="+mn-ea"/>
              </a:rPr>
              <a:t>] 03. Web</a:t>
            </a:r>
            <a:r>
              <a:rPr lang="ko-KR" altLang="en-US" sz="2400" b="1" dirty="0" smtClean="0">
                <a:latin typeface="+mn-ea"/>
              </a:rPr>
              <a:t> </a:t>
            </a:r>
            <a:r>
              <a:rPr lang="en-US" altLang="ko-KR" sz="2400" b="1" dirty="0" smtClean="0">
                <a:latin typeface="+mn-ea"/>
              </a:rPr>
              <a:t>Browser – html coding </a:t>
            </a:r>
            <a:r>
              <a:rPr lang="ko-KR" altLang="en-US" sz="2400" b="1" dirty="0" smtClean="0">
                <a:latin typeface="+mn-ea"/>
              </a:rPr>
              <a:t>결과</a:t>
            </a:r>
            <a:endParaRPr lang="en-US" altLang="ko-KR" sz="2400" b="1" dirty="0" smtClean="0"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4795601" y="1484784"/>
            <a:ext cx="1584176" cy="34029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600" b="1" dirty="0" smtClean="0">
                <a:latin typeface="맑은 고딕" panose="020B0503020000020004" pitchFamily="50" charset="-127"/>
              </a:rPr>
              <a:t>상세내용 뷰</a:t>
            </a: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5385048" y="3501008"/>
            <a:ext cx="1584176" cy="34029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600" b="1" dirty="0" smtClean="0">
                <a:latin typeface="맑은 고딕" panose="020B0503020000020004" pitchFamily="50" charset="-127"/>
              </a:rPr>
              <a:t>상세내용 입력</a:t>
            </a: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847858" y="2080594"/>
            <a:ext cx="1584176" cy="34029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600" b="1" dirty="0" smtClean="0">
                <a:latin typeface="맑은 고딕" panose="020B0503020000020004" pitchFamily="50" charset="-127"/>
              </a:rPr>
              <a:t>리스트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58" y="2461119"/>
            <a:ext cx="3673094" cy="2120009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601" y="1864206"/>
            <a:ext cx="2050092" cy="1351654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5048" y="3876112"/>
            <a:ext cx="3273330" cy="1704506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cxnSp>
        <p:nvCxnSpPr>
          <p:cNvPr id="8" name="직선 화살표 연결선 7"/>
          <p:cNvCxnSpPr/>
          <p:nvPr/>
        </p:nvCxnSpPr>
        <p:spPr bwMode="auto">
          <a:xfrm flipV="1">
            <a:off x="2000672" y="2080594"/>
            <a:ext cx="2794929" cy="916358"/>
          </a:xfrm>
          <a:prstGeom prst="straightConnector1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9" name="모서리가 둥근 직사각형 8"/>
          <p:cNvSpPr/>
          <p:nvPr/>
        </p:nvSpPr>
        <p:spPr bwMode="auto">
          <a:xfrm>
            <a:off x="1208584" y="2924944"/>
            <a:ext cx="792088" cy="144016"/>
          </a:xfrm>
          <a:prstGeom prst="roundRect">
            <a:avLst/>
          </a:prstGeom>
          <a:noFill/>
          <a:ln w="1587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lang="ko-KR" altLang="en-US" sz="1200" b="1" dirty="0" smtClean="0">
              <a:latin typeface="맑은 고딕" panose="020B0503020000020004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4232920" y="4221088"/>
            <a:ext cx="288032" cy="144016"/>
          </a:xfrm>
          <a:prstGeom prst="roundRect">
            <a:avLst/>
          </a:prstGeom>
          <a:noFill/>
          <a:ln w="1587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lang="ko-KR" altLang="en-US" sz="1200" b="1" dirty="0" smtClean="0">
              <a:latin typeface="맑은 고딕" panose="020B0503020000020004" pitchFamily="50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 bwMode="auto">
          <a:xfrm flipV="1">
            <a:off x="4520952" y="3825778"/>
            <a:ext cx="720080" cy="444691"/>
          </a:xfrm>
          <a:prstGeom prst="straightConnector1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9938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accent5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90000"/>
          </a:lnSpc>
          <a:spcBef>
            <a:spcPct val="3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sz="1200" b="1" dirty="0" smtClean="0">
            <a:latin typeface="맑은 고딕" panose="020B0503020000020004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accent5">
              <a:lumMod val="50000"/>
            </a:schemeClr>
          </a:solidFill>
          <a:prstDash val="solid"/>
          <a:round/>
          <a:headEnd type="none"/>
          <a:tailEnd type="stealth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20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124791</TotalTime>
  <Words>432</Words>
  <Application>Microsoft Office PowerPoint</Application>
  <PresentationFormat>A4 용지(210x297mm)</PresentationFormat>
  <Paragraphs>75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HY견고딕</vt:lpstr>
      <vt:lpstr>굴림</vt:lpstr>
      <vt:lpstr>돋움</vt:lpstr>
      <vt:lpstr>맑은 고딕</vt:lpstr>
      <vt:lpstr>바탕체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jysoft</dc:creator>
  <cp:lastModifiedBy>재영연구소</cp:lastModifiedBy>
  <cp:revision>5910</cp:revision>
  <cp:lastPrinted>2016-11-17T07:36:02Z</cp:lastPrinted>
  <dcterms:created xsi:type="dcterms:W3CDTF">2007-11-13T08:34:37Z</dcterms:created>
  <dcterms:modified xsi:type="dcterms:W3CDTF">2022-02-11T05:23:20Z</dcterms:modified>
</cp:coreProperties>
</file>