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71" r:id="rId15"/>
    <p:sldId id="270"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6" autoAdjust="0"/>
    <p:restoredTop sz="80207" autoAdjust="0"/>
  </p:normalViewPr>
  <p:slideViewPr>
    <p:cSldViewPr snapToGrid="0">
      <p:cViewPr varScale="1">
        <p:scale>
          <a:sx n="62" d="100"/>
          <a:sy n="62"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63D06-4AA0-475F-AB64-A2868B968543}"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D1BAB-D23C-44FE-8F97-29A6AFF7BD89}" type="slidenum">
              <a:rPr lang="en-US" smtClean="0"/>
              <a:t>‹#›</a:t>
            </a:fld>
            <a:endParaRPr lang="en-US"/>
          </a:p>
        </p:txBody>
      </p:sp>
    </p:spTree>
    <p:extLst>
      <p:ext uri="{BB962C8B-B14F-4D97-AF65-F5344CB8AC3E}">
        <p14:creationId xmlns:p14="http://schemas.microsoft.com/office/powerpoint/2010/main" val="357704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en-US" dirty="0"/>
              <a:t>Rigid lens wearers make up the remainder of contact lens wear. Silicone hydrogels are rarely used in Ghana. The control of contact lens discomfort during contact lens wear is a new initiative launched by TFOS</a:t>
            </a:r>
          </a:p>
          <a:p>
            <a:r>
              <a:rPr lang="en-US" altLang="en-US" dirty="0"/>
              <a:t>One of the key priorities for control is assessing the physical properties of contact lens solutions. </a:t>
            </a:r>
          </a:p>
          <a:p>
            <a:r>
              <a:rPr lang="en-US" sz="1200" kern="1200" dirty="0">
                <a:solidFill>
                  <a:schemeClr val="tx1"/>
                </a:solidFill>
                <a:effectLst/>
                <a:latin typeface="+mn-lt"/>
                <a:ea typeface="+mn-ea"/>
                <a:cs typeface="+mn-cs"/>
              </a:rPr>
              <a:t>In a liquid in contact with a gas one can distinguish between two types of molecules. The first one corresponds to the inner liquid molecules which are completely surrounded by other liquid molecules. In this case the cohesive forces among the inner molecule and the neighbors are balanced. The second case corresponds to the surface molecules, thus, the ones located in the boundary between the liquid and the gas. In this case the surface molecule is not completely surrounded by other like neighboring molecules, so it coheres more strongly with those found at the interface between the liquid and the gas, so each surface molecule is attracted by the inner molecules towards the center of the liquid. Therefore, the outer surface of the liquid stays under tension, thus behaving like an elastic thin film</a:t>
            </a:r>
            <a:endParaRPr lang="en-US" altLang="en-US" dirty="0"/>
          </a:p>
          <a:p>
            <a:endParaRPr lang="en-US" altLang="en-US" dirty="0"/>
          </a:p>
          <a:p>
            <a:endParaRPr lang="en-US" dirty="0"/>
          </a:p>
        </p:txBody>
      </p:sp>
      <p:sp>
        <p:nvSpPr>
          <p:cNvPr id="4" name="Slide Number Placeholder 3"/>
          <p:cNvSpPr>
            <a:spLocks noGrp="1"/>
          </p:cNvSpPr>
          <p:nvPr>
            <p:ph type="sldNum" sz="quarter" idx="5"/>
          </p:nvPr>
        </p:nvSpPr>
        <p:spPr/>
        <p:txBody>
          <a:bodyPr/>
          <a:lstStyle/>
          <a:p>
            <a:fld id="{422D1BAB-D23C-44FE-8F97-29A6AFF7BD89}" type="slidenum">
              <a:rPr lang="en-US" smtClean="0"/>
              <a:t>2</a:t>
            </a:fld>
            <a:endParaRPr lang="en-US"/>
          </a:p>
        </p:txBody>
      </p:sp>
    </p:spTree>
    <p:extLst>
      <p:ext uri="{BB962C8B-B14F-4D97-AF65-F5344CB8AC3E}">
        <p14:creationId xmlns:p14="http://schemas.microsoft.com/office/powerpoint/2010/main" val="423363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Many contact lens care solutions are used in Ghana and these include, </a:t>
            </a:r>
            <a:r>
              <a:rPr lang="en-US" altLang="en-US" dirty="0" err="1"/>
              <a:t>OptiFree</a:t>
            </a:r>
            <a:r>
              <a:rPr lang="en-US" altLang="en-US" dirty="0"/>
              <a:t> Replenish, </a:t>
            </a:r>
            <a:r>
              <a:rPr lang="en-US" altLang="en-US" dirty="0" err="1"/>
              <a:t>Avizor</a:t>
            </a:r>
            <a:r>
              <a:rPr lang="en-US" altLang="en-US" dirty="0"/>
              <a:t> All Clean, Freshlook, </a:t>
            </a:r>
            <a:r>
              <a:rPr lang="en-US" altLang="en-US" dirty="0" err="1"/>
              <a:t>Trufresh</a:t>
            </a:r>
            <a:r>
              <a:rPr lang="en-US" altLang="en-US" dirty="0"/>
              <a:t>, Refresh solution . It is possible that the physical properties of these solutions influence patient’s comfort.</a:t>
            </a:r>
          </a:p>
          <a:p>
            <a:endParaRPr lang="en-US" dirty="0"/>
          </a:p>
        </p:txBody>
      </p:sp>
      <p:sp>
        <p:nvSpPr>
          <p:cNvPr id="4" name="Slide Number Placeholder 3"/>
          <p:cNvSpPr>
            <a:spLocks noGrp="1"/>
          </p:cNvSpPr>
          <p:nvPr>
            <p:ph type="sldNum" sz="quarter" idx="5"/>
          </p:nvPr>
        </p:nvSpPr>
        <p:spPr/>
        <p:txBody>
          <a:bodyPr/>
          <a:lstStyle/>
          <a:p>
            <a:fld id="{422D1BAB-D23C-44FE-8F97-29A6AFF7BD89}" type="slidenum">
              <a:rPr lang="en-US" smtClean="0"/>
              <a:t>4</a:t>
            </a:fld>
            <a:endParaRPr lang="en-US"/>
          </a:p>
        </p:txBody>
      </p:sp>
    </p:spTree>
    <p:extLst>
      <p:ext uri="{BB962C8B-B14F-4D97-AF65-F5344CB8AC3E}">
        <p14:creationId xmlns:p14="http://schemas.microsoft.com/office/powerpoint/2010/main" val="36794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validity test using water showed that the instrument was accurate. The repeatability test showed that Cronbach alpha was 0.87</a:t>
            </a:r>
          </a:p>
          <a:p>
            <a:endParaRPr lang="en-US" dirty="0"/>
          </a:p>
        </p:txBody>
      </p:sp>
      <p:sp>
        <p:nvSpPr>
          <p:cNvPr id="4" name="Slide Number Placeholder 3"/>
          <p:cNvSpPr>
            <a:spLocks noGrp="1"/>
          </p:cNvSpPr>
          <p:nvPr>
            <p:ph type="sldNum" sz="quarter" idx="5"/>
          </p:nvPr>
        </p:nvSpPr>
        <p:spPr/>
        <p:txBody>
          <a:bodyPr/>
          <a:lstStyle/>
          <a:p>
            <a:fld id="{422D1BAB-D23C-44FE-8F97-29A6AFF7BD89}" type="slidenum">
              <a:rPr lang="en-US" smtClean="0"/>
              <a:t>9</a:t>
            </a:fld>
            <a:endParaRPr lang="en-US"/>
          </a:p>
        </p:txBody>
      </p:sp>
    </p:spTree>
    <p:extLst>
      <p:ext uri="{BB962C8B-B14F-4D97-AF65-F5344CB8AC3E}">
        <p14:creationId xmlns:p14="http://schemas.microsoft.com/office/powerpoint/2010/main" val="182175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2D1BAB-D23C-44FE-8F97-29A6AFF7BD89}" type="slidenum">
              <a:rPr lang="en-US" smtClean="0"/>
              <a:t>10</a:t>
            </a:fld>
            <a:endParaRPr lang="en-US"/>
          </a:p>
        </p:txBody>
      </p:sp>
    </p:spTree>
    <p:extLst>
      <p:ext uri="{BB962C8B-B14F-4D97-AF65-F5344CB8AC3E}">
        <p14:creationId xmlns:p14="http://schemas.microsoft.com/office/powerpoint/2010/main" val="4062950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latin typeface="Times New Roman" panose="02020603050405020304" pitchFamily="18" charset="0"/>
                <a:cs typeface="Times New Roman" panose="02020603050405020304" pitchFamily="18" charset="0"/>
              </a:rPr>
              <a:t>The Du </a:t>
            </a:r>
            <a:r>
              <a:rPr lang="en-US" dirty="0" err="1">
                <a:latin typeface="Times New Roman" panose="02020603050405020304" pitchFamily="18" charset="0"/>
                <a:cs typeface="Times New Roman" panose="02020603050405020304" pitchFamily="18" charset="0"/>
              </a:rPr>
              <a:t>Noüy</a:t>
            </a:r>
            <a:r>
              <a:rPr lang="en-US" dirty="0">
                <a:latin typeface="Times New Roman" panose="02020603050405020304" pitchFamily="18" charset="0"/>
                <a:cs typeface="Times New Roman" panose="02020603050405020304" pitchFamily="18" charset="0"/>
              </a:rPr>
              <a:t> ring was placed on the hook in the measuring chamber.</a:t>
            </a:r>
          </a:p>
          <a:p>
            <a:pPr lvl="1"/>
            <a:r>
              <a:rPr lang="en-US" dirty="0">
                <a:latin typeface="Times New Roman" panose="02020603050405020304" pitchFamily="18" charset="0"/>
                <a:cs typeface="Times New Roman" panose="02020603050405020304" pitchFamily="18" charset="0"/>
              </a:rPr>
              <a:t>The measurement chamber was opened; the stage was lowered and the small vessel containing the solution (distilled water) was placed on the stage after which it was raised again for the Du </a:t>
            </a:r>
            <a:r>
              <a:rPr lang="en-US" dirty="0" err="1">
                <a:latin typeface="Times New Roman" panose="02020603050405020304" pitchFamily="18" charset="0"/>
                <a:cs typeface="Times New Roman" panose="02020603050405020304" pitchFamily="18" charset="0"/>
              </a:rPr>
              <a:t>Noüy</a:t>
            </a:r>
            <a:r>
              <a:rPr lang="en-US" dirty="0">
                <a:latin typeface="Times New Roman" panose="02020603050405020304" pitchFamily="18" charset="0"/>
                <a:cs typeface="Times New Roman" panose="02020603050405020304" pitchFamily="18" charset="0"/>
              </a:rPr>
              <a:t> ring to hang just above the surface of the solution.</a:t>
            </a:r>
          </a:p>
          <a:p>
            <a:pPr lvl="1"/>
            <a:r>
              <a:rPr lang="en-US" dirty="0">
                <a:latin typeface="Times New Roman" panose="02020603050405020304" pitchFamily="18" charset="0"/>
                <a:cs typeface="Times New Roman" panose="02020603050405020304" pitchFamily="18" charset="0"/>
              </a:rPr>
              <a:t>The measurement chamber was closed and the One </a:t>
            </a:r>
            <a:r>
              <a:rPr lang="en-US" dirty="0" err="1">
                <a:latin typeface="Times New Roman" panose="02020603050405020304" pitchFamily="18" charset="0"/>
                <a:cs typeface="Times New Roman" panose="02020603050405020304" pitchFamily="18" charset="0"/>
              </a:rPr>
              <a:t>Attension</a:t>
            </a:r>
            <a:r>
              <a:rPr lang="en-US" dirty="0">
                <a:latin typeface="Times New Roman" panose="02020603050405020304" pitchFamily="18" charset="0"/>
                <a:cs typeface="Times New Roman" panose="02020603050405020304" pitchFamily="18" charset="0"/>
              </a:rPr>
              <a:t> software was opened on a laptop connected to the tensiometer.</a:t>
            </a:r>
          </a:p>
          <a:p>
            <a:pPr lvl="1"/>
            <a:r>
              <a:rPr lang="en-US" dirty="0">
                <a:latin typeface="Times New Roman" panose="02020603050405020304" pitchFamily="18" charset="0"/>
                <a:cs typeface="Times New Roman" panose="02020603050405020304" pitchFamily="18" charset="0"/>
              </a:rPr>
              <a:t>On the One </a:t>
            </a:r>
            <a:r>
              <a:rPr lang="en-US" dirty="0" err="1">
                <a:latin typeface="Times New Roman" panose="02020603050405020304" pitchFamily="18" charset="0"/>
                <a:cs typeface="Times New Roman" panose="02020603050405020304" pitchFamily="18" charset="0"/>
              </a:rPr>
              <a:t>Attension</a:t>
            </a:r>
            <a:r>
              <a:rPr lang="en-US" dirty="0">
                <a:latin typeface="Times New Roman" panose="02020603050405020304" pitchFamily="18" charset="0"/>
                <a:cs typeface="Times New Roman" panose="02020603050405020304" pitchFamily="18" charset="0"/>
              </a:rPr>
              <a:t> software, surface tension was selected, the probe selected was with ring, the experiment name was typed, the vessel used in the tensiometer which was the small vessel was selected and the phase was selected for the surface tension experiment.</a:t>
            </a:r>
          </a:p>
          <a:p>
            <a:pPr lvl="1"/>
            <a:r>
              <a:rPr lang="en-US" dirty="0">
                <a:latin typeface="Times New Roman" panose="02020603050405020304" pitchFamily="18" charset="0"/>
                <a:cs typeface="Times New Roman" panose="02020603050405020304" pitchFamily="18" charset="0"/>
              </a:rPr>
              <a:t>Finally, the program was ran to start the measurement of the surface tension of the solution (distilled water).</a:t>
            </a:r>
            <a:endParaRPr lang="en-US" dirty="0"/>
          </a:p>
        </p:txBody>
      </p:sp>
      <p:sp>
        <p:nvSpPr>
          <p:cNvPr id="4" name="Slide Number Placeholder 3"/>
          <p:cNvSpPr>
            <a:spLocks noGrp="1"/>
          </p:cNvSpPr>
          <p:nvPr>
            <p:ph type="sldNum" sz="quarter" idx="5"/>
          </p:nvPr>
        </p:nvSpPr>
        <p:spPr/>
        <p:txBody>
          <a:bodyPr/>
          <a:lstStyle/>
          <a:p>
            <a:fld id="{422D1BAB-D23C-44FE-8F97-29A6AFF7BD89}" type="slidenum">
              <a:rPr lang="en-US" smtClean="0"/>
              <a:t>11</a:t>
            </a:fld>
            <a:endParaRPr lang="en-US"/>
          </a:p>
        </p:txBody>
      </p:sp>
    </p:spTree>
    <p:extLst>
      <p:ext uri="{BB962C8B-B14F-4D97-AF65-F5344CB8AC3E}">
        <p14:creationId xmlns:p14="http://schemas.microsoft.com/office/powerpoint/2010/main" val="412523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2D1BAB-D23C-44FE-8F97-29A6AFF7BD89}" type="slidenum">
              <a:rPr lang="en-US" smtClean="0"/>
              <a:t>12</a:t>
            </a:fld>
            <a:endParaRPr lang="en-US"/>
          </a:p>
        </p:txBody>
      </p:sp>
    </p:spTree>
    <p:extLst>
      <p:ext uri="{BB962C8B-B14F-4D97-AF65-F5344CB8AC3E}">
        <p14:creationId xmlns:p14="http://schemas.microsoft.com/office/powerpoint/2010/main" val="527056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2D1BAB-D23C-44FE-8F97-29A6AFF7BD89}" type="slidenum">
              <a:rPr lang="en-US" smtClean="0"/>
              <a:t>15</a:t>
            </a:fld>
            <a:endParaRPr lang="en-US"/>
          </a:p>
        </p:txBody>
      </p:sp>
    </p:spTree>
    <p:extLst>
      <p:ext uri="{BB962C8B-B14F-4D97-AF65-F5344CB8AC3E}">
        <p14:creationId xmlns:p14="http://schemas.microsoft.com/office/powerpoint/2010/main" val="218098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EEE0-77DF-4198-A574-E3B1DB39D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8DEC47-684F-4D7A-A201-B31F13C05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8C1E4B-2E0A-4980-8962-5488E78693F1}"/>
              </a:ext>
            </a:extLst>
          </p:cNvPr>
          <p:cNvSpPr>
            <a:spLocks noGrp="1"/>
          </p:cNvSpPr>
          <p:nvPr>
            <p:ph type="dt" sz="half" idx="10"/>
          </p:nvPr>
        </p:nvSpPr>
        <p:spPr/>
        <p:txBody>
          <a:bodyPr/>
          <a:lstStyle/>
          <a:p>
            <a:fld id="{BF0D3DAE-1EE8-4E18-9181-33326C9CEB9C}" type="datetimeFigureOut">
              <a:rPr lang="en-US" smtClean="0"/>
              <a:t>4/12/2022</a:t>
            </a:fld>
            <a:endParaRPr lang="en-US"/>
          </a:p>
        </p:txBody>
      </p:sp>
      <p:sp>
        <p:nvSpPr>
          <p:cNvPr id="5" name="Footer Placeholder 4">
            <a:extLst>
              <a:ext uri="{FF2B5EF4-FFF2-40B4-BE49-F238E27FC236}">
                <a16:creationId xmlns:a16="http://schemas.microsoft.com/office/drawing/2014/main" id="{6F62A340-FF27-4DFB-BA52-39D7109B7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19C21-6270-4946-A675-5D7D274D4838}"/>
              </a:ext>
            </a:extLst>
          </p:cNvPr>
          <p:cNvSpPr>
            <a:spLocks noGrp="1"/>
          </p:cNvSpPr>
          <p:nvPr>
            <p:ph type="sldNum" sz="quarter" idx="12"/>
          </p:nvPr>
        </p:nvSpPr>
        <p:spPr/>
        <p:txBody>
          <a:bodyPr/>
          <a:lstStyle/>
          <a:p>
            <a:fld id="{D3AB729E-AFFA-420F-9285-56D33CC9969F}" type="slidenum">
              <a:rPr lang="en-US" smtClean="0"/>
              <a:t>‹#›</a:t>
            </a:fld>
            <a:endParaRPr lang="en-US"/>
          </a:p>
        </p:txBody>
      </p:sp>
    </p:spTree>
    <p:extLst>
      <p:ext uri="{BB962C8B-B14F-4D97-AF65-F5344CB8AC3E}">
        <p14:creationId xmlns:p14="http://schemas.microsoft.com/office/powerpoint/2010/main" val="962835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5AC2-CF6F-4F8A-991D-A736C549DA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EF38B6-DE01-423D-80E3-9354DEA43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0C17A-3D97-4BA7-808F-B1E8F174E24F}"/>
              </a:ext>
            </a:extLst>
          </p:cNvPr>
          <p:cNvSpPr>
            <a:spLocks noGrp="1"/>
          </p:cNvSpPr>
          <p:nvPr>
            <p:ph type="dt" sz="half" idx="10"/>
          </p:nvPr>
        </p:nvSpPr>
        <p:spPr/>
        <p:txBody>
          <a:bodyPr/>
          <a:lstStyle/>
          <a:p>
            <a:fld id="{BF0D3DAE-1EE8-4E18-9181-33326C9CEB9C}" type="datetimeFigureOut">
              <a:rPr lang="en-US" smtClean="0"/>
              <a:t>4/12/2022</a:t>
            </a:fld>
            <a:endParaRPr lang="en-US"/>
          </a:p>
        </p:txBody>
      </p:sp>
      <p:sp>
        <p:nvSpPr>
          <p:cNvPr id="5" name="Footer Placeholder 4">
            <a:extLst>
              <a:ext uri="{FF2B5EF4-FFF2-40B4-BE49-F238E27FC236}">
                <a16:creationId xmlns:a16="http://schemas.microsoft.com/office/drawing/2014/main" id="{96AAAA2F-A3F1-4550-BF59-5B762FDEA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2A6C6-B102-4ED1-BEE3-3E91AED29E21}"/>
              </a:ext>
            </a:extLst>
          </p:cNvPr>
          <p:cNvSpPr>
            <a:spLocks noGrp="1"/>
          </p:cNvSpPr>
          <p:nvPr>
            <p:ph type="sldNum" sz="quarter" idx="12"/>
          </p:nvPr>
        </p:nvSpPr>
        <p:spPr/>
        <p:txBody>
          <a:bodyPr/>
          <a:lstStyle/>
          <a:p>
            <a:fld id="{D3AB729E-AFFA-420F-9285-56D33CC9969F}" type="slidenum">
              <a:rPr lang="en-US" smtClean="0"/>
              <a:t>‹#›</a:t>
            </a:fld>
            <a:endParaRPr lang="en-US"/>
          </a:p>
        </p:txBody>
      </p:sp>
    </p:spTree>
    <p:extLst>
      <p:ext uri="{BB962C8B-B14F-4D97-AF65-F5344CB8AC3E}">
        <p14:creationId xmlns:p14="http://schemas.microsoft.com/office/powerpoint/2010/main" val="335880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CCB14-2D1E-4E02-957D-593449A376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F89228-D6AE-4287-983E-79D364A2F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0D7B6-9A94-4281-BC88-39A253C5445F}"/>
              </a:ext>
            </a:extLst>
          </p:cNvPr>
          <p:cNvSpPr>
            <a:spLocks noGrp="1"/>
          </p:cNvSpPr>
          <p:nvPr>
            <p:ph type="dt" sz="half" idx="10"/>
          </p:nvPr>
        </p:nvSpPr>
        <p:spPr/>
        <p:txBody>
          <a:bodyPr/>
          <a:lstStyle/>
          <a:p>
            <a:fld id="{BF0D3DAE-1EE8-4E18-9181-33326C9CEB9C}" type="datetimeFigureOut">
              <a:rPr lang="en-US" smtClean="0"/>
              <a:t>4/12/2022</a:t>
            </a:fld>
            <a:endParaRPr lang="en-US"/>
          </a:p>
        </p:txBody>
      </p:sp>
      <p:sp>
        <p:nvSpPr>
          <p:cNvPr id="5" name="Footer Placeholder 4">
            <a:extLst>
              <a:ext uri="{FF2B5EF4-FFF2-40B4-BE49-F238E27FC236}">
                <a16:creationId xmlns:a16="http://schemas.microsoft.com/office/drawing/2014/main" id="{EA0ED609-9FD2-4613-BC41-C63129A9F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E0B5E-A673-4BA0-B4C0-48F9CD67021E}"/>
              </a:ext>
            </a:extLst>
          </p:cNvPr>
          <p:cNvSpPr>
            <a:spLocks noGrp="1"/>
          </p:cNvSpPr>
          <p:nvPr>
            <p:ph type="sldNum" sz="quarter" idx="12"/>
          </p:nvPr>
        </p:nvSpPr>
        <p:spPr/>
        <p:txBody>
          <a:bodyPr/>
          <a:lstStyle/>
          <a:p>
            <a:fld id="{D3AB729E-AFFA-420F-9285-56D33CC9969F}" type="slidenum">
              <a:rPr lang="en-US" smtClean="0"/>
              <a:t>‹#›</a:t>
            </a:fld>
            <a:endParaRPr lang="en-US"/>
          </a:p>
        </p:txBody>
      </p:sp>
    </p:spTree>
    <p:extLst>
      <p:ext uri="{BB962C8B-B14F-4D97-AF65-F5344CB8AC3E}">
        <p14:creationId xmlns:p14="http://schemas.microsoft.com/office/powerpoint/2010/main" val="293729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9A0F-5A42-421D-9EDB-E7F398AF34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5D93F-79D2-4929-B467-878226FC0D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62D64-F8C4-4042-A1A7-9A41F321D658}"/>
              </a:ext>
            </a:extLst>
          </p:cNvPr>
          <p:cNvSpPr>
            <a:spLocks noGrp="1"/>
          </p:cNvSpPr>
          <p:nvPr>
            <p:ph type="dt" sz="half" idx="10"/>
          </p:nvPr>
        </p:nvSpPr>
        <p:spPr/>
        <p:txBody>
          <a:bodyPr/>
          <a:lstStyle/>
          <a:p>
            <a:fld id="{BF0D3DAE-1EE8-4E18-9181-33326C9CEB9C}" type="datetimeFigureOut">
              <a:rPr lang="en-US" smtClean="0"/>
              <a:t>4/12/2022</a:t>
            </a:fld>
            <a:endParaRPr lang="en-US"/>
          </a:p>
        </p:txBody>
      </p:sp>
      <p:sp>
        <p:nvSpPr>
          <p:cNvPr id="5" name="Footer Placeholder 4">
            <a:extLst>
              <a:ext uri="{FF2B5EF4-FFF2-40B4-BE49-F238E27FC236}">
                <a16:creationId xmlns:a16="http://schemas.microsoft.com/office/drawing/2014/main" id="{2C84A4CD-8A88-4C31-9CA2-6D3EEEB3D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1EDFC-24CB-42C1-B946-CE559F849FA5}"/>
              </a:ext>
            </a:extLst>
          </p:cNvPr>
          <p:cNvSpPr>
            <a:spLocks noGrp="1"/>
          </p:cNvSpPr>
          <p:nvPr>
            <p:ph type="sldNum" sz="quarter" idx="12"/>
          </p:nvPr>
        </p:nvSpPr>
        <p:spPr/>
        <p:txBody>
          <a:bodyPr/>
          <a:lstStyle/>
          <a:p>
            <a:fld id="{D3AB729E-AFFA-420F-9285-56D33CC9969F}" type="slidenum">
              <a:rPr lang="en-US" smtClean="0"/>
              <a:t>‹#›</a:t>
            </a:fld>
            <a:endParaRPr lang="en-US"/>
          </a:p>
        </p:txBody>
      </p:sp>
    </p:spTree>
    <p:extLst>
      <p:ext uri="{BB962C8B-B14F-4D97-AF65-F5344CB8AC3E}">
        <p14:creationId xmlns:p14="http://schemas.microsoft.com/office/powerpoint/2010/main" val="1750166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AFDF-90D2-4770-A062-5B5DA56AA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1773A0-2D85-4076-9701-6A711B80B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50E9C9-9CD1-4C32-9334-D5BBDF3A5CFE}"/>
              </a:ext>
            </a:extLst>
          </p:cNvPr>
          <p:cNvSpPr>
            <a:spLocks noGrp="1"/>
          </p:cNvSpPr>
          <p:nvPr>
            <p:ph type="dt" sz="half" idx="10"/>
          </p:nvPr>
        </p:nvSpPr>
        <p:spPr/>
        <p:txBody>
          <a:bodyPr/>
          <a:lstStyle/>
          <a:p>
            <a:fld id="{BF0D3DAE-1EE8-4E18-9181-33326C9CEB9C}" type="datetimeFigureOut">
              <a:rPr lang="en-US" smtClean="0"/>
              <a:t>4/12/2022</a:t>
            </a:fld>
            <a:endParaRPr lang="en-US"/>
          </a:p>
        </p:txBody>
      </p:sp>
      <p:sp>
        <p:nvSpPr>
          <p:cNvPr id="5" name="Footer Placeholder 4">
            <a:extLst>
              <a:ext uri="{FF2B5EF4-FFF2-40B4-BE49-F238E27FC236}">
                <a16:creationId xmlns:a16="http://schemas.microsoft.com/office/drawing/2014/main" id="{CB80DDFD-BE8C-4A30-80B8-06A07963C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03EAA-6D28-40AB-AC27-295CDBAEA07E}"/>
              </a:ext>
            </a:extLst>
          </p:cNvPr>
          <p:cNvSpPr>
            <a:spLocks noGrp="1"/>
          </p:cNvSpPr>
          <p:nvPr>
            <p:ph type="sldNum" sz="quarter" idx="12"/>
          </p:nvPr>
        </p:nvSpPr>
        <p:spPr/>
        <p:txBody>
          <a:bodyPr/>
          <a:lstStyle/>
          <a:p>
            <a:fld id="{D3AB729E-AFFA-420F-9285-56D33CC9969F}" type="slidenum">
              <a:rPr lang="en-US" smtClean="0"/>
              <a:t>‹#›</a:t>
            </a:fld>
            <a:endParaRPr lang="en-US"/>
          </a:p>
        </p:txBody>
      </p:sp>
    </p:spTree>
    <p:extLst>
      <p:ext uri="{BB962C8B-B14F-4D97-AF65-F5344CB8AC3E}">
        <p14:creationId xmlns:p14="http://schemas.microsoft.com/office/powerpoint/2010/main" val="6832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52E9-F062-4F8D-9A32-9D7E87560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18735-4D17-4266-BE9B-733F2711B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EE49BF-0F5A-467A-9BF7-7593BE9DF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6E4590-71C0-4C40-B602-50823CC342FF}"/>
              </a:ext>
            </a:extLst>
          </p:cNvPr>
          <p:cNvSpPr>
            <a:spLocks noGrp="1"/>
          </p:cNvSpPr>
          <p:nvPr>
            <p:ph type="dt" sz="half" idx="10"/>
          </p:nvPr>
        </p:nvSpPr>
        <p:spPr/>
        <p:txBody>
          <a:bodyPr/>
          <a:lstStyle/>
          <a:p>
            <a:fld id="{BF0D3DAE-1EE8-4E18-9181-33326C9CEB9C}" type="datetimeFigureOut">
              <a:rPr lang="en-US" smtClean="0"/>
              <a:t>4/12/2022</a:t>
            </a:fld>
            <a:endParaRPr lang="en-US"/>
          </a:p>
        </p:txBody>
      </p:sp>
      <p:sp>
        <p:nvSpPr>
          <p:cNvPr id="6" name="Footer Placeholder 5">
            <a:extLst>
              <a:ext uri="{FF2B5EF4-FFF2-40B4-BE49-F238E27FC236}">
                <a16:creationId xmlns:a16="http://schemas.microsoft.com/office/drawing/2014/main" id="{2147D2D6-8016-4289-B1C1-CEB0CC5EB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5A04D-19B5-4BDE-8B91-D15970F07BB8}"/>
              </a:ext>
            </a:extLst>
          </p:cNvPr>
          <p:cNvSpPr>
            <a:spLocks noGrp="1"/>
          </p:cNvSpPr>
          <p:nvPr>
            <p:ph type="sldNum" sz="quarter" idx="12"/>
          </p:nvPr>
        </p:nvSpPr>
        <p:spPr/>
        <p:txBody>
          <a:bodyPr/>
          <a:lstStyle/>
          <a:p>
            <a:fld id="{D3AB729E-AFFA-420F-9285-56D33CC9969F}" type="slidenum">
              <a:rPr lang="en-US" smtClean="0"/>
              <a:t>‹#›</a:t>
            </a:fld>
            <a:endParaRPr lang="en-US"/>
          </a:p>
        </p:txBody>
      </p:sp>
    </p:spTree>
    <p:extLst>
      <p:ext uri="{BB962C8B-B14F-4D97-AF65-F5344CB8AC3E}">
        <p14:creationId xmlns:p14="http://schemas.microsoft.com/office/powerpoint/2010/main" val="318995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CDC9-84DA-4920-B4CA-959B3A0936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5B1C41-28A5-42DF-8F77-8BA66B7E9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22C798-345B-458E-A6F8-CCB0869CD0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45E20A-CD61-42A3-AF9D-235998B21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8FE27-C39E-4468-AE8C-F93E17AC29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A670F9-C1AB-4EDB-BAA4-2196659EDDBE}"/>
              </a:ext>
            </a:extLst>
          </p:cNvPr>
          <p:cNvSpPr>
            <a:spLocks noGrp="1"/>
          </p:cNvSpPr>
          <p:nvPr>
            <p:ph type="dt" sz="half" idx="10"/>
          </p:nvPr>
        </p:nvSpPr>
        <p:spPr/>
        <p:txBody>
          <a:bodyPr/>
          <a:lstStyle/>
          <a:p>
            <a:fld id="{BF0D3DAE-1EE8-4E18-9181-33326C9CEB9C}" type="datetimeFigureOut">
              <a:rPr lang="en-US" smtClean="0"/>
              <a:t>4/12/2022</a:t>
            </a:fld>
            <a:endParaRPr lang="en-US"/>
          </a:p>
        </p:txBody>
      </p:sp>
      <p:sp>
        <p:nvSpPr>
          <p:cNvPr id="8" name="Footer Placeholder 7">
            <a:extLst>
              <a:ext uri="{FF2B5EF4-FFF2-40B4-BE49-F238E27FC236}">
                <a16:creationId xmlns:a16="http://schemas.microsoft.com/office/drawing/2014/main" id="{C91511E3-DFF9-4C27-B67D-EE499E29F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595306-04B6-4CB8-B001-00754230EE01}"/>
              </a:ext>
            </a:extLst>
          </p:cNvPr>
          <p:cNvSpPr>
            <a:spLocks noGrp="1"/>
          </p:cNvSpPr>
          <p:nvPr>
            <p:ph type="sldNum" sz="quarter" idx="12"/>
          </p:nvPr>
        </p:nvSpPr>
        <p:spPr/>
        <p:txBody>
          <a:bodyPr/>
          <a:lstStyle/>
          <a:p>
            <a:fld id="{D3AB729E-AFFA-420F-9285-56D33CC9969F}" type="slidenum">
              <a:rPr lang="en-US" smtClean="0"/>
              <a:t>‹#›</a:t>
            </a:fld>
            <a:endParaRPr lang="en-US"/>
          </a:p>
        </p:txBody>
      </p:sp>
    </p:spTree>
    <p:extLst>
      <p:ext uri="{BB962C8B-B14F-4D97-AF65-F5344CB8AC3E}">
        <p14:creationId xmlns:p14="http://schemas.microsoft.com/office/powerpoint/2010/main" val="82744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6F6C-9997-4DFB-B770-AC1DA75EE8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DA230A-49E2-43EB-8CD6-B9432A5DD819}"/>
              </a:ext>
            </a:extLst>
          </p:cNvPr>
          <p:cNvSpPr>
            <a:spLocks noGrp="1"/>
          </p:cNvSpPr>
          <p:nvPr>
            <p:ph type="dt" sz="half" idx="10"/>
          </p:nvPr>
        </p:nvSpPr>
        <p:spPr/>
        <p:txBody>
          <a:bodyPr/>
          <a:lstStyle/>
          <a:p>
            <a:fld id="{BF0D3DAE-1EE8-4E18-9181-33326C9CEB9C}" type="datetimeFigureOut">
              <a:rPr lang="en-US" smtClean="0"/>
              <a:t>4/12/2022</a:t>
            </a:fld>
            <a:endParaRPr lang="en-US"/>
          </a:p>
        </p:txBody>
      </p:sp>
      <p:sp>
        <p:nvSpPr>
          <p:cNvPr id="4" name="Footer Placeholder 3">
            <a:extLst>
              <a:ext uri="{FF2B5EF4-FFF2-40B4-BE49-F238E27FC236}">
                <a16:creationId xmlns:a16="http://schemas.microsoft.com/office/drawing/2014/main" id="{24418D92-BECD-4F11-AFE8-5A264386F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3975B-358B-42DE-9F3A-E063C30C2087}"/>
              </a:ext>
            </a:extLst>
          </p:cNvPr>
          <p:cNvSpPr>
            <a:spLocks noGrp="1"/>
          </p:cNvSpPr>
          <p:nvPr>
            <p:ph type="sldNum" sz="quarter" idx="12"/>
          </p:nvPr>
        </p:nvSpPr>
        <p:spPr/>
        <p:txBody>
          <a:bodyPr/>
          <a:lstStyle/>
          <a:p>
            <a:fld id="{D3AB729E-AFFA-420F-9285-56D33CC9969F}" type="slidenum">
              <a:rPr lang="en-US" smtClean="0"/>
              <a:t>‹#›</a:t>
            </a:fld>
            <a:endParaRPr lang="en-US"/>
          </a:p>
        </p:txBody>
      </p:sp>
    </p:spTree>
    <p:extLst>
      <p:ext uri="{BB962C8B-B14F-4D97-AF65-F5344CB8AC3E}">
        <p14:creationId xmlns:p14="http://schemas.microsoft.com/office/powerpoint/2010/main" val="256753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4818D-08E2-4F7C-9421-394E0B1B1252}"/>
              </a:ext>
            </a:extLst>
          </p:cNvPr>
          <p:cNvSpPr>
            <a:spLocks noGrp="1"/>
          </p:cNvSpPr>
          <p:nvPr>
            <p:ph type="dt" sz="half" idx="10"/>
          </p:nvPr>
        </p:nvSpPr>
        <p:spPr/>
        <p:txBody>
          <a:bodyPr/>
          <a:lstStyle/>
          <a:p>
            <a:fld id="{BF0D3DAE-1EE8-4E18-9181-33326C9CEB9C}" type="datetimeFigureOut">
              <a:rPr lang="en-US" smtClean="0"/>
              <a:t>4/12/2022</a:t>
            </a:fld>
            <a:endParaRPr lang="en-US"/>
          </a:p>
        </p:txBody>
      </p:sp>
      <p:sp>
        <p:nvSpPr>
          <p:cNvPr id="3" name="Footer Placeholder 2">
            <a:extLst>
              <a:ext uri="{FF2B5EF4-FFF2-40B4-BE49-F238E27FC236}">
                <a16:creationId xmlns:a16="http://schemas.microsoft.com/office/drawing/2014/main" id="{9F6184E1-B6B5-4E24-8EA1-80E5F4C51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2AA2EB-1CBC-42E3-9A83-2D35F708A781}"/>
              </a:ext>
            </a:extLst>
          </p:cNvPr>
          <p:cNvSpPr>
            <a:spLocks noGrp="1"/>
          </p:cNvSpPr>
          <p:nvPr>
            <p:ph type="sldNum" sz="quarter" idx="12"/>
          </p:nvPr>
        </p:nvSpPr>
        <p:spPr/>
        <p:txBody>
          <a:bodyPr/>
          <a:lstStyle/>
          <a:p>
            <a:fld id="{D3AB729E-AFFA-420F-9285-56D33CC9969F}" type="slidenum">
              <a:rPr lang="en-US" smtClean="0"/>
              <a:t>‹#›</a:t>
            </a:fld>
            <a:endParaRPr lang="en-US"/>
          </a:p>
        </p:txBody>
      </p:sp>
    </p:spTree>
    <p:extLst>
      <p:ext uri="{BB962C8B-B14F-4D97-AF65-F5344CB8AC3E}">
        <p14:creationId xmlns:p14="http://schemas.microsoft.com/office/powerpoint/2010/main" val="34722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E833-A3C5-45A3-97DE-AAA588843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465B8F-46F3-40E3-A3B0-C0788E8CB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2ED1AA-467C-4DF4-9F82-FC697182B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19744-300C-426E-B96F-47F7226D75E1}"/>
              </a:ext>
            </a:extLst>
          </p:cNvPr>
          <p:cNvSpPr>
            <a:spLocks noGrp="1"/>
          </p:cNvSpPr>
          <p:nvPr>
            <p:ph type="dt" sz="half" idx="10"/>
          </p:nvPr>
        </p:nvSpPr>
        <p:spPr/>
        <p:txBody>
          <a:bodyPr/>
          <a:lstStyle/>
          <a:p>
            <a:fld id="{BF0D3DAE-1EE8-4E18-9181-33326C9CEB9C}" type="datetimeFigureOut">
              <a:rPr lang="en-US" smtClean="0"/>
              <a:t>4/12/2022</a:t>
            </a:fld>
            <a:endParaRPr lang="en-US"/>
          </a:p>
        </p:txBody>
      </p:sp>
      <p:sp>
        <p:nvSpPr>
          <p:cNvPr id="6" name="Footer Placeholder 5">
            <a:extLst>
              <a:ext uri="{FF2B5EF4-FFF2-40B4-BE49-F238E27FC236}">
                <a16:creationId xmlns:a16="http://schemas.microsoft.com/office/drawing/2014/main" id="{6F2B22EB-E21B-41AD-8314-A038C30A7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3108B-F5A4-4868-8C25-58B72E1C6E72}"/>
              </a:ext>
            </a:extLst>
          </p:cNvPr>
          <p:cNvSpPr>
            <a:spLocks noGrp="1"/>
          </p:cNvSpPr>
          <p:nvPr>
            <p:ph type="sldNum" sz="quarter" idx="12"/>
          </p:nvPr>
        </p:nvSpPr>
        <p:spPr/>
        <p:txBody>
          <a:bodyPr/>
          <a:lstStyle/>
          <a:p>
            <a:fld id="{D3AB729E-AFFA-420F-9285-56D33CC9969F}" type="slidenum">
              <a:rPr lang="en-US" smtClean="0"/>
              <a:t>‹#›</a:t>
            </a:fld>
            <a:endParaRPr lang="en-US"/>
          </a:p>
        </p:txBody>
      </p:sp>
    </p:spTree>
    <p:extLst>
      <p:ext uri="{BB962C8B-B14F-4D97-AF65-F5344CB8AC3E}">
        <p14:creationId xmlns:p14="http://schemas.microsoft.com/office/powerpoint/2010/main" val="370953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B2F7-1445-4094-89CD-C6183678A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D8A556-0E26-4C71-9C16-57EB3AAE7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FD6858-3F40-4C79-8591-F1578BD3B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8D97E-4A54-4094-A024-D271288FB46B}"/>
              </a:ext>
            </a:extLst>
          </p:cNvPr>
          <p:cNvSpPr>
            <a:spLocks noGrp="1"/>
          </p:cNvSpPr>
          <p:nvPr>
            <p:ph type="dt" sz="half" idx="10"/>
          </p:nvPr>
        </p:nvSpPr>
        <p:spPr/>
        <p:txBody>
          <a:bodyPr/>
          <a:lstStyle/>
          <a:p>
            <a:fld id="{BF0D3DAE-1EE8-4E18-9181-33326C9CEB9C}" type="datetimeFigureOut">
              <a:rPr lang="en-US" smtClean="0"/>
              <a:t>4/12/2022</a:t>
            </a:fld>
            <a:endParaRPr lang="en-US"/>
          </a:p>
        </p:txBody>
      </p:sp>
      <p:sp>
        <p:nvSpPr>
          <p:cNvPr id="6" name="Footer Placeholder 5">
            <a:extLst>
              <a:ext uri="{FF2B5EF4-FFF2-40B4-BE49-F238E27FC236}">
                <a16:creationId xmlns:a16="http://schemas.microsoft.com/office/drawing/2014/main" id="{547D8A6A-FE41-4908-8343-3011DAAA7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71A1C-F60C-4295-8DC2-FD82AAD853D3}"/>
              </a:ext>
            </a:extLst>
          </p:cNvPr>
          <p:cNvSpPr>
            <a:spLocks noGrp="1"/>
          </p:cNvSpPr>
          <p:nvPr>
            <p:ph type="sldNum" sz="quarter" idx="12"/>
          </p:nvPr>
        </p:nvSpPr>
        <p:spPr/>
        <p:txBody>
          <a:bodyPr/>
          <a:lstStyle/>
          <a:p>
            <a:fld id="{D3AB729E-AFFA-420F-9285-56D33CC9969F}" type="slidenum">
              <a:rPr lang="en-US" smtClean="0"/>
              <a:t>‹#›</a:t>
            </a:fld>
            <a:endParaRPr lang="en-US"/>
          </a:p>
        </p:txBody>
      </p:sp>
    </p:spTree>
    <p:extLst>
      <p:ext uri="{BB962C8B-B14F-4D97-AF65-F5344CB8AC3E}">
        <p14:creationId xmlns:p14="http://schemas.microsoft.com/office/powerpoint/2010/main" val="353171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2488B-6AE9-4875-9FA7-F6BEEE2DA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1295F3-57EB-4C47-B8C1-B777D2B4A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F24DB-BB5E-46AC-8818-5647B5A00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D3DAE-1EE8-4E18-9181-33326C9CEB9C}" type="datetimeFigureOut">
              <a:rPr lang="en-US" smtClean="0"/>
              <a:t>4/12/2022</a:t>
            </a:fld>
            <a:endParaRPr lang="en-US"/>
          </a:p>
        </p:txBody>
      </p:sp>
      <p:sp>
        <p:nvSpPr>
          <p:cNvPr id="5" name="Footer Placeholder 4">
            <a:extLst>
              <a:ext uri="{FF2B5EF4-FFF2-40B4-BE49-F238E27FC236}">
                <a16:creationId xmlns:a16="http://schemas.microsoft.com/office/drawing/2014/main" id="{6612D7C6-1926-4A1E-A90E-8B88A9045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7E4B56-DD39-4C0F-94EA-FA47B4EAB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B729E-AFFA-420F-9285-56D33CC9969F}" type="slidenum">
              <a:rPr lang="en-US" smtClean="0"/>
              <a:t>‹#›</a:t>
            </a:fld>
            <a:endParaRPr lang="en-US"/>
          </a:p>
        </p:txBody>
      </p:sp>
    </p:spTree>
    <p:extLst>
      <p:ext uri="{BB962C8B-B14F-4D97-AF65-F5344CB8AC3E}">
        <p14:creationId xmlns:p14="http://schemas.microsoft.com/office/powerpoint/2010/main" val="356772592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B291-F90D-433B-A4BF-DB87646417F1}"/>
              </a:ext>
            </a:extLst>
          </p:cNvPr>
          <p:cNvSpPr>
            <a:spLocks noGrp="1"/>
          </p:cNvSpPr>
          <p:nvPr>
            <p:ph type="ctrTitle"/>
          </p:nvPr>
        </p:nvSpPr>
        <p:spPr>
          <a:xfrm>
            <a:off x="526942" y="1041400"/>
            <a:ext cx="10363200" cy="2387600"/>
          </a:xfrm>
        </p:spPr>
        <p:txBody>
          <a:bodyPr>
            <a:normAutofit fontScale="90000"/>
          </a:bodyPr>
          <a:lstStyle/>
          <a:p>
            <a:br>
              <a:rPr lang="en-GB" altLang="en-US" b="1" dirty="0">
                <a:latin typeface="Times New Roman" panose="02020603050405020304" pitchFamily="18" charset="0"/>
                <a:cs typeface="Times New Roman" panose="02020603050405020304" pitchFamily="18" charset="0"/>
              </a:rPr>
            </a:br>
            <a:br>
              <a:rPr lang="en-GB" altLang="en-US" b="1" dirty="0">
                <a:latin typeface="Times New Roman" panose="02020603050405020304" pitchFamily="18" charset="0"/>
                <a:cs typeface="Times New Roman" panose="02020603050405020304" pitchFamily="18" charset="0"/>
              </a:rPr>
            </a:br>
            <a:r>
              <a:rPr lang="en-GB" altLang="en-US" b="1" dirty="0">
                <a:latin typeface="Times New Roman" panose="02020603050405020304" pitchFamily="18" charset="0"/>
                <a:cs typeface="Times New Roman" panose="02020603050405020304" pitchFamily="18" charset="0"/>
              </a:rPr>
              <a:t>Physical Properties of Commercially Available Soft Contact Lens Care Solutions in Ghana;  a study of osmolality</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DC3B455-95A0-4AC8-AACA-BA812D6EEDF4}"/>
              </a:ext>
            </a:extLst>
          </p:cNvPr>
          <p:cNvSpPr>
            <a:spLocks noGrp="1"/>
          </p:cNvSpPr>
          <p:nvPr>
            <p:ph type="subTitle" idx="1"/>
          </p:nvPr>
        </p:nvSpPr>
        <p:spPr>
          <a:xfrm>
            <a:off x="8618220" y="5735639"/>
            <a:ext cx="3040380" cy="957579"/>
          </a:xfrm>
        </p:spPr>
        <p:txBody>
          <a:bodyPr>
            <a:normAutofit/>
          </a:bodyPr>
          <a:lstStyle/>
          <a:p>
            <a:r>
              <a:rPr lang="en-US" b="1" dirty="0">
                <a:latin typeface="Times New Roman" panose="02020603050405020304" pitchFamily="18" charset="0"/>
                <a:cs typeface="Times New Roman" panose="02020603050405020304" pitchFamily="18" charset="0"/>
              </a:rPr>
              <a:t>ANTHONY ARMAH</a:t>
            </a:r>
          </a:p>
          <a:p>
            <a:r>
              <a:rPr lang="en-US" b="1" dirty="0">
                <a:latin typeface="Times New Roman" panose="02020603050405020304" pitchFamily="18" charset="0"/>
                <a:cs typeface="Times New Roman" panose="02020603050405020304" pitchFamily="18" charset="0"/>
              </a:rPr>
              <a:t>PS/OPT/16/0008</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1079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2E90-01B4-433F-9CF0-E46B4C31BD89}"/>
              </a:ext>
            </a:extLst>
          </p:cNvPr>
          <p:cNvSpPr>
            <a:spLocks noGrp="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Methods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B2D17D-DB64-4204-9429-62C05AF60253}"/>
              </a:ext>
            </a:extLst>
          </p:cNvPr>
          <p:cNvSpPr>
            <a:spLocks noGrp="1"/>
          </p:cNvSpPr>
          <p:nvPr>
            <p:ph idx="1"/>
          </p:nvPr>
        </p:nvSpPr>
        <p:spPr/>
        <p:txBody>
          <a:bodyPr>
            <a:normAutofit fontScale="92500" lnSpcReduction="20000"/>
          </a:bodyPr>
          <a:lstStyle/>
          <a:p>
            <a:pPr algn="just">
              <a:defRPr/>
            </a:pPr>
            <a:r>
              <a:rPr lang="en-US" sz="2400" dirty="0">
                <a:latin typeface="Times New Roman" panose="02020603050405020304" pitchFamily="18" charset="0"/>
                <a:cs typeface="Times New Roman" panose="02020603050405020304" pitchFamily="18" charset="0"/>
              </a:rPr>
              <a:t>Study area</a:t>
            </a:r>
          </a:p>
          <a:p>
            <a:pPr lvl="1" algn="just">
              <a:defRPr/>
            </a:pPr>
            <a:r>
              <a:rPr lang="en-US" dirty="0">
                <a:latin typeface="Times New Roman" panose="02020603050405020304" pitchFamily="18" charset="0"/>
                <a:cs typeface="Times New Roman" panose="02020603050405020304" pitchFamily="18" charset="0"/>
              </a:rPr>
              <a:t> The Petroleum Engineering, Fluid Mechanics Lab at KNUST</a:t>
            </a:r>
          </a:p>
          <a:p>
            <a:pPr marL="457200" lvl="1" indent="0" algn="just">
              <a:buNone/>
              <a:defRPr/>
            </a:pPr>
            <a:endParaRPr lang="en-US" dirty="0">
              <a:latin typeface="Times New Roman" panose="02020603050405020304" pitchFamily="18" charset="0"/>
              <a:cs typeface="Times New Roman" panose="02020603050405020304" pitchFamily="18" charset="0"/>
            </a:endParaRPr>
          </a:p>
          <a:p>
            <a:pPr marL="457200" lvl="1" indent="0" algn="just">
              <a:buNone/>
              <a:defRPr/>
            </a:pPr>
            <a:endParaRPr lang="en-US" dirty="0">
              <a:latin typeface="Times New Roman" panose="02020603050405020304" pitchFamily="18" charset="0"/>
              <a:cs typeface="Times New Roman" panose="02020603050405020304" pitchFamily="18" charset="0"/>
            </a:endParaRPr>
          </a:p>
          <a:p>
            <a:pPr algn="just">
              <a:defRPr/>
            </a:pPr>
            <a:r>
              <a:rPr lang="en-US" sz="2400" dirty="0">
                <a:latin typeface="Times New Roman" panose="02020603050405020304" pitchFamily="18" charset="0"/>
                <a:cs typeface="Times New Roman" panose="02020603050405020304" pitchFamily="18" charset="0"/>
              </a:rPr>
              <a:t>Instrument</a:t>
            </a:r>
          </a:p>
          <a:p>
            <a:pPr lvl="1" algn="just">
              <a:defRPr/>
            </a:pPr>
            <a:r>
              <a:rPr lang="en-US" altLang="en-US" dirty="0">
                <a:latin typeface="Times New Roman" panose="02020603050405020304" pitchFamily="18" charset="0"/>
                <a:cs typeface="Times New Roman" panose="02020603050405020304" pitchFamily="18" charset="0"/>
              </a:rPr>
              <a:t>Opti-Free Replenish, </a:t>
            </a:r>
            <a:r>
              <a:rPr lang="en-US" altLang="en-US" dirty="0" err="1">
                <a:latin typeface="Times New Roman" panose="02020603050405020304" pitchFamily="18" charset="0"/>
                <a:cs typeface="Times New Roman" panose="02020603050405020304" pitchFamily="18" charset="0"/>
              </a:rPr>
              <a:t>Avizor</a:t>
            </a:r>
            <a:r>
              <a:rPr lang="en-US" altLang="en-US" dirty="0">
                <a:latin typeface="Times New Roman" panose="02020603050405020304" pitchFamily="18" charset="0"/>
                <a:cs typeface="Times New Roman" panose="02020603050405020304" pitchFamily="18" charset="0"/>
              </a:rPr>
              <a:t> All Clean, Freshlook, </a:t>
            </a:r>
            <a:r>
              <a:rPr lang="en-US" altLang="en-US" dirty="0" err="1">
                <a:latin typeface="Times New Roman" panose="02020603050405020304" pitchFamily="18" charset="0"/>
                <a:cs typeface="Times New Roman" panose="02020603050405020304" pitchFamily="18" charset="0"/>
              </a:rPr>
              <a:t>Trufresh</a:t>
            </a:r>
            <a:r>
              <a:rPr lang="en-US" altLang="en-US" dirty="0">
                <a:latin typeface="Times New Roman" panose="02020603050405020304" pitchFamily="18" charset="0"/>
                <a:cs typeface="Times New Roman" panose="02020603050405020304" pitchFamily="18" charset="0"/>
              </a:rPr>
              <a:t>, and Refresh solution.</a:t>
            </a:r>
          </a:p>
          <a:p>
            <a:pPr lvl="1" algn="just">
              <a:defRPr/>
            </a:pPr>
            <a:endParaRPr lang="en-US" dirty="0">
              <a:latin typeface="Times New Roman" panose="02020603050405020304" pitchFamily="18" charset="0"/>
              <a:cs typeface="Times New Roman" panose="02020603050405020304" pitchFamily="18" charset="0"/>
            </a:endParaRPr>
          </a:p>
          <a:p>
            <a:pPr lvl="1" algn="just">
              <a:defRPr/>
            </a:pPr>
            <a:r>
              <a:rPr lang="en-US" dirty="0">
                <a:latin typeface="Times New Roman" panose="02020603050405020304" pitchFamily="18" charset="0"/>
                <a:cs typeface="Times New Roman" panose="02020603050405020304" pitchFamily="18" charset="0"/>
              </a:rPr>
              <a:t>Sigma Tensiometer (One </a:t>
            </a:r>
            <a:r>
              <a:rPr lang="en-US" dirty="0" err="1">
                <a:latin typeface="Times New Roman" panose="02020603050405020304" pitchFamily="18" charset="0"/>
                <a:cs typeface="Times New Roman" panose="02020603050405020304" pitchFamily="18" charset="0"/>
              </a:rPr>
              <a:t>Attension</a:t>
            </a:r>
            <a:r>
              <a:rPr lang="en-US" dirty="0">
                <a:latin typeface="Times New Roman" panose="02020603050405020304" pitchFamily="18" charset="0"/>
                <a:cs typeface="Times New Roman" panose="02020603050405020304" pitchFamily="18" charset="0"/>
              </a:rPr>
              <a:t> Software).</a:t>
            </a:r>
          </a:p>
          <a:p>
            <a:pPr lvl="1" algn="just">
              <a:defRPr/>
            </a:pPr>
            <a:endParaRPr lang="en-US" dirty="0">
              <a:latin typeface="Times New Roman" panose="02020603050405020304" pitchFamily="18" charset="0"/>
              <a:cs typeface="Times New Roman" panose="02020603050405020304" pitchFamily="18" charset="0"/>
            </a:endParaRPr>
          </a:p>
          <a:p>
            <a:pPr lvl="1" algn="just">
              <a:defRPr/>
            </a:pPr>
            <a:r>
              <a:rPr lang="en-US" dirty="0">
                <a:latin typeface="Times New Roman" panose="02020603050405020304" pitchFamily="18" charset="0"/>
                <a:cs typeface="Times New Roman" panose="02020603050405020304" pitchFamily="18" charset="0"/>
              </a:rPr>
              <a:t>Small Vessel</a:t>
            </a:r>
          </a:p>
          <a:p>
            <a:pPr lvl="1" algn="just">
              <a:defRPr/>
            </a:pPr>
            <a:endParaRPr lang="en-US" dirty="0">
              <a:latin typeface="Times New Roman" panose="02020603050405020304" pitchFamily="18" charset="0"/>
              <a:cs typeface="Times New Roman" panose="02020603050405020304" pitchFamily="18" charset="0"/>
            </a:endParaRPr>
          </a:p>
          <a:p>
            <a:pPr lvl="1" algn="just">
              <a:defRPr/>
            </a:pPr>
            <a:r>
              <a:rPr lang="en-US" dirty="0">
                <a:latin typeface="Times New Roman" panose="02020603050405020304" pitchFamily="18" charset="0"/>
                <a:cs typeface="Times New Roman" panose="02020603050405020304" pitchFamily="18" charset="0"/>
              </a:rPr>
              <a:t>Du </a:t>
            </a:r>
            <a:r>
              <a:rPr lang="en-US" dirty="0" err="1">
                <a:latin typeface="Times New Roman" panose="02020603050405020304" pitchFamily="18" charset="0"/>
                <a:cs typeface="Times New Roman" panose="02020603050405020304" pitchFamily="18" charset="0"/>
              </a:rPr>
              <a:t>Noüy</a:t>
            </a:r>
            <a:r>
              <a:rPr lang="en-US" dirty="0">
                <a:latin typeface="Times New Roman" panose="02020603050405020304" pitchFamily="18" charset="0"/>
                <a:cs typeface="Times New Roman" panose="02020603050405020304" pitchFamily="18" charset="0"/>
              </a:rPr>
              <a:t> ring (probe)</a:t>
            </a:r>
          </a:p>
          <a:p>
            <a:pPr marL="457200" lvl="1" indent="0" algn="just">
              <a:buNone/>
              <a:defRPr/>
            </a:pPr>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478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DFD7-0BB4-4332-9934-9EFC6E5278F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79C3B39E-AF75-4134-A6F3-EE79A1AB0055}"/>
              </a:ext>
            </a:extLst>
          </p:cNvPr>
          <p:cNvSpPr>
            <a:spLocks noGrp="1"/>
          </p:cNvSpPr>
          <p:nvPr>
            <p:ph idx="1"/>
          </p:nvPr>
        </p:nvSpPr>
        <p:spPr/>
        <p:txBody>
          <a:bodyPr>
            <a:normAutofit lnSpcReduction="10000"/>
          </a:bodyPr>
          <a:lstStyle/>
          <a:p>
            <a:pPr algn="just">
              <a:defRPr/>
            </a:pPr>
            <a:r>
              <a:rPr lang="en-US" sz="2400" dirty="0">
                <a:latin typeface="Times New Roman" panose="02020603050405020304" pitchFamily="18" charset="0"/>
                <a:cs typeface="Times New Roman" panose="02020603050405020304" pitchFamily="18" charset="0"/>
              </a:rPr>
              <a:t>Procedure</a:t>
            </a:r>
          </a:p>
          <a:p>
            <a:pPr lvl="1" algn="just">
              <a:defRPr/>
            </a:pPr>
            <a:r>
              <a:rPr lang="en-US" dirty="0">
                <a:latin typeface="Times New Roman" panose="02020603050405020304" pitchFamily="18" charset="0"/>
                <a:cs typeface="Times New Roman" panose="02020603050405020304" pitchFamily="18" charset="0"/>
              </a:rPr>
              <a:t>The surface tension measurement was performed using the Sigma Tensiometer.</a:t>
            </a:r>
          </a:p>
          <a:p>
            <a:pPr lvl="1" algn="just">
              <a:defRPr/>
            </a:pPr>
            <a:endParaRPr lang="en-GH"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probe was hanged on the hook.</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Small vessel containing the solution (distilled water) was placed on the stage.</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One </a:t>
            </a:r>
            <a:r>
              <a:rPr lang="en-US" dirty="0" err="1">
                <a:latin typeface="Times New Roman" panose="02020603050405020304" pitchFamily="18" charset="0"/>
                <a:cs typeface="Times New Roman" panose="02020603050405020304" pitchFamily="18" charset="0"/>
              </a:rPr>
              <a:t>Attension</a:t>
            </a:r>
            <a:r>
              <a:rPr lang="en-US" dirty="0">
                <a:latin typeface="Times New Roman" panose="02020603050405020304" pitchFamily="18" charset="0"/>
                <a:cs typeface="Times New Roman" panose="02020603050405020304" pitchFamily="18" charset="0"/>
              </a:rPr>
              <a:t> software was opened on a laptop connected to the tensiometer.</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Finally, the program was ran to start the measurement of the surface tension of the solution (distilled water). </a:t>
            </a:r>
          </a:p>
        </p:txBody>
      </p:sp>
    </p:spTree>
    <p:extLst>
      <p:ext uri="{BB962C8B-B14F-4D97-AF65-F5344CB8AC3E}">
        <p14:creationId xmlns:p14="http://schemas.microsoft.com/office/powerpoint/2010/main" val="37694516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4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F521-854B-4683-A016-03B7B1A4FC1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Methods</a:t>
            </a:r>
          </a:p>
        </p:txBody>
      </p:sp>
      <p:pic>
        <p:nvPicPr>
          <p:cNvPr id="5" name="Content Placeholder 4">
            <a:extLst>
              <a:ext uri="{FF2B5EF4-FFF2-40B4-BE49-F238E27FC236}">
                <a16:creationId xmlns:a16="http://schemas.microsoft.com/office/drawing/2014/main" id="{9AFE2C24-07B8-4943-B7A1-0570E97845F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8516" y="1690690"/>
            <a:ext cx="5801784" cy="4351338"/>
          </a:xfrm>
        </p:spPr>
      </p:pic>
      <p:pic>
        <p:nvPicPr>
          <p:cNvPr id="7" name="Picture 6">
            <a:extLst>
              <a:ext uri="{FF2B5EF4-FFF2-40B4-BE49-F238E27FC236}">
                <a16:creationId xmlns:a16="http://schemas.microsoft.com/office/drawing/2014/main" id="{9573E727-9DE3-49AF-989F-96086CFCFF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8476" y="1820751"/>
            <a:ext cx="3068412" cy="4091216"/>
          </a:xfrm>
          <a:prstGeom prst="rect">
            <a:avLst/>
          </a:prstGeom>
        </p:spPr>
      </p:pic>
      <p:sp>
        <p:nvSpPr>
          <p:cNvPr id="9" name="TextBox 8">
            <a:extLst>
              <a:ext uri="{FF2B5EF4-FFF2-40B4-BE49-F238E27FC236}">
                <a16:creationId xmlns:a16="http://schemas.microsoft.com/office/drawing/2014/main" id="{AB005564-82FD-42E9-BE09-1046B5D3E517}"/>
              </a:ext>
            </a:extLst>
          </p:cNvPr>
          <p:cNvSpPr txBox="1"/>
          <p:nvPr/>
        </p:nvSpPr>
        <p:spPr>
          <a:xfrm>
            <a:off x="1331114" y="6262040"/>
            <a:ext cx="975837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Sigma 700/701 Tensiometer with One </a:t>
            </a:r>
            <a:r>
              <a:rPr lang="en-US" sz="2400" dirty="0" err="1">
                <a:latin typeface="Times New Roman" panose="02020603050405020304" pitchFamily="18" charset="0"/>
                <a:cs typeface="Times New Roman" panose="02020603050405020304" pitchFamily="18" charset="0"/>
              </a:rPr>
              <a:t>Attension</a:t>
            </a:r>
            <a:r>
              <a:rPr lang="en-US" sz="2400" dirty="0">
                <a:latin typeface="Times New Roman" panose="02020603050405020304" pitchFamily="18" charset="0"/>
                <a:cs typeface="Times New Roman" panose="02020603050405020304" pitchFamily="18" charset="0"/>
              </a:rPr>
              <a:t> Software on a Laptop</a:t>
            </a:r>
          </a:p>
        </p:txBody>
      </p:sp>
    </p:spTree>
    <p:extLst>
      <p:ext uri="{BB962C8B-B14F-4D97-AF65-F5344CB8AC3E}">
        <p14:creationId xmlns:p14="http://schemas.microsoft.com/office/powerpoint/2010/main" val="4066437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561D-6FE6-4695-83EA-255FCD404CAD}"/>
              </a:ext>
            </a:extLst>
          </p:cNvPr>
          <p:cNvSpPr>
            <a:spLocks noGrp="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Data Analyses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3113FE-9161-474A-B41A-A66382F87000}"/>
              </a:ext>
            </a:extLst>
          </p:cNvPr>
          <p:cNvSpPr>
            <a:spLocks noGrp="1"/>
          </p:cNvSpPr>
          <p:nvPr>
            <p:ph idx="1"/>
          </p:nvPr>
        </p:nvSpPr>
        <p:spPr/>
        <p:txBody>
          <a:bodyPr>
            <a:noAutofit/>
          </a:bodyPr>
          <a:lstStyle/>
          <a:p>
            <a:pPr>
              <a:defRPr/>
            </a:pPr>
            <a:r>
              <a:rPr lang="en-US" sz="1800" dirty="0">
                <a:latin typeface="Times New Roman" panose="02020603050405020304" pitchFamily="18" charset="0"/>
                <a:cs typeface="Times New Roman" panose="02020603050405020304" pitchFamily="18" charset="0"/>
              </a:rPr>
              <a:t>RQ 1: What is the average surface tension value of the various commercially available contact lens solutions in Ghana?</a:t>
            </a:r>
          </a:p>
          <a:p>
            <a:pPr lvl="1">
              <a:defRPr/>
            </a:pPr>
            <a:r>
              <a:rPr lang="en-US" sz="1800" dirty="0">
                <a:latin typeface="Times New Roman" panose="02020603050405020304" pitchFamily="18" charset="0"/>
                <a:cs typeface="Times New Roman" panose="02020603050405020304" pitchFamily="18" charset="0"/>
              </a:rPr>
              <a:t>Descriptive statistics, means (± SD)</a:t>
            </a:r>
          </a:p>
          <a:p>
            <a:pPr lvl="1">
              <a:defRPr/>
            </a:pPr>
            <a:endParaRPr lang="en-US" sz="1800" dirty="0">
              <a:latin typeface="Times New Roman" panose="02020603050405020304" pitchFamily="18" charset="0"/>
              <a:cs typeface="Times New Roman" panose="02020603050405020304" pitchFamily="18" charset="0"/>
            </a:endParaRPr>
          </a:p>
          <a:p>
            <a:pPr>
              <a:defRPr/>
            </a:pPr>
            <a:r>
              <a:rPr lang="en-US" sz="1800" dirty="0">
                <a:latin typeface="Times New Roman" panose="02020603050405020304" pitchFamily="18" charset="0"/>
                <a:cs typeface="Times New Roman" panose="02020603050405020304" pitchFamily="18" charset="0"/>
              </a:rPr>
              <a:t>RQ 2: Does the surface tension value vary widely among the commercially available contact lens solutions in Ghana?</a:t>
            </a:r>
          </a:p>
          <a:p>
            <a:pPr lvl="1">
              <a:defRPr/>
            </a:pPr>
            <a:r>
              <a:rPr lang="en-US" sz="1800" dirty="0">
                <a:latin typeface="Times New Roman" panose="02020603050405020304" pitchFamily="18" charset="0"/>
                <a:cs typeface="Times New Roman" panose="02020603050405020304" pitchFamily="18" charset="0"/>
              </a:rPr>
              <a:t>One way ANOVA to analyze significant differences (p&lt;0.05) of surface tension values between individual solutions</a:t>
            </a:r>
          </a:p>
          <a:p>
            <a:pPr lvl="1">
              <a:defRPr/>
            </a:pPr>
            <a:r>
              <a:rPr lang="en-US" sz="1800" dirty="0">
                <a:latin typeface="Times New Roman" panose="02020603050405020304" pitchFamily="18" charset="0"/>
                <a:cs typeface="Times New Roman" panose="02020603050405020304" pitchFamily="18" charset="0"/>
              </a:rPr>
              <a:t>Post hoc Tukey test to determine where there are significant differences (p&lt;0.05) between individual solutions.</a:t>
            </a:r>
          </a:p>
          <a:p>
            <a:pPr marL="457200" lvl="1" indent="0">
              <a:buNone/>
              <a:defRPr/>
            </a:pPr>
            <a:endParaRPr lang="en-US" sz="1800" dirty="0">
              <a:latin typeface="Times New Roman" panose="02020603050405020304" pitchFamily="18" charset="0"/>
              <a:cs typeface="Times New Roman" panose="02020603050405020304" pitchFamily="18" charset="0"/>
            </a:endParaRPr>
          </a:p>
          <a:p>
            <a:pPr>
              <a:defRPr/>
            </a:pPr>
            <a:r>
              <a:rPr lang="en-US" sz="1800" dirty="0">
                <a:latin typeface="Times New Roman" panose="02020603050405020304" pitchFamily="18" charset="0"/>
                <a:cs typeface="Times New Roman" panose="02020603050405020304" pitchFamily="18" charset="0"/>
              </a:rPr>
              <a:t>RQ 3: Which of the commercially available solutions have surface tension value that falls within the reported tolerable range for the ocular surface?</a:t>
            </a:r>
          </a:p>
          <a:p>
            <a:pPr lvl="1">
              <a:defRPr/>
            </a:pPr>
            <a:r>
              <a:rPr lang="en-US" sz="1800" dirty="0">
                <a:latin typeface="Times New Roman" panose="02020603050405020304" pitchFamily="18" charset="0"/>
                <a:cs typeface="Times New Roman" panose="02020603050405020304" pitchFamily="18" charset="0"/>
              </a:rPr>
              <a:t>Compare surface tension of individual solutions to the standard (29-40mN/m)</a:t>
            </a:r>
          </a:p>
          <a:p>
            <a:pPr lvl="1">
              <a:defRPr/>
            </a:pPr>
            <a:endParaRPr lang="en-US" sz="1800" dirty="0">
              <a:latin typeface="Times New Roman" panose="02020603050405020304" pitchFamily="18" charset="0"/>
              <a:cs typeface="Times New Roman" panose="02020603050405020304" pitchFamily="18" charset="0"/>
            </a:endParaRPr>
          </a:p>
          <a:p>
            <a:pPr marL="457200" lvl="1" indent="0">
              <a:buNone/>
              <a:defRPr/>
            </a:pPr>
            <a:r>
              <a:rPr lang="en-US" sz="1800" dirty="0">
                <a:latin typeface="Times New Roman" panose="02020603050405020304" pitchFamily="18" charset="0"/>
                <a:cs typeface="Times New Roman" panose="02020603050405020304" pitchFamily="18" charset="0"/>
              </a:rPr>
              <a:t>	</a:t>
            </a:r>
          </a:p>
          <a:p>
            <a:pPr marL="457200" lvl="1" indent="0">
              <a:buNone/>
              <a:defRPr/>
            </a:pPr>
            <a:endParaRPr lang="en-GH"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0154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E49F-446F-463D-A653-5F31C04849C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Budget</a:t>
            </a:r>
          </a:p>
        </p:txBody>
      </p:sp>
      <p:graphicFrame>
        <p:nvGraphicFramePr>
          <p:cNvPr id="4" name="Table 4">
            <a:extLst>
              <a:ext uri="{FF2B5EF4-FFF2-40B4-BE49-F238E27FC236}">
                <a16:creationId xmlns:a16="http://schemas.microsoft.com/office/drawing/2014/main" id="{976C04D7-465F-4170-85A0-12B36FAAA9D8}"/>
              </a:ext>
            </a:extLst>
          </p:cNvPr>
          <p:cNvGraphicFramePr>
            <a:graphicFrameLocks noGrp="1"/>
          </p:cNvGraphicFramePr>
          <p:nvPr>
            <p:ph idx="1"/>
            <p:extLst>
              <p:ext uri="{D42A27DB-BD31-4B8C-83A1-F6EECF244321}">
                <p14:modId xmlns:p14="http://schemas.microsoft.com/office/powerpoint/2010/main" val="638712004"/>
              </p:ext>
            </p:extLst>
          </p:nvPr>
        </p:nvGraphicFramePr>
        <p:xfrm>
          <a:off x="838200" y="1903117"/>
          <a:ext cx="10515600" cy="34283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42538423"/>
                    </a:ext>
                  </a:extLst>
                </a:gridCol>
                <a:gridCol w="5257800">
                  <a:extLst>
                    <a:ext uri="{9D8B030D-6E8A-4147-A177-3AD203B41FA5}">
                      <a16:colId xmlns:a16="http://schemas.microsoft.com/office/drawing/2014/main" val="1408838989"/>
                    </a:ext>
                  </a:extLst>
                </a:gridCol>
              </a:tblGrid>
              <a:tr h="685660">
                <a:tc>
                  <a:txBody>
                    <a:bodyPr/>
                    <a:lstStyle/>
                    <a:p>
                      <a:r>
                        <a:rPr lang="en-US" sz="3200" dirty="0">
                          <a:latin typeface="Times New Roman" panose="02020603050405020304" pitchFamily="18" charset="0"/>
                          <a:cs typeface="Times New Roman" panose="02020603050405020304" pitchFamily="18" charset="0"/>
                        </a:rPr>
                        <a:t>Items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Price (GHȻ)</a:t>
                      </a:r>
                    </a:p>
                  </a:txBody>
                  <a:tcPr/>
                </a:tc>
                <a:extLst>
                  <a:ext uri="{0D108BD9-81ED-4DB2-BD59-A6C34878D82A}">
                    <a16:rowId xmlns:a16="http://schemas.microsoft.com/office/drawing/2014/main" val="1282205836"/>
                  </a:ext>
                </a:extLst>
              </a:tr>
              <a:tr h="685660">
                <a:tc>
                  <a:txBody>
                    <a:bodyPr/>
                    <a:lstStyle/>
                    <a:p>
                      <a:r>
                        <a:rPr lang="en-US" sz="2800" dirty="0">
                          <a:latin typeface="Times New Roman" panose="02020603050405020304" pitchFamily="18" charset="0"/>
                          <a:cs typeface="Times New Roman" panose="02020603050405020304" pitchFamily="18" charset="0"/>
                        </a:rPr>
                        <a:t>Solutions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350.00</a:t>
                      </a:r>
                    </a:p>
                  </a:txBody>
                  <a:tcPr/>
                </a:tc>
                <a:extLst>
                  <a:ext uri="{0D108BD9-81ED-4DB2-BD59-A6C34878D82A}">
                    <a16:rowId xmlns:a16="http://schemas.microsoft.com/office/drawing/2014/main" val="2330792857"/>
                  </a:ext>
                </a:extLst>
              </a:tr>
              <a:tr h="685660">
                <a:tc>
                  <a:txBody>
                    <a:bodyPr/>
                    <a:lstStyle/>
                    <a:p>
                      <a:r>
                        <a:rPr lang="en-US" sz="2800" dirty="0">
                          <a:latin typeface="Times New Roman" panose="02020603050405020304" pitchFamily="18" charset="0"/>
                          <a:cs typeface="Times New Roman" panose="02020603050405020304" pitchFamily="18" charset="0"/>
                        </a:rPr>
                        <a:t>Tests Procedure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600.00</a:t>
                      </a:r>
                    </a:p>
                  </a:txBody>
                  <a:tcPr/>
                </a:tc>
                <a:extLst>
                  <a:ext uri="{0D108BD9-81ED-4DB2-BD59-A6C34878D82A}">
                    <a16:rowId xmlns:a16="http://schemas.microsoft.com/office/drawing/2014/main" val="3321775050"/>
                  </a:ext>
                </a:extLst>
              </a:tr>
              <a:tr h="685660">
                <a:tc>
                  <a:txBody>
                    <a:bodyPr/>
                    <a:lstStyle/>
                    <a:p>
                      <a:r>
                        <a:rPr lang="en-US" sz="2800" dirty="0">
                          <a:latin typeface="Times New Roman" panose="02020603050405020304" pitchFamily="18" charset="0"/>
                          <a:cs typeface="Times New Roman" panose="02020603050405020304" pitchFamily="18" charset="0"/>
                        </a:rPr>
                        <a:t>Transportation</a:t>
                      </a:r>
                    </a:p>
                  </a:txBody>
                  <a:tcPr/>
                </a:tc>
                <a:tc>
                  <a:txBody>
                    <a:bodyPr/>
                    <a:lstStyle/>
                    <a:p>
                      <a:r>
                        <a:rPr lang="en-US" dirty="0"/>
                        <a:t>350.00</a:t>
                      </a:r>
                    </a:p>
                  </a:txBody>
                  <a:tcPr/>
                </a:tc>
                <a:extLst>
                  <a:ext uri="{0D108BD9-81ED-4DB2-BD59-A6C34878D82A}">
                    <a16:rowId xmlns:a16="http://schemas.microsoft.com/office/drawing/2014/main" val="1936786823"/>
                  </a:ext>
                </a:extLst>
              </a:tr>
              <a:tr h="685660">
                <a:tc>
                  <a:txBody>
                    <a:bodyPr/>
                    <a:lstStyle/>
                    <a:p>
                      <a:r>
                        <a:rPr lang="en-US" sz="2800" dirty="0">
                          <a:latin typeface="Times New Roman" panose="02020603050405020304" pitchFamily="18" charset="0"/>
                          <a:cs typeface="Times New Roman" panose="02020603050405020304" pitchFamily="18" charset="0"/>
                        </a:rPr>
                        <a:t>Total</a:t>
                      </a:r>
                    </a:p>
                  </a:txBody>
                  <a:tcPr/>
                </a:tc>
                <a:tc>
                  <a:txBody>
                    <a:bodyPr/>
                    <a:lstStyle/>
                    <a:p>
                      <a:r>
                        <a:rPr lang="en-US" dirty="0"/>
                        <a:t>1,300.00</a:t>
                      </a:r>
                    </a:p>
                  </a:txBody>
                  <a:tcPr/>
                </a:tc>
                <a:extLst>
                  <a:ext uri="{0D108BD9-81ED-4DB2-BD59-A6C34878D82A}">
                    <a16:rowId xmlns:a16="http://schemas.microsoft.com/office/drawing/2014/main" val="2673741094"/>
                  </a:ext>
                </a:extLst>
              </a:tr>
            </a:tbl>
          </a:graphicData>
        </a:graphic>
      </p:graphicFrame>
    </p:spTree>
    <p:extLst>
      <p:ext uri="{BB962C8B-B14F-4D97-AF65-F5344CB8AC3E}">
        <p14:creationId xmlns:p14="http://schemas.microsoft.com/office/powerpoint/2010/main" val="222022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6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B866-8778-4DB9-9BDB-507124E61D3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5DC10A0-097C-457B-8216-09D63A7C4A7C}"/>
              </a:ext>
            </a:extLst>
          </p:cNvPr>
          <p:cNvSpPr>
            <a:spLocks noGrp="1"/>
          </p:cNvSpPr>
          <p:nvPr>
            <p:ph idx="1"/>
          </p:nvPr>
        </p:nvSpPr>
        <p:spPr>
          <a:xfrm>
            <a:off x="838199" y="1825625"/>
            <a:ext cx="10987007" cy="4351338"/>
          </a:xfrm>
        </p:spPr>
        <p:txBody>
          <a:bodyPr>
            <a:normAutofit lnSpcReduction="10000"/>
          </a:bodyPr>
          <a:lstStyle/>
          <a:p>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Ilechie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 A., Danquah, 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Ntodie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Andoh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 Addo, N.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Odoi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 . . .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Assiamah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 (2021). Contact Lens– and Patient-related Factors Associated with Contact Lens Discomfort among Contact Lens Wearers in an African Cohort. </a:t>
            </a:r>
            <a:r>
              <a:rPr lang="en-US" sz="1600" i="1" dirty="0" err="1">
                <a:effectLst/>
                <a:latin typeface="Times New Roman" panose="02020603050405020304" pitchFamily="18" charset="0"/>
                <a:ea typeface="Calibri" panose="020F0502020204030204" pitchFamily="34" charset="0"/>
                <a:cs typeface="Times New Roman" panose="02020603050405020304" pitchFamily="18" charset="0"/>
              </a:rPr>
              <a:t>Optom</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 Vis Sci, 00</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00-00.</a:t>
            </a: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Jones, L., Brennan, N.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Gonz´alez-M´eijome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Lally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J., Maldonado-</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Codina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 Schmidt, T. A., . . . Nichols, J. J. (2013). The TFOS International Workshop on Contact Lens Discomfort: Report of the Contact Lens Materials, Design, and Care Subcommittee.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Invest </a:t>
            </a:r>
            <a:r>
              <a:rPr lang="en-US" sz="1600" i="1" dirty="0" err="1">
                <a:effectLst/>
                <a:latin typeface="Times New Roman" panose="02020603050405020304" pitchFamily="18" charset="0"/>
                <a:ea typeface="Calibri" panose="020F0502020204030204" pitchFamily="34" charset="0"/>
                <a:cs typeface="Times New Roman" panose="02020603050405020304" pitchFamily="18" charset="0"/>
              </a:rPr>
              <a:t>Ophthalmol</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 Vis Sci, 54</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(11), TFOS37–TFOS70.</a:t>
            </a:r>
          </a:p>
          <a:p>
            <a:pPr marL="0" indent="0">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Dalton, K., Lakshman, N. S., Ronan, R., &amp; Lyndon, J. (2008). Physical Properties of Soft Contact Lens Solutions.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Optometry and Vision Science, 85</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122-128.</a:t>
            </a: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Pandit, J. C.,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Nagyova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Bron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 J., &amp; Tiffany, J. M. (1999). Physical properties of stimulated and unstimulated tears.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Exp Eye Res, 68</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247-53.</a:t>
            </a: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Ginn, M. 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Noyees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 M., &amp;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Jungermann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 (1968). The contact angle of water on viable human skin.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J Colloid Interface Sci, 26</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146-151.</a:t>
            </a: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3825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0000" b="-10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702A6-32C4-49E5-ABAC-59575E9BEA9A}"/>
              </a:ext>
            </a:extLst>
          </p:cNvPr>
          <p:cNvSpPr>
            <a:spLocks noGrp="1"/>
          </p:cNvSpPr>
          <p:nvPr>
            <p:ph idx="1"/>
          </p:nvPr>
        </p:nvSpPr>
        <p:spPr>
          <a:xfrm>
            <a:off x="386000" y="545690"/>
            <a:ext cx="10515600" cy="3853361"/>
          </a:xfrm>
        </p:spPr>
        <p:txBody>
          <a:bodyPr>
            <a:normAutofit/>
          </a:bodyPr>
          <a:lstStyle/>
          <a:p>
            <a:pPr marL="0" indent="0">
              <a:buNone/>
              <a:defRPr/>
            </a:pPr>
            <a:endParaRPr lang="en-US" sz="11500" dirty="0"/>
          </a:p>
          <a:p>
            <a:pPr marL="0" indent="0" algn="ctr">
              <a:buNone/>
              <a:defRPr/>
            </a:pPr>
            <a:r>
              <a:rPr lang="en-US" sz="11500" i="1" dirty="0">
                <a:latin typeface="Algerian" panose="04020705040A02060702" pitchFamily="82" charset="0"/>
              </a:rPr>
              <a:t>THANK YOU!</a:t>
            </a:r>
            <a:endParaRPr lang="en-GH" sz="11500" i="1" dirty="0">
              <a:latin typeface="Algerian" panose="04020705040A02060702" pitchFamily="82" charset="0"/>
            </a:endParaRPr>
          </a:p>
          <a:p>
            <a:endParaRPr lang="en-US" sz="11500" dirty="0"/>
          </a:p>
        </p:txBody>
      </p:sp>
    </p:spTree>
    <p:extLst>
      <p:ext uri="{BB962C8B-B14F-4D97-AF65-F5344CB8AC3E}">
        <p14:creationId xmlns:p14="http://schemas.microsoft.com/office/powerpoint/2010/main" val="3073339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25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B34E-4168-4BD7-8A0B-DAE33DAEEF3F}"/>
              </a:ext>
            </a:extLst>
          </p:cNvPr>
          <p:cNvSpPr>
            <a:spLocks noGrp="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14A36F-3D69-46D3-8A34-527CC66B68FC}"/>
              </a:ext>
            </a:extLst>
          </p:cNvPr>
          <p:cNvSpPr>
            <a:spLocks noGrp="1"/>
          </p:cNvSpPr>
          <p:nvPr>
            <p:ph idx="1"/>
          </p:nvPr>
        </p:nvSpPr>
        <p:spPr/>
        <p:txBody>
          <a:bodyPr>
            <a:normAutofit lnSpcReduction="10000"/>
          </a:bodyPr>
          <a:lstStyle/>
          <a:p>
            <a:pPr algn="just"/>
            <a:r>
              <a:rPr lang="en-US" altLang="en-US" dirty="0">
                <a:latin typeface="Times New Roman" panose="02020603050405020304" pitchFamily="18" charset="0"/>
                <a:cs typeface="Times New Roman" panose="02020603050405020304" pitchFamily="18" charset="0"/>
              </a:rPr>
              <a:t>Soft contact lenses and their care system are most patronized in Ghana.</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66.7% of soft contact lens wearers in Ghana experience discomfort. </a:t>
            </a:r>
            <a:r>
              <a:rPr lang="en-US" altLang="en-US" dirty="0" err="1">
                <a:latin typeface="Times New Roman" panose="02020603050405020304" pitchFamily="18" charset="0"/>
                <a:cs typeface="Times New Roman" panose="02020603050405020304" pitchFamily="18" charset="0"/>
              </a:rPr>
              <a:t>Ilechie</a:t>
            </a:r>
            <a:r>
              <a:rPr lang="en-US" altLang="en-US" dirty="0">
                <a:latin typeface="Times New Roman" panose="02020603050405020304" pitchFamily="18" charset="0"/>
                <a:cs typeface="Times New Roman" panose="02020603050405020304" pitchFamily="18" charset="0"/>
              </a:rPr>
              <a:t> et al (2021).</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Control of Contact lens discomfort –  a new initiative by TFOS. </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Surface Tension refers to </a:t>
            </a:r>
            <a:r>
              <a:rPr lang="en-US" dirty="0">
                <a:latin typeface="Times New Roman" panose="02020603050405020304" pitchFamily="18" charset="0"/>
                <a:cs typeface="Times New Roman" panose="02020603050405020304" pitchFamily="18" charset="0"/>
              </a:rPr>
              <a:t>the difference in surface energies between solvent molecules and polymer membrane surface.</a:t>
            </a:r>
            <a:endParaRPr lang="en-US" alt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130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B318-39DA-4286-AAFE-3D3F3EB465CA}"/>
              </a:ext>
            </a:extLst>
          </p:cNvPr>
          <p:cNvSpPr>
            <a:spLocks noGrp="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030250-70CD-43AC-B665-23C0163C6CD7}"/>
              </a:ext>
            </a:extLst>
          </p:cNvPr>
          <p:cNvSpPr>
            <a:spLocks noGrp="1"/>
          </p:cNvSpPr>
          <p:nvPr>
            <p:ph idx="1"/>
          </p:nvPr>
        </p:nvSpPr>
        <p:spPr/>
        <p:txBody>
          <a:bodyPr>
            <a:normAutofit/>
          </a:bodyPr>
          <a:lstStyle/>
          <a:p>
            <a:pPr algn="just">
              <a:defRPr/>
            </a:pP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Previous studies have shown that surface tension of contact lens solutions play a role in patient comfort.</a:t>
            </a:r>
          </a:p>
          <a:p>
            <a:pPr algn="just">
              <a:defRPr/>
            </a:pP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Higher surface tension values were associated with greater levels of discomfort  (Dalton, et al., 2008; Jones, et al., 2013).</a:t>
            </a:r>
          </a:p>
          <a:p>
            <a:pPr marL="0" indent="0" algn="just">
              <a:buNone/>
              <a:defRPr/>
            </a:pP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So, assessing surface tension of contact lens solutions is one of the key priorities for control by TFOS.</a:t>
            </a:r>
            <a:endParaRPr lang="en-GH" dirty="0">
              <a:latin typeface="Times New Roman" panose="02020603050405020304" pitchFamily="18" charset="0"/>
              <a:cs typeface="Times New Roman" panose="02020603050405020304" pitchFamily="18" charset="0"/>
            </a:endParaRPr>
          </a:p>
          <a:p>
            <a:pPr algn="just">
              <a:defRPr/>
            </a:pPr>
            <a:endParaRPr lang="en-GH"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2462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0B2C-7864-4A87-A1A2-A3E54ACA8E62}"/>
              </a:ext>
            </a:extLst>
          </p:cNvPr>
          <p:cNvSpPr>
            <a:spLocks noGrp="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Statement of Problem</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0F8855-0FCD-400E-8B2C-66316338A22E}"/>
              </a:ext>
            </a:extLst>
          </p:cNvPr>
          <p:cNvSpPr>
            <a:spLocks noGrp="1"/>
          </p:cNvSpPr>
          <p:nvPr>
            <p:ph idx="1"/>
          </p:nvPr>
        </p:nvSpPr>
        <p:spPr/>
        <p:txBody>
          <a:bodyPr>
            <a:normAutofit lnSpcReduction="10000"/>
          </a:bodyPr>
          <a:lstStyle/>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Many multipurpose solutions are used in care of contact lenses in Ghana.</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Physical properties of these solutions influence both patient comfort and preference for one system over another.</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To our knowledge, no published studies have been conducted to investigate the solution surface tension of contact lens care solution  in Ghana.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7821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6641-1F56-4C41-9B3F-6F8B2DE46D64}"/>
              </a:ext>
            </a:extLst>
          </p:cNvPr>
          <p:cNvSpPr>
            <a:spLocks noGrp="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Purpose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18E0CC-A730-4ACD-98ED-844E85ACF01A}"/>
              </a:ext>
            </a:extLst>
          </p:cNvPr>
          <p:cNvSpPr>
            <a:spLocks noGrp="1"/>
          </p:cNvSpPr>
          <p:nvPr>
            <p:ph idx="1"/>
          </p:nvPr>
        </p:nvSpPr>
        <p:spPr/>
        <p:txBody>
          <a:bodyPr/>
          <a:lstStyle/>
          <a:p>
            <a:pPr algn="just">
              <a:defRPr/>
            </a:pPr>
            <a:endParaRPr lang="en-US" dirty="0">
              <a:latin typeface="Times New Roman" panose="02020603050405020304" pitchFamily="18" charset="0"/>
              <a:cs typeface="Times New Roman" panose="02020603050405020304" pitchFamily="18" charset="0"/>
            </a:endParaRPr>
          </a:p>
          <a:p>
            <a:pPr algn="just">
              <a:defRPr/>
            </a:pPr>
            <a:endParaRPr lang="en-US" dirty="0">
              <a:latin typeface="Times New Roman" panose="02020603050405020304" pitchFamily="18" charset="0"/>
              <a:cs typeface="Times New Roman" panose="02020603050405020304" pitchFamily="18" charset="0"/>
            </a:endParaRPr>
          </a:p>
          <a:p>
            <a:pPr marL="0" indent="0" algn="just">
              <a:buNone/>
              <a:defRPr/>
            </a:pPr>
            <a:r>
              <a:rPr lang="en-US" dirty="0">
                <a:latin typeface="Times New Roman" panose="02020603050405020304" pitchFamily="18" charset="0"/>
                <a:cs typeface="Times New Roman" panose="02020603050405020304" pitchFamily="18" charset="0"/>
              </a:rPr>
              <a:t>To investigate the surface tension of commercially available contact lens solutions in Ghana.</a:t>
            </a:r>
            <a:endParaRPr lang="en-GH"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8963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43DA-B7CD-401B-9880-8926885264BF}"/>
              </a:ext>
            </a:extLst>
          </p:cNvPr>
          <p:cNvSpPr>
            <a:spLocks noGrp="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Research Questions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98171E-C0ED-4715-ABDD-2F49A422CD01}"/>
              </a:ext>
            </a:extLst>
          </p:cNvPr>
          <p:cNvSpPr>
            <a:spLocks noGrp="1"/>
          </p:cNvSpPr>
          <p:nvPr>
            <p:ph idx="1"/>
          </p:nvPr>
        </p:nvSpPr>
        <p:spPr/>
        <p:txBody>
          <a:bodyPr>
            <a:normAutofit/>
          </a:bodyPr>
          <a:lstStyle/>
          <a:p>
            <a:pPr marL="457200" indent="-457200" algn="just">
              <a:buFontTx/>
              <a:buAutoNum type="arabicPeriod"/>
            </a:pPr>
            <a:r>
              <a:rPr lang="en-US" altLang="en-US" dirty="0">
                <a:latin typeface="Times New Roman" panose="02020603050405020304" pitchFamily="18" charset="0"/>
                <a:cs typeface="Times New Roman" panose="02020603050405020304" pitchFamily="18" charset="0"/>
              </a:rPr>
              <a:t>What is the average surface tension value of the various commercially available contact lens solutions in Ghana?</a:t>
            </a:r>
          </a:p>
          <a:p>
            <a:pPr marL="457200" indent="-457200" algn="just">
              <a:buFontTx/>
              <a:buAutoNum type="arabicPeriod"/>
            </a:pPr>
            <a:endParaRPr lang="en-US" altLang="en-US" dirty="0">
              <a:latin typeface="Times New Roman" panose="02020603050405020304" pitchFamily="18" charset="0"/>
              <a:cs typeface="Times New Roman" panose="02020603050405020304" pitchFamily="18" charset="0"/>
            </a:endParaRPr>
          </a:p>
          <a:p>
            <a:pPr marL="457200" indent="-457200" algn="just">
              <a:buFontTx/>
              <a:buAutoNum type="arabicPeriod"/>
            </a:pPr>
            <a:r>
              <a:rPr lang="en-US" altLang="en-US" dirty="0">
                <a:latin typeface="Times New Roman" panose="02020603050405020304" pitchFamily="18" charset="0"/>
                <a:cs typeface="Times New Roman" panose="02020603050405020304" pitchFamily="18" charset="0"/>
              </a:rPr>
              <a:t>Does the surface tension value vary widely among the commercially available contact lens solutions in Ghana?</a:t>
            </a:r>
          </a:p>
          <a:p>
            <a:pPr marL="457200" indent="-457200" algn="just">
              <a:buFontTx/>
              <a:buAutoNum type="arabicPeriod"/>
            </a:pPr>
            <a:endParaRPr lang="en-US" altLang="en-US" dirty="0">
              <a:latin typeface="Times New Roman" panose="02020603050405020304" pitchFamily="18" charset="0"/>
              <a:cs typeface="Times New Roman" panose="02020603050405020304" pitchFamily="18" charset="0"/>
            </a:endParaRPr>
          </a:p>
          <a:p>
            <a:pPr marL="457200" indent="-457200" algn="just">
              <a:buFontTx/>
              <a:buAutoNum type="arabicPeriod"/>
            </a:pPr>
            <a:r>
              <a:rPr lang="en-US" altLang="en-US" dirty="0">
                <a:latin typeface="Times New Roman" panose="02020603050405020304" pitchFamily="18" charset="0"/>
                <a:cs typeface="Times New Roman" panose="02020603050405020304" pitchFamily="18" charset="0"/>
              </a:rPr>
              <a:t>Which commercially available solutions used in Ghana have surface tension value that falls within the reported tolerable range for the ocular surface?</a:t>
            </a:r>
          </a:p>
          <a:p>
            <a:pPr marL="457200" indent="-457200" algn="just">
              <a:buFontTx/>
              <a:buAutoNum type="arabicPeriod"/>
            </a:pPr>
            <a:endParaRPr lang="en-US" altLang="en-US" dirty="0">
              <a:latin typeface="Times New Roman" panose="02020603050405020304" pitchFamily="18" charset="0"/>
              <a:cs typeface="Times New Roman" panose="02020603050405020304" pitchFamily="18" charset="0"/>
            </a:endParaRPr>
          </a:p>
          <a:p>
            <a:pPr marL="457200" indent="-457200" algn="just"/>
            <a:endParaRPr lang="en-US" alt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1960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24F3-C842-4F6C-8073-270F788D1FFA}"/>
              </a:ext>
            </a:extLst>
          </p:cNvPr>
          <p:cNvSpPr>
            <a:spLocks noGrp="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Significance of Study</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16A956-1C49-42FF-9889-CDF23F9BCAC6}"/>
              </a:ext>
            </a:extLst>
          </p:cNvPr>
          <p:cNvSpPr>
            <a:spLocks noGrp="1"/>
          </p:cNvSpPr>
          <p:nvPr>
            <p:ph idx="1"/>
          </p:nvPr>
        </p:nvSpPr>
        <p:spPr/>
        <p:txBody>
          <a:bodyPr/>
          <a:lstStyle/>
          <a:p>
            <a:pPr algn="just"/>
            <a:r>
              <a:rPr lang="en-US" altLang="en-US" dirty="0">
                <a:latin typeface="Times New Roman" panose="02020603050405020304" pitchFamily="18" charset="0"/>
                <a:cs typeface="Times New Roman" panose="02020603050405020304" pitchFamily="18" charset="0"/>
              </a:rPr>
              <a:t>A good in-depth understanding of the physical properties of contact lens care solutions available in Ghana is required for practitioners to use them to their fullest advantage.</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Results of this study will serve as baseline for future studies on contact lens solutions.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5268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CD9D-86A5-43C0-AC83-523F008F9D04}"/>
              </a:ext>
            </a:extLst>
          </p:cNvPr>
          <p:cNvSpPr>
            <a:spLocks noGrp="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Delimitations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5AA099-85A6-49D5-A5B6-748FECF93DF5}"/>
              </a:ext>
            </a:extLst>
          </p:cNvPr>
          <p:cNvSpPr>
            <a:spLocks noGrp="1"/>
          </p:cNvSpPr>
          <p:nvPr>
            <p:ph idx="1"/>
          </p:nvPr>
        </p:nvSpPr>
        <p:spPr/>
        <p:txBody>
          <a:bodyPr/>
          <a:lstStyle/>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The soft contact lens care solutions investigated in this study are those readily available in the market at the time of the research.</a:t>
            </a:r>
          </a:p>
          <a:p>
            <a:pPr algn="just"/>
            <a:endParaRPr lang="en-US" altLang="en-US" dirty="0">
              <a:latin typeface="Times New Roman" panose="02020603050405020304" pitchFamily="18" charset="0"/>
              <a:cs typeface="Times New Roman" panose="02020603050405020304" pitchFamily="18" charset="0"/>
            </a:endParaRP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The instrument used for measuring surface tension is Tensiometer.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6155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t="-39000" b="-3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2812-A68F-49DC-B7C6-F4B7FFA34E7E}"/>
              </a:ext>
            </a:extLst>
          </p:cNvPr>
          <p:cNvSpPr>
            <a:spLocks noGrp="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Limitations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EC5CFE-5779-4A6D-8E43-6C36B75778B1}"/>
              </a:ext>
            </a:extLst>
          </p:cNvPr>
          <p:cNvSpPr>
            <a:spLocks noGrp="1"/>
          </p:cNvSpPr>
          <p:nvPr>
            <p:ph idx="1"/>
          </p:nvPr>
        </p:nvSpPr>
        <p:spPr/>
        <p:txBody>
          <a:bodyPr>
            <a:normAutofit/>
          </a:bodyPr>
          <a:lstStyle/>
          <a:p>
            <a:pPr algn="just"/>
            <a:r>
              <a:rPr lang="en-US" altLang="en-US" dirty="0">
                <a:latin typeface="Times New Roman" panose="02020603050405020304" pitchFamily="18" charset="0"/>
                <a:cs typeface="Times New Roman" panose="02020603050405020304" pitchFamily="18" charset="0"/>
              </a:rPr>
              <a:t>The brand of tensiometer used  for surface tension measurement is the Attention Sigma 701 tensiometer which works only under atmospheric pressure.</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The probe of the instrument is very fragile and can easily be damaged.</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However, pretest study indicates that the results of Attention Sigma 701 tensiometer are valid (accurate) and reliable (consistent).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275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TotalTime>
  <Words>1381</Words>
  <Application>Microsoft Office PowerPoint</Application>
  <PresentationFormat>Widescreen</PresentationFormat>
  <Paragraphs>133</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Calibri</vt:lpstr>
      <vt:lpstr>Calibri Light</vt:lpstr>
      <vt:lpstr>Times New Roman</vt:lpstr>
      <vt:lpstr>Office Theme</vt:lpstr>
      <vt:lpstr>  Physical Properties of Commercially Available Soft Contact Lens Care Solutions in Ghana;  a study of osmolality</vt:lpstr>
      <vt:lpstr>Introduction</vt:lpstr>
      <vt:lpstr>Introduction</vt:lpstr>
      <vt:lpstr>Statement of Problem</vt:lpstr>
      <vt:lpstr>Purpose</vt:lpstr>
      <vt:lpstr>Research Questions</vt:lpstr>
      <vt:lpstr>Significance of Study</vt:lpstr>
      <vt:lpstr>Delimitations</vt:lpstr>
      <vt:lpstr>Limitations</vt:lpstr>
      <vt:lpstr>Methods</vt:lpstr>
      <vt:lpstr>Methods</vt:lpstr>
      <vt:lpstr>Methods</vt:lpstr>
      <vt:lpstr>Data Analyses</vt:lpstr>
      <vt:lpstr>Budget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Properties of Commercially Available Soft Contact Lens Care Solutions in Ghana;  a study of osmolality</dc:title>
  <dc:creator>NANA K ARMAH SENEGAL</dc:creator>
  <cp:lastModifiedBy>NANA K ARMAH SENEGAL</cp:lastModifiedBy>
  <cp:revision>50</cp:revision>
  <dcterms:created xsi:type="dcterms:W3CDTF">2022-04-07T22:11:56Z</dcterms:created>
  <dcterms:modified xsi:type="dcterms:W3CDTF">2022-04-12T11:27:33Z</dcterms:modified>
</cp:coreProperties>
</file>