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League Spartan" panose="020B0604020202020204" charset="0"/>
      <p:regular r:id="rId17"/>
    </p:embeddedFont>
    <p:embeddedFont>
      <p:font typeface="Libre Baskerville" panose="02000000000000000000" pitchFamily="2" charset="0"/>
      <p:regular r:id="rId18"/>
    </p:embeddedFont>
    <p:embeddedFont>
      <p:font typeface="Montserrat Classic Bold" panose="020B0604020202020204" charset="0"/>
      <p:regular r:id="rId19"/>
    </p:embeddedFont>
    <p:embeddedFont>
      <p:font typeface="Montserrat Light" panose="00000400000000000000" pitchFamily="2" charset="0"/>
      <p:regular r:id="rId20"/>
    </p:embeddedFont>
    <p:embeddedFont>
      <p:font typeface="Old Standar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100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17751" y="5143500"/>
            <a:ext cx="10640374" cy="1935722"/>
            <a:chOff x="0" y="0"/>
            <a:chExt cx="14187165" cy="2580963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4187165" cy="2580963"/>
            </a:xfrm>
            <a:prstGeom prst="rect">
              <a:avLst/>
            </a:prstGeom>
            <a:solidFill>
              <a:srgbClr val="43270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2674" y="346448"/>
              <a:ext cx="11095006" cy="1849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PRESENTED BY SAGOR DAS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ID: 232-15-294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DEPARTMENT OF CSE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DAFFODIL INTERNATIONAL UNIVERSITY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-1794878" y="0"/>
            <a:ext cx="8771604" cy="10287000"/>
          </a:xfrm>
          <a:custGeom>
            <a:avLst/>
            <a:gdLst/>
            <a:ahLst/>
            <a:cxnLst/>
            <a:rect l="l" t="t" r="r" b="b"/>
            <a:pathLst>
              <a:path w="8771604" h="10287000">
                <a:moveTo>
                  <a:pt x="0" y="0"/>
                </a:moveTo>
                <a:lnTo>
                  <a:pt x="8771604" y="0"/>
                </a:lnTo>
                <a:lnTo>
                  <a:pt x="87716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639222" y="348834"/>
            <a:ext cx="8989366" cy="3930522"/>
            <a:chOff x="0" y="0"/>
            <a:chExt cx="11985822" cy="5240697"/>
          </a:xfrm>
        </p:grpSpPr>
        <p:sp>
          <p:nvSpPr>
            <p:cNvPr id="7" name="TextBox 7"/>
            <p:cNvSpPr txBox="1"/>
            <p:nvPr/>
          </p:nvSpPr>
          <p:spPr>
            <a:xfrm>
              <a:off x="2090295" y="-57150"/>
              <a:ext cx="9895527" cy="537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839"/>
                </a:lnSpc>
              </a:pPr>
              <a:endParaRPr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63947"/>
              <a:ext cx="11985822" cy="447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8518"/>
                </a:lnSpc>
              </a:pPr>
              <a:r>
                <a:rPr lang="en-US" sz="7098">
                  <a:solidFill>
                    <a:srgbClr val="FF914D"/>
                  </a:solidFill>
                  <a:latin typeface="Old Standard"/>
                </a:rPr>
                <a:t>WELCOME TO MY BOOK REVIEW PRESENTATION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317751" y="7568819"/>
            <a:ext cx="10640374" cy="2288147"/>
            <a:chOff x="0" y="0"/>
            <a:chExt cx="14187165" cy="3050863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14187165" cy="3050863"/>
            </a:xfrm>
            <a:prstGeom prst="rect">
              <a:avLst/>
            </a:prstGeom>
            <a:solidFill>
              <a:srgbClr val="43270E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142674" y="346448"/>
              <a:ext cx="11095006" cy="2319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PRESENTED TO MR. SHAMIM HOSSAIN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SENIOR LECTURER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COMPUTER SCIENCE AND ENGINEERING</a:t>
              </a:r>
            </a:p>
            <a:p>
              <a:pPr algn="ctr">
                <a:lnSpc>
                  <a:spcPts val="2800"/>
                </a:lnSpc>
              </a:pPr>
              <a:r>
                <a:rPr lang="en-US" sz="2000" spc="400">
                  <a:solidFill>
                    <a:srgbClr val="FDFEEC"/>
                  </a:solidFill>
                  <a:latin typeface="Montserrat Light"/>
                </a:rPr>
                <a:t>DAFFODIL INTERNATIONAL UNIVERSITY</a:t>
              </a:r>
            </a:p>
            <a:p>
              <a:pPr algn="ctr">
                <a:lnSpc>
                  <a:spcPts val="2800"/>
                </a:lnSpc>
              </a:pPr>
              <a:endParaRPr lang="en-US" sz="2000" spc="400">
                <a:solidFill>
                  <a:srgbClr val="FDFEEC"/>
                </a:solidFill>
                <a:latin typeface="Montserrat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2421" y="2830763"/>
            <a:ext cx="15536879" cy="7124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Personal Legend: Pursuing one's dreams and destiny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Omens: Signs and guidance from the universe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The Soul of the World: Unity and interconnectedness of all things</a:t>
            </a: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19829" y="360331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Themes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2421" y="2830763"/>
            <a:ext cx="15536879" cy="7124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The Desert: Symbolizes challenges and obstacles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The Pyramids: Represents Santiago's ultimate goal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The Language of the World: Communication beyond words</a:t>
            </a: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19829" y="360331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Symbols and Motifs</a:t>
            </a:r>
          </a:p>
        </p:txBody>
      </p:sp>
    </p:spTree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86903"/>
            <a:ext cx="15276863" cy="605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9721" lvl="1" indent="-529861" algn="l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Translated into numerous languages worldwide</a:t>
            </a:r>
          </a:p>
          <a:p>
            <a:pPr marL="1059721" lvl="1" indent="-529861" algn="l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Bestseller with over 65 million copies sold</a:t>
            </a:r>
          </a:p>
          <a:p>
            <a:pPr marL="1059721" lvl="1" indent="-529861" algn="l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Praised for its inspirational and philosophical themes </a:t>
            </a: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419829" y="360331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Critical Reception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5568" y="3198630"/>
            <a:ext cx="15276863" cy="1125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9721" lvl="1" indent="-529861" algn="just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"And, when you want something, all the universe conspires in helping you to achieve it."</a:t>
            </a:r>
          </a:p>
          <a:p>
            <a:pPr algn="just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marL="1059721" lvl="1" indent="-529861" algn="just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"There is only one thing that makes a dream impossible to achieve: the fear of failure."</a:t>
            </a:r>
          </a:p>
          <a:p>
            <a:pPr algn="just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marL="1059721" lvl="1" indent="-529861" algn="just">
              <a:lnSpc>
                <a:spcPts val="5890"/>
              </a:lnSpc>
              <a:buFont typeface="Arial"/>
              <a:buChar char="•"/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"There is only one way to learn. It's through action."</a:t>
            </a:r>
          </a:p>
          <a:p>
            <a:pPr algn="just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r>
              <a:rPr lang="en-US" sz="4908">
                <a:solidFill>
                  <a:srgbClr val="000000"/>
                </a:solidFill>
                <a:latin typeface="Old Standard"/>
              </a:rPr>
              <a:t> </a:t>
            </a: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890"/>
              </a:lnSpc>
            </a:pPr>
            <a:endParaRPr lang="en-US" sz="4908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25606" y="360331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Inspirational Quotes</a:t>
            </a:r>
          </a:p>
        </p:txBody>
      </p:sp>
    </p:spTree>
  </p:cSld>
  <p:clrMapOvr>
    <a:masterClrMapping/>
  </p:clrMapOvr>
  <p:transition spd="slow">
    <p:strips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1304" y="2866095"/>
            <a:ext cx="14945969" cy="591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768" lvl="1" indent="-518384" algn="just">
              <a:lnSpc>
                <a:spcPts val="5762"/>
              </a:lnSpc>
              <a:buFont typeface="Arial"/>
              <a:buChar char="•"/>
            </a:pPr>
            <a:r>
              <a:rPr lang="en-US" sz="4802">
                <a:solidFill>
                  <a:srgbClr val="000000"/>
                </a:solidFill>
                <a:latin typeface="Old Standard"/>
              </a:rPr>
              <a:t>"The Alchemist" is a timeless tale of self-discovery and pursuing one's dreams, resonating with readers across cultures and generations.</a:t>
            </a:r>
          </a:p>
          <a:p>
            <a:pPr marL="1036768" lvl="1" indent="-518384" algn="just">
              <a:lnSpc>
                <a:spcPts val="5762"/>
              </a:lnSpc>
              <a:buFont typeface="Arial"/>
              <a:buChar char="•"/>
            </a:pPr>
            <a:r>
              <a:rPr lang="en-US" sz="4802">
                <a:solidFill>
                  <a:srgbClr val="000000"/>
                </a:solidFill>
                <a:latin typeface="Old Standard"/>
              </a:rPr>
              <a:t>Encourages readers to listen to their hearts and follow their dreams, no matter the obstacles.</a:t>
            </a:r>
          </a:p>
          <a:p>
            <a:pPr algn="just">
              <a:lnSpc>
                <a:spcPts val="5762"/>
              </a:lnSpc>
            </a:pPr>
            <a:endParaRPr lang="en-US" sz="4802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762"/>
              </a:lnSpc>
            </a:pPr>
            <a:endParaRPr lang="en-US" sz="4802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5762"/>
              </a:lnSpc>
            </a:pPr>
            <a:endParaRPr lang="en-US" sz="4802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32762" y="360331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109682" y="2336822"/>
            <a:ext cx="11059173" cy="6229318"/>
          </a:xfrm>
          <a:custGeom>
            <a:avLst/>
            <a:gdLst/>
            <a:ahLst/>
            <a:cxnLst/>
            <a:rect l="l" t="t" r="r" b="b"/>
            <a:pathLst>
              <a:path w="11059173" h="6229318">
                <a:moveTo>
                  <a:pt x="0" y="0"/>
                </a:moveTo>
                <a:lnTo>
                  <a:pt x="11059173" y="0"/>
                </a:lnTo>
                <a:lnTo>
                  <a:pt x="11059173" y="6229318"/>
                </a:lnTo>
                <a:lnTo>
                  <a:pt x="0" y="6229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61801" y="3888057"/>
            <a:ext cx="7564398" cy="1563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39"/>
              </a:lnSpc>
              <a:spcBef>
                <a:spcPct val="0"/>
              </a:spcBef>
            </a:pPr>
            <a:r>
              <a:rPr lang="en-US" sz="9645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9581" y="8915522"/>
            <a:ext cx="9804721" cy="795175"/>
            <a:chOff x="0" y="0"/>
            <a:chExt cx="13072962" cy="106023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3072962" cy="1060234"/>
            </a:xfrm>
            <a:prstGeom prst="rect">
              <a:avLst/>
            </a:prstGeom>
            <a:solidFill>
              <a:srgbClr val="9255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04782" y="339617"/>
              <a:ext cx="11095006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en-US" sz="1500" spc="300">
                  <a:solidFill>
                    <a:srgbClr val="FDFEEC"/>
                  </a:solidFill>
                  <a:latin typeface="Montserrat Classic Bold"/>
                </a:rPr>
                <a:t>THE ALCHEMIST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385759" y="514350"/>
            <a:ext cx="6134033" cy="9258300"/>
          </a:xfrm>
          <a:custGeom>
            <a:avLst/>
            <a:gdLst/>
            <a:ahLst/>
            <a:cxnLst/>
            <a:rect l="l" t="t" r="r" b="b"/>
            <a:pathLst>
              <a:path w="6134033" h="9258300">
                <a:moveTo>
                  <a:pt x="0" y="0"/>
                </a:moveTo>
                <a:lnTo>
                  <a:pt x="6134032" y="0"/>
                </a:lnTo>
                <a:lnTo>
                  <a:pt x="6134032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736916" y="1028700"/>
            <a:ext cx="8926382" cy="8114111"/>
            <a:chOff x="0" y="0"/>
            <a:chExt cx="11901843" cy="10818814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901843" cy="1419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>
                  <a:solidFill>
                    <a:srgbClr val="FDFEEC"/>
                  </a:solidFill>
                  <a:latin typeface="Libre Baskerville"/>
                </a:rPr>
                <a:t>THE ALCHEMIST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55802"/>
              <a:ext cx="11095006" cy="7408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49"/>
                </a:lnSpc>
              </a:pPr>
              <a:r>
                <a:rPr lang="en-US" sz="3499">
                  <a:solidFill>
                    <a:srgbClr val="FDFEEC"/>
                  </a:solidFill>
                  <a:latin typeface="Montserrat Classic Bold"/>
                </a:rPr>
                <a:t>Novel by Paulo Coelho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01615"/>
              <a:ext cx="11095006" cy="72171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Author: Paulo Coelho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Original title: O Alquimista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Language: Brazilian Portuguese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Genre: Quest, adventure, fantasy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Publisher: HarperTorch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Publication Year: 1988</a:t>
              </a:r>
            </a:p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DFEEC"/>
                  </a:solidFill>
                  <a:latin typeface="Montserrat Light"/>
                </a:rPr>
                <a:t>Published in English: 1993</a:t>
              </a:r>
            </a:p>
            <a:p>
              <a:pPr algn="l">
                <a:lnSpc>
                  <a:spcPts val="3919"/>
                </a:lnSpc>
              </a:pPr>
              <a:endParaRPr lang="en-US" sz="2799">
                <a:solidFill>
                  <a:srgbClr val="FDFEEC"/>
                </a:solidFill>
                <a:latin typeface="Montserrat Light"/>
              </a:endParaRPr>
            </a:p>
            <a:p>
              <a:pPr algn="l">
                <a:lnSpc>
                  <a:spcPts val="3919"/>
                </a:lnSpc>
              </a:pPr>
              <a:endParaRPr lang="en-US" sz="2799">
                <a:solidFill>
                  <a:srgbClr val="FDFEEC"/>
                </a:solidFill>
                <a:latin typeface="Montserrat Light"/>
              </a:endParaRPr>
            </a:p>
            <a:p>
              <a:pPr algn="l">
                <a:lnSpc>
                  <a:spcPts val="3919"/>
                </a:lnSpc>
              </a:pPr>
              <a:endParaRPr lang="en-US" sz="2799">
                <a:solidFill>
                  <a:srgbClr val="FDFEEC"/>
                </a:solidFill>
                <a:latin typeface="Montserrat Light"/>
              </a:endParaRPr>
            </a:p>
            <a:p>
              <a:pPr algn="l">
                <a:lnSpc>
                  <a:spcPts val="3919"/>
                </a:lnSpc>
              </a:pPr>
              <a:endParaRPr lang="en-US" sz="2799">
                <a:solidFill>
                  <a:srgbClr val="FDFEEC"/>
                </a:solidFill>
                <a:latin typeface="Montserrat Light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07455" y="207455"/>
            <a:ext cx="17873089" cy="9872089"/>
          </a:xfrm>
          <a:prstGeom prst="rect">
            <a:avLst/>
          </a:prstGeom>
          <a:solidFill>
            <a:srgbClr val="FDFEEC"/>
          </a:solidFill>
        </p:spPr>
      </p:sp>
      <p:grpSp>
        <p:nvGrpSpPr>
          <p:cNvPr id="3" name="Group 3"/>
          <p:cNvGrpSpPr/>
          <p:nvPr/>
        </p:nvGrpSpPr>
        <p:grpSpPr>
          <a:xfrm>
            <a:off x="-576303" y="8915522"/>
            <a:ext cx="9804721" cy="795175"/>
            <a:chOff x="0" y="0"/>
            <a:chExt cx="13072962" cy="1060234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13072962" cy="1060234"/>
            </a:xfrm>
            <a:prstGeom prst="rect">
              <a:avLst/>
            </a:prstGeom>
            <a:solidFill>
              <a:srgbClr val="92552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34766" y="339617"/>
              <a:ext cx="11095006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</a:pPr>
              <a:r>
                <a:rPr lang="en-US" sz="1500" spc="300">
                  <a:solidFill>
                    <a:srgbClr val="FDFEEC"/>
                  </a:solidFill>
                  <a:latin typeface="Montserrat Classic Bold"/>
                </a:rPr>
                <a:t>THE ALCHEMIST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1250053" y="2597096"/>
            <a:ext cx="4268528" cy="5632954"/>
          </a:xfrm>
          <a:custGeom>
            <a:avLst/>
            <a:gdLst/>
            <a:ahLst/>
            <a:cxnLst/>
            <a:rect l="l" t="t" r="r" b="b"/>
            <a:pathLst>
              <a:path w="4268528" h="5632954">
                <a:moveTo>
                  <a:pt x="0" y="0"/>
                </a:moveTo>
                <a:lnTo>
                  <a:pt x="4268528" y="0"/>
                </a:lnTo>
                <a:lnTo>
                  <a:pt x="4268528" y="5632955"/>
                </a:lnTo>
                <a:lnTo>
                  <a:pt x="0" y="5632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473021"/>
            <a:ext cx="6044822" cy="212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>
                <a:solidFill>
                  <a:srgbClr val="FF914D"/>
                </a:solidFill>
                <a:latin typeface="League Spartan"/>
              </a:rPr>
              <a:t>Author’s 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35764" y="8363244"/>
            <a:ext cx="4180589" cy="552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1"/>
              </a:lnSpc>
            </a:pPr>
            <a:r>
              <a:rPr lang="en-US" sz="1826" spc="182">
                <a:solidFill>
                  <a:srgbClr val="43270E"/>
                </a:solidFill>
                <a:latin typeface="Montserrat Classic Bold"/>
              </a:rPr>
              <a:t>PAULO COELHO</a:t>
            </a:r>
          </a:p>
          <a:p>
            <a:pPr algn="l">
              <a:lnSpc>
                <a:spcPts val="2191"/>
              </a:lnSpc>
            </a:pPr>
            <a:endParaRPr lang="en-US" sz="1826" spc="182">
              <a:solidFill>
                <a:srgbClr val="43270E"/>
              </a:solidFill>
              <a:latin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459236" y="3316927"/>
            <a:ext cx="9156907" cy="478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Name: Paulo Coelho</a:t>
            </a:r>
          </a:p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Date of Birth: 24 August 1947</a:t>
            </a:r>
          </a:p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Profession: Novelist</a:t>
            </a:r>
          </a:p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Nationality: Brazilian</a:t>
            </a:r>
          </a:p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Language: Portuguese</a:t>
            </a:r>
          </a:p>
          <a:p>
            <a:pPr marL="734053" lvl="1" indent="-367026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3270E"/>
                </a:solidFill>
                <a:latin typeface="Montserrat Light"/>
              </a:rPr>
              <a:t>Famous works: The Alchemist, Veronika Decides to Die, Brida, The Pilgrimage, Eleven Minutes etc.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9581" y="8915522"/>
            <a:ext cx="9804721" cy="795175"/>
            <a:chOff x="0" y="0"/>
            <a:chExt cx="13072962" cy="1060234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3072962" cy="1060234"/>
            </a:xfrm>
            <a:prstGeom prst="rect">
              <a:avLst/>
            </a:prstGeom>
            <a:solidFill>
              <a:srgbClr val="92552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604782" y="339617"/>
              <a:ext cx="11095006" cy="342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2100"/>
                </a:lnSpc>
              </a:pPr>
              <a:r>
                <a:rPr lang="en-US" sz="1500" spc="300">
                  <a:solidFill>
                    <a:srgbClr val="FDFEEC"/>
                  </a:solidFill>
                  <a:latin typeface="Montserrat Classic Bold"/>
                </a:rPr>
                <a:t>THE ALCHEMIST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-83326"/>
            <a:ext cx="5655832" cy="10370326"/>
          </a:xfrm>
          <a:custGeom>
            <a:avLst/>
            <a:gdLst/>
            <a:ahLst/>
            <a:cxnLst/>
            <a:rect l="l" t="t" r="r" b="b"/>
            <a:pathLst>
              <a:path w="5655832" h="10370326">
                <a:moveTo>
                  <a:pt x="0" y="0"/>
                </a:moveTo>
                <a:lnTo>
                  <a:pt x="5655832" y="0"/>
                </a:lnTo>
                <a:lnTo>
                  <a:pt x="5655832" y="10370326"/>
                </a:lnTo>
                <a:lnTo>
                  <a:pt x="0" y="10370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654348" y="500752"/>
            <a:ext cx="6903028" cy="989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41"/>
              </a:lnSpc>
            </a:pPr>
            <a:r>
              <a:rPr lang="en-US" sz="6108">
                <a:solidFill>
                  <a:srgbClr val="5E17EB"/>
                </a:solidFill>
                <a:latin typeface="Montserrat Classic Bold"/>
              </a:rPr>
              <a:t>PLOT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923724" y="3586730"/>
            <a:ext cx="12364276" cy="2992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8149" lvl="1" indent="-394074" algn="l">
              <a:lnSpc>
                <a:spcPts val="4745"/>
              </a:lnSpc>
              <a:spcBef>
                <a:spcPct val="0"/>
              </a:spcBef>
              <a:buFont typeface="Arial"/>
              <a:buChar char="•"/>
            </a:pPr>
            <a:r>
              <a:rPr lang="en-US" sz="3650">
                <a:solidFill>
                  <a:srgbClr val="000000"/>
                </a:solidFill>
                <a:latin typeface="Montserrat Classic Bold"/>
              </a:rPr>
              <a:t>Follows Santiago, a young shepherd in Spain</a:t>
            </a:r>
          </a:p>
          <a:p>
            <a:pPr marL="788149" lvl="1" indent="-394074" algn="l">
              <a:lnSpc>
                <a:spcPts val="4745"/>
              </a:lnSpc>
              <a:spcBef>
                <a:spcPct val="0"/>
              </a:spcBef>
              <a:buFont typeface="Arial"/>
              <a:buChar char="•"/>
            </a:pPr>
            <a:r>
              <a:rPr lang="en-US" sz="3650">
                <a:solidFill>
                  <a:srgbClr val="000000"/>
                </a:solidFill>
                <a:latin typeface="Montserrat Classic Bold"/>
              </a:rPr>
              <a:t>Dreams of finding a treasure in Egypt</a:t>
            </a:r>
          </a:p>
          <a:p>
            <a:pPr marL="788149" lvl="1" indent="-394074" algn="l">
              <a:lnSpc>
                <a:spcPts val="4745"/>
              </a:lnSpc>
              <a:spcBef>
                <a:spcPct val="0"/>
              </a:spcBef>
              <a:buFont typeface="Arial"/>
              <a:buChar char="•"/>
            </a:pPr>
            <a:r>
              <a:rPr lang="en-US" sz="3650">
                <a:solidFill>
                  <a:srgbClr val="000000"/>
                </a:solidFill>
                <a:latin typeface="Montserrat Classic Bold"/>
              </a:rPr>
              <a:t>Encounters various mentors and challenges along the journey</a:t>
            </a:r>
          </a:p>
          <a:p>
            <a:pPr algn="l">
              <a:lnSpc>
                <a:spcPts val="4745"/>
              </a:lnSpc>
              <a:spcBef>
                <a:spcPct val="0"/>
              </a:spcBef>
            </a:pPr>
            <a:endParaRPr lang="en-US" sz="3650">
              <a:solidFill>
                <a:srgbClr val="000000"/>
              </a:solidFill>
              <a:latin typeface="Montserrat Class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270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2330" y="3843954"/>
            <a:ext cx="14531968" cy="160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9166">
                <a:solidFill>
                  <a:srgbClr val="FDFEEC"/>
                </a:solidFill>
                <a:latin typeface="Old Standard"/>
              </a:rPr>
              <a:t>MAJOR CHARACTERS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86753" y="570953"/>
            <a:ext cx="4572547" cy="4572547"/>
          </a:xfrm>
          <a:custGeom>
            <a:avLst/>
            <a:gdLst/>
            <a:ahLst/>
            <a:cxnLst/>
            <a:rect l="l" t="t" r="r" b="b"/>
            <a:pathLst>
              <a:path w="4572547" h="4572547">
                <a:moveTo>
                  <a:pt x="0" y="0"/>
                </a:moveTo>
                <a:lnTo>
                  <a:pt x="4572547" y="0"/>
                </a:lnTo>
                <a:lnTo>
                  <a:pt x="4572547" y="4572547"/>
                </a:lnTo>
                <a:lnTo>
                  <a:pt x="0" y="4572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752451"/>
            <a:ext cx="10339770" cy="6344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96"/>
              </a:lnSpc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An adventures young Andalusian shepherd determined to fulfill his Personal Legend, which is to find a treasure at the foot of the Egyptian pyramids. He is the book's protagonist (the lead lead character of novel).</a:t>
            </a: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53777" y="942975"/>
            <a:ext cx="5289615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SANTIAGO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89701" y="485195"/>
            <a:ext cx="5191069" cy="5191069"/>
          </a:xfrm>
          <a:custGeom>
            <a:avLst/>
            <a:gdLst/>
            <a:ahLst/>
            <a:cxnLst/>
            <a:rect l="l" t="t" r="r" b="b"/>
            <a:pathLst>
              <a:path w="5191069" h="5191069">
                <a:moveTo>
                  <a:pt x="0" y="0"/>
                </a:moveTo>
                <a:lnTo>
                  <a:pt x="5191070" y="0"/>
                </a:lnTo>
                <a:lnTo>
                  <a:pt x="5191070" y="5191069"/>
                </a:lnTo>
                <a:lnTo>
                  <a:pt x="0" y="5191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713560"/>
            <a:ext cx="10794652" cy="876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0480" lvl="1" indent="-515240" algn="l">
              <a:lnSpc>
                <a:spcPts val="5727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Old Standard"/>
              </a:rPr>
              <a:t>A 200-year-old, extremely powerful alchemist residing in the Al-Fayoum Oasis.</a:t>
            </a:r>
          </a:p>
          <a:p>
            <a:pPr marL="1030480" lvl="1" indent="-515240" algn="l">
              <a:lnSpc>
                <a:spcPts val="5727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Old Standard"/>
              </a:rPr>
              <a:t>He dresses in black, rides a white horse, and carries a scimitar, the Philosopher’s Stone, and the Elixir of Life.</a:t>
            </a:r>
          </a:p>
          <a:p>
            <a:pPr marL="1030480" lvl="1" indent="-515240" algn="l">
              <a:lnSpc>
                <a:spcPts val="5727"/>
              </a:lnSpc>
              <a:buFont typeface="Arial"/>
              <a:buChar char="•"/>
            </a:pPr>
            <a:r>
              <a:rPr lang="en-US" sz="4772">
                <a:solidFill>
                  <a:srgbClr val="000000"/>
                </a:solidFill>
                <a:latin typeface="Old Standard"/>
              </a:rPr>
              <a:t>He often speaks cryptically, but he understands the Soul of the World and the importance of Personal Legends.</a:t>
            </a:r>
          </a:p>
          <a:p>
            <a:pPr algn="l">
              <a:lnSpc>
                <a:spcPts val="5727"/>
              </a:lnSpc>
            </a:pPr>
            <a:endParaRPr lang="en-US" sz="4772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017991" y="567323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The Alchemist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74181" y="375539"/>
            <a:ext cx="5615161" cy="5446706"/>
          </a:xfrm>
          <a:custGeom>
            <a:avLst/>
            <a:gdLst/>
            <a:ahLst/>
            <a:cxnLst/>
            <a:rect l="l" t="t" r="r" b="b"/>
            <a:pathLst>
              <a:path w="5615161" h="5446706">
                <a:moveTo>
                  <a:pt x="0" y="0"/>
                </a:moveTo>
                <a:lnTo>
                  <a:pt x="5615161" y="0"/>
                </a:lnTo>
                <a:lnTo>
                  <a:pt x="5615161" y="5446706"/>
                </a:lnTo>
                <a:lnTo>
                  <a:pt x="0" y="544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759" y="2571628"/>
            <a:ext cx="10339770" cy="946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Fatima is a beautiful desert woman whom Santiago meets during his travels in the Sahara.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Fatima is patient, understanding, and supportive of Santiago's quest, despite the risks involved.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Symbol of Santiago’s love and dreams</a:t>
            </a: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017991" y="567323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Fatima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E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47918" y="581078"/>
            <a:ext cx="3611382" cy="5750608"/>
          </a:xfrm>
          <a:custGeom>
            <a:avLst/>
            <a:gdLst/>
            <a:ahLst/>
            <a:cxnLst/>
            <a:rect l="l" t="t" r="r" b="b"/>
            <a:pathLst>
              <a:path w="3611382" h="5750608">
                <a:moveTo>
                  <a:pt x="0" y="0"/>
                </a:moveTo>
                <a:lnTo>
                  <a:pt x="3611382" y="0"/>
                </a:lnTo>
                <a:lnTo>
                  <a:pt x="361138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5759" y="3351607"/>
            <a:ext cx="10339770" cy="7904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The Englishman is a fellow traveler whom Santiago meets on his journey to the pyramids.</a:t>
            </a:r>
          </a:p>
          <a:p>
            <a:pPr marL="1114924" lvl="1" indent="-557462" algn="l">
              <a:lnSpc>
                <a:spcPts val="6196"/>
              </a:lnSpc>
              <a:buFont typeface="Arial"/>
              <a:buChar char="•"/>
            </a:pPr>
            <a:r>
              <a:rPr lang="en-US" sz="5164">
                <a:solidFill>
                  <a:srgbClr val="000000"/>
                </a:solidFill>
                <a:latin typeface="Old Standard"/>
              </a:rPr>
              <a:t>He is a scholarly and intellectual character who is fascinated by the study of alchemy.</a:t>
            </a: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  <a:p>
            <a:pPr algn="l">
              <a:lnSpc>
                <a:spcPts val="6196"/>
              </a:lnSpc>
            </a:pPr>
            <a:endParaRPr lang="en-US" sz="5164">
              <a:solidFill>
                <a:srgbClr val="000000"/>
              </a:solidFill>
              <a:latin typeface="Old Standar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-1017991" y="567323"/>
            <a:ext cx="13683052" cy="125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646">
                <a:solidFill>
                  <a:srgbClr val="000000"/>
                </a:solidFill>
                <a:latin typeface="Montserrat Classic Bold"/>
              </a:rPr>
              <a:t>The Englishman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495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Montserrat Light</vt:lpstr>
      <vt:lpstr>Old Standard</vt:lpstr>
      <vt:lpstr>Calibri</vt:lpstr>
      <vt:lpstr>Arial</vt:lpstr>
      <vt:lpstr>Libre Baskerville</vt:lpstr>
      <vt:lpstr>Montserrat Classic Bold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Alchemist Review</dc:title>
  <cp:lastModifiedBy>Supan Roy</cp:lastModifiedBy>
  <cp:revision>2</cp:revision>
  <dcterms:created xsi:type="dcterms:W3CDTF">2006-08-16T00:00:00Z</dcterms:created>
  <dcterms:modified xsi:type="dcterms:W3CDTF">2024-05-10T11:00:02Z</dcterms:modified>
  <dc:identifier>DAGE0Jqyo5g</dc:identifier>
</cp:coreProperties>
</file>