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Be Vietnam" panose="020B0604020202020204" charset="0"/>
      <p:regular r:id="rId17"/>
    </p:embeddedFont>
    <p:embeddedFont>
      <p:font typeface="Be Vietnam Italics" panose="020B0604020202020204" charset="0"/>
      <p:regular r:id="rId18"/>
    </p:embeddedFont>
    <p:embeddedFont>
      <p:font typeface="Be Vietnam Ultra-Bold" panose="020B0604020202020204" charset="0"/>
      <p:regular r:id="rId19"/>
    </p:embeddedFont>
    <p:embeddedFont>
      <p:font typeface="Be Vietnam Ultra-Bold Italics" panose="020B0604020202020204" charset="0"/>
      <p:regular r:id="rId20"/>
    </p:embeddedFont>
    <p:embeddedFont>
      <p:font typeface="Cooper BT Bold Italics" panose="020B0604020202020204" charset="0"/>
      <p:regular r:id="rId21"/>
    </p:embeddedFont>
    <p:embeddedFont>
      <p:font typeface="Disket Mono" panose="020B0604020202020204" charset="0"/>
      <p:regular r:id="rId22"/>
    </p:embeddedFont>
    <p:embeddedFont>
      <p:font typeface="Disket Mono Bold" panose="020B0604020202020204" charset="0"/>
      <p:regular r:id="rId23"/>
    </p:embeddedFont>
    <p:embeddedFont>
      <p:font typeface="League Spartan" panose="020B0604020202020204" charset="0"/>
      <p:regular r:id="rId24"/>
    </p:embeddedFont>
    <p:embeddedFont>
      <p:font typeface="Norwester" panose="020B0604020202020204" charset="0"/>
      <p:regular r:id="rId25"/>
    </p:embeddedFont>
    <p:embeddedFont>
      <p:font typeface="Racing Sans One" panose="020B0604020202020204" charset="0"/>
      <p:regular r:id="rId26"/>
    </p:embeddedFont>
    <p:embeddedFont>
      <p:font typeface="TAN Headline" panose="020B0604020202020204" charset="0"/>
      <p:regular r:id="rId27"/>
    </p:embeddedFont>
    <p:embeddedFont>
      <p:font typeface="TT Drug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5.sv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gif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AutoShape 3"/>
          <p:cNvSpPr/>
          <p:nvPr/>
        </p:nvSpPr>
        <p:spPr>
          <a:xfrm flipH="1" flipV="1">
            <a:off x="4586402" y="2532266"/>
            <a:ext cx="2653111" cy="7751649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5400000">
            <a:off x="9037099" y="-1664723"/>
            <a:ext cx="5222636" cy="13616446"/>
            <a:chOff x="0" y="0"/>
            <a:chExt cx="3130550" cy="816196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0550" cy="8161965"/>
            </a:xfrm>
            <a:custGeom>
              <a:avLst/>
              <a:gdLst/>
              <a:ahLst/>
              <a:cxnLst/>
              <a:rect l="l" t="t" r="r" b="b"/>
              <a:pathLst>
                <a:path w="3130550" h="8161965">
                  <a:moveTo>
                    <a:pt x="0" y="1123950"/>
                  </a:moveTo>
                  <a:lnTo>
                    <a:pt x="0" y="8161965"/>
                  </a:lnTo>
                  <a:lnTo>
                    <a:pt x="3130550" y="8161965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8725548" y="4837338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-5400000">
            <a:off x="707171" y="8651424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1" y="0"/>
                </a:lnTo>
                <a:lnTo>
                  <a:pt x="793301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514103" y="6729956"/>
            <a:ext cx="1581042" cy="167986"/>
          </a:xfrm>
          <a:custGeom>
            <a:avLst/>
            <a:gdLst/>
            <a:ahLst/>
            <a:cxnLst/>
            <a:rect l="l" t="t" r="r" b="b"/>
            <a:pathLst>
              <a:path w="1581042" h="167986">
                <a:moveTo>
                  <a:pt x="0" y="0"/>
                </a:moveTo>
                <a:lnTo>
                  <a:pt x="1581042" y="0"/>
                </a:lnTo>
                <a:lnTo>
                  <a:pt x="1581042" y="167986"/>
                </a:lnTo>
                <a:lnTo>
                  <a:pt x="0" y="167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14046" y="797930"/>
            <a:ext cx="3619349" cy="262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7"/>
              </a:lnSpc>
            </a:pPr>
            <a:r>
              <a:rPr lang="en-US" sz="19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CSE224-Digital Logic Design Lab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81401" y="2635877"/>
            <a:ext cx="12114282" cy="116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2"/>
              </a:lnSpc>
            </a:pPr>
            <a:r>
              <a:rPr lang="en-US" sz="680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47156" y="3983580"/>
            <a:ext cx="7582771" cy="33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24"/>
              </a:lnSpc>
            </a:pPr>
            <a:r>
              <a:rPr lang="en-US" sz="1945" spc="1282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PROJECT PRESENTATION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19142" y="5176111"/>
            <a:ext cx="5810786" cy="155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Mr. Shoumik Debnath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Lecturer,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Department of CSE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Daffodil International University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719142" y="4775425"/>
            <a:ext cx="4571699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Presented to -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FFFFFF"/>
              </a:solidFill>
              <a:latin typeface="TT Drugs"/>
              <a:ea typeface="TT Drugs"/>
              <a:cs typeface="TT Drugs"/>
              <a:sym typeface="TT Drugs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5" name="Freeform 15"/>
            <p:cNvSpPr/>
            <p:nvPr/>
          </p:nvSpPr>
          <p:spPr>
            <a:xfrm>
              <a:off x="98256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Title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63805" y="1936450"/>
            <a:ext cx="9560782" cy="990337"/>
            <a:chOff x="1" y="-1"/>
            <a:chExt cx="12747710" cy="1320449"/>
          </a:xfrm>
        </p:grpSpPr>
        <p:grpSp>
          <p:nvGrpSpPr>
            <p:cNvPr id="5" name="Group 5"/>
            <p:cNvGrpSpPr/>
            <p:nvPr/>
          </p:nvGrpSpPr>
          <p:grpSpPr>
            <a:xfrm rot="5400000">
              <a:off x="5465148" y="-5465148"/>
              <a:ext cx="1320449" cy="12250744"/>
              <a:chOff x="0" y="0"/>
              <a:chExt cx="2771140" cy="2570983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71140" cy="25709834"/>
              </a:xfrm>
              <a:custGeom>
                <a:avLst/>
                <a:gdLst/>
                <a:ahLst/>
                <a:cxnLst/>
                <a:rect l="l" t="t" r="r" b="b"/>
                <a:pathLst>
                  <a:path w="2771140" h="25709834">
                    <a:moveTo>
                      <a:pt x="0" y="0"/>
                    </a:moveTo>
                    <a:lnTo>
                      <a:pt x="0" y="24806864"/>
                    </a:lnTo>
                    <a:lnTo>
                      <a:pt x="1384300" y="25709834"/>
                    </a:lnTo>
                    <a:lnTo>
                      <a:pt x="2771140" y="24806864"/>
                    </a:lnTo>
                    <a:lnTo>
                      <a:pt x="2771140" y="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90412" y="203333"/>
              <a:ext cx="12157299" cy="983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24"/>
                </a:lnSpc>
              </a:pPr>
              <a:r>
                <a:rPr lang="en-US" sz="5724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"/>
                  <a:ea typeface="Disket Mono"/>
                  <a:cs typeface="Disket Mono"/>
                  <a:sym typeface="Disket Mono"/>
                </a:rPr>
                <a:t>Working</a:t>
              </a:r>
              <a:r>
                <a:rPr lang="en-US" sz="5724" b="1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 Bold"/>
                  <a:ea typeface="Disket Mono Bold"/>
                  <a:cs typeface="Disket Mono Bold"/>
                  <a:sym typeface="Disket Mono Bold"/>
                </a:rPr>
                <a:t> Principle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8038" y="4555055"/>
            <a:ext cx="4156215" cy="462452"/>
            <a:chOff x="0" y="0"/>
            <a:chExt cx="1094641" cy="121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4641" cy="121798"/>
            </a:xfrm>
            <a:custGeom>
              <a:avLst/>
              <a:gdLst/>
              <a:ahLst/>
              <a:cxnLst/>
              <a:rect l="l" t="t" r="r" b="b"/>
              <a:pathLst>
                <a:path w="1094641" h="121798">
                  <a:moveTo>
                    <a:pt x="29804" y="0"/>
                  </a:moveTo>
                  <a:lnTo>
                    <a:pt x="1064837" y="0"/>
                  </a:lnTo>
                  <a:cubicBezTo>
                    <a:pt x="1072742" y="0"/>
                    <a:pt x="1080322" y="3140"/>
                    <a:pt x="1085912" y="8729"/>
                  </a:cubicBezTo>
                  <a:cubicBezTo>
                    <a:pt x="1091501" y="14319"/>
                    <a:pt x="1094641" y="21899"/>
                    <a:pt x="1094641" y="29804"/>
                  </a:cubicBezTo>
                  <a:lnTo>
                    <a:pt x="1094641" y="91994"/>
                  </a:lnTo>
                  <a:cubicBezTo>
                    <a:pt x="1094641" y="99899"/>
                    <a:pt x="1091501" y="107480"/>
                    <a:pt x="1085912" y="113069"/>
                  </a:cubicBezTo>
                  <a:cubicBezTo>
                    <a:pt x="1080322" y="118658"/>
                    <a:pt x="1072742" y="121798"/>
                    <a:pt x="1064837" y="121798"/>
                  </a:cubicBezTo>
                  <a:lnTo>
                    <a:pt x="29804" y="121798"/>
                  </a:lnTo>
                  <a:cubicBezTo>
                    <a:pt x="21899" y="121798"/>
                    <a:pt x="14319" y="118658"/>
                    <a:pt x="8729" y="113069"/>
                  </a:cubicBezTo>
                  <a:cubicBezTo>
                    <a:pt x="3140" y="107480"/>
                    <a:pt x="0" y="99899"/>
                    <a:pt x="0" y="91994"/>
                  </a:cubicBezTo>
                  <a:lnTo>
                    <a:pt x="0" y="29804"/>
                  </a:lnTo>
                  <a:cubicBezTo>
                    <a:pt x="0" y="21899"/>
                    <a:pt x="3140" y="14319"/>
                    <a:pt x="8729" y="8729"/>
                  </a:cubicBezTo>
                  <a:cubicBezTo>
                    <a:pt x="14319" y="3140"/>
                    <a:pt x="21899" y="0"/>
                    <a:pt x="2980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094641" cy="150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67088" y="6341252"/>
            <a:ext cx="2401064" cy="462452"/>
            <a:chOff x="0" y="0"/>
            <a:chExt cx="632379" cy="1217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2379" cy="121798"/>
            </a:xfrm>
            <a:custGeom>
              <a:avLst/>
              <a:gdLst/>
              <a:ahLst/>
              <a:cxnLst/>
              <a:rect l="l" t="t" r="r" b="b"/>
              <a:pathLst>
                <a:path w="632379" h="121798">
                  <a:moveTo>
                    <a:pt x="51590" y="0"/>
                  </a:moveTo>
                  <a:lnTo>
                    <a:pt x="580789" y="0"/>
                  </a:lnTo>
                  <a:cubicBezTo>
                    <a:pt x="609281" y="0"/>
                    <a:pt x="632379" y="23098"/>
                    <a:pt x="632379" y="51590"/>
                  </a:cubicBezTo>
                  <a:lnTo>
                    <a:pt x="632379" y="70208"/>
                  </a:lnTo>
                  <a:cubicBezTo>
                    <a:pt x="632379" y="83891"/>
                    <a:pt x="626944" y="97013"/>
                    <a:pt x="617269" y="106688"/>
                  </a:cubicBezTo>
                  <a:cubicBezTo>
                    <a:pt x="607594" y="116363"/>
                    <a:pt x="594472" y="121798"/>
                    <a:pt x="580789" y="121798"/>
                  </a:cubicBezTo>
                  <a:lnTo>
                    <a:pt x="51590" y="121798"/>
                  </a:lnTo>
                  <a:cubicBezTo>
                    <a:pt x="23098" y="121798"/>
                    <a:pt x="0" y="98701"/>
                    <a:pt x="0" y="70208"/>
                  </a:cubicBezTo>
                  <a:lnTo>
                    <a:pt x="0" y="51590"/>
                  </a:lnTo>
                  <a:cubicBezTo>
                    <a:pt x="0" y="23098"/>
                    <a:pt x="23098" y="0"/>
                    <a:pt x="51590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632379" cy="150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55111" y="6300916"/>
            <a:ext cx="11797215" cy="184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FF005E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🔋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Power Supply: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Whole circuit operates on </a:t>
            </a:r>
            <a:r>
              <a:rPr lang="en-US" sz="2641" b="1" i="1">
                <a:solidFill>
                  <a:srgbClr val="00BF63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+5V DC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supply.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All ICs and components are powered from this single source.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606613" y="4034386"/>
            <a:ext cx="11797215" cy="2314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41" b="1" i="1">
                <a:solidFill>
                  <a:srgbClr val="FF005E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220Ω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Resistor (R2) limits current to the Buzzer.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When 555 output is HIGH: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Buzzer turns ON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Produces alert sound indicating intrusion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3608" y="2125654"/>
            <a:ext cx="920195" cy="611930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>
            <a:off x="1259054" y="4186786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59054" y="4649355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2"/>
                </a:lnTo>
                <a:lnTo>
                  <a:pt x="0" y="2738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59054" y="5113707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229752" y="2705857"/>
            <a:ext cx="3514599" cy="3729695"/>
          </a:xfrm>
          <a:custGeom>
            <a:avLst/>
            <a:gdLst/>
            <a:ahLst/>
            <a:cxnLst/>
            <a:rect l="l" t="t" r="r" b="b"/>
            <a:pathLst>
              <a:path w="3514599" h="3729695">
                <a:moveTo>
                  <a:pt x="0" y="0"/>
                </a:moveTo>
                <a:lnTo>
                  <a:pt x="3514599" y="0"/>
                </a:lnTo>
                <a:lnTo>
                  <a:pt x="3514599" y="3729695"/>
                </a:lnTo>
                <a:lnTo>
                  <a:pt x="0" y="37296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4451" t="-3035" r="-4434" b="-4807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91374" y="6664940"/>
            <a:ext cx="377127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Fig. 2.4: Buzzer Output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06613" y="3185461"/>
            <a:ext cx="9117974" cy="57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🔔 4. Output Section (Buzzer)</a:t>
            </a:r>
          </a:p>
        </p:txBody>
      </p:sp>
      <p:sp>
        <p:nvSpPr>
          <p:cNvPr id="24" name="Freeform 24"/>
          <p:cNvSpPr/>
          <p:nvPr/>
        </p:nvSpPr>
        <p:spPr>
          <a:xfrm>
            <a:off x="1281981" y="6435552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26" name="Freeform 26"/>
            <p:cNvSpPr/>
            <p:nvPr/>
          </p:nvSpPr>
          <p:spPr>
            <a:xfrm>
              <a:off x="8858571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Working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371238" y="1435048"/>
            <a:ext cx="11252823" cy="1177651"/>
            <a:chOff x="0" y="0"/>
            <a:chExt cx="47903873" cy="50133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03873" cy="5013322"/>
            </a:xfrm>
            <a:custGeom>
              <a:avLst/>
              <a:gdLst/>
              <a:ahLst/>
              <a:cxnLst/>
              <a:rect l="l" t="t" r="r" b="b"/>
              <a:pathLst>
                <a:path w="47903873" h="5013322">
                  <a:moveTo>
                    <a:pt x="47197752" y="2541961"/>
                  </a:moveTo>
                  <a:lnTo>
                    <a:pt x="47197752" y="0"/>
                  </a:lnTo>
                  <a:lnTo>
                    <a:pt x="0" y="0"/>
                  </a:lnTo>
                  <a:lnTo>
                    <a:pt x="0" y="5013322"/>
                  </a:lnTo>
                  <a:lnTo>
                    <a:pt x="47197752" y="5013322"/>
                  </a:lnTo>
                  <a:lnTo>
                    <a:pt x="47197752" y="3118482"/>
                  </a:lnTo>
                  <a:lnTo>
                    <a:pt x="47903873" y="2827652"/>
                  </a:lnTo>
                  <a:lnTo>
                    <a:pt x="47197752" y="2541961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6011036" y="3179436"/>
            <a:ext cx="83690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302995" y="7408670"/>
            <a:ext cx="552602" cy="552602"/>
          </a:xfrm>
          <a:custGeom>
            <a:avLst/>
            <a:gdLst/>
            <a:ahLst/>
            <a:cxnLst/>
            <a:rect l="l" t="t" r="r" b="b"/>
            <a:pathLst>
              <a:path w="552602" h="552602">
                <a:moveTo>
                  <a:pt x="0" y="0"/>
                </a:moveTo>
                <a:lnTo>
                  <a:pt x="552603" y="0"/>
                </a:lnTo>
                <a:lnTo>
                  <a:pt x="552603" y="552603"/>
                </a:lnTo>
                <a:lnTo>
                  <a:pt x="0" y="552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163855" y="1622565"/>
            <a:ext cx="1397588" cy="1110323"/>
            <a:chOff x="0" y="0"/>
            <a:chExt cx="2854401" cy="22676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54402" cy="2267699"/>
            </a:xfrm>
            <a:custGeom>
              <a:avLst/>
              <a:gdLst/>
              <a:ahLst/>
              <a:cxnLst/>
              <a:rect l="l" t="t" r="r" b="b"/>
              <a:pathLst>
                <a:path w="2854402" h="2267699">
                  <a:moveTo>
                    <a:pt x="2729941" y="2267698"/>
                  </a:moveTo>
                  <a:lnTo>
                    <a:pt x="124460" y="2267698"/>
                  </a:lnTo>
                  <a:cubicBezTo>
                    <a:pt x="55880" y="2267698"/>
                    <a:pt x="0" y="2211818"/>
                    <a:pt x="0" y="21432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9942" y="0"/>
                  </a:lnTo>
                  <a:cubicBezTo>
                    <a:pt x="2798521" y="0"/>
                    <a:pt x="2854402" y="55880"/>
                    <a:pt x="2854402" y="124460"/>
                  </a:cubicBezTo>
                  <a:lnTo>
                    <a:pt x="2854402" y="2143239"/>
                  </a:lnTo>
                  <a:cubicBezTo>
                    <a:pt x="2854402" y="2211818"/>
                    <a:pt x="2798521" y="2267699"/>
                    <a:pt x="2729942" y="2267699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314088" y="831077"/>
            <a:ext cx="3117040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30778" y="1527315"/>
            <a:ext cx="1083789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005E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Applications </a:t>
            </a:r>
            <a:r>
              <a:rPr lang="en-US" sz="5000">
                <a:solidFill>
                  <a:srgbClr val="4B4B4B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&amp;</a:t>
            </a:r>
            <a:r>
              <a:rPr lang="en-US" sz="5000">
                <a:solidFill>
                  <a:srgbClr val="2B2B2B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 </a:t>
            </a:r>
            <a:r>
              <a:rPr lang="en-US" sz="5000">
                <a:solidFill>
                  <a:srgbClr val="4B4B4B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Future Improvements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4516" y="3146099"/>
            <a:ext cx="11797215" cy="562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✅ </a:t>
            </a:r>
            <a:r>
              <a:rPr lang="en-US" sz="2841">
                <a:solidFill>
                  <a:srgbClr val="D3101F"/>
                </a:solidFill>
                <a:latin typeface="Norwester"/>
                <a:ea typeface="Norwester"/>
                <a:cs typeface="Norwester"/>
                <a:sym typeface="Norwester"/>
              </a:rPr>
              <a:t>Applications: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🔹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641" b="1">
                <a:solidFill>
                  <a:srgbClr val="5E17E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Home Security Systems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Used at doors, windows, or hallways to detect unauthorized entry.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🔹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 </a:t>
            </a:r>
            <a:r>
              <a:rPr lang="en-US" sz="2641" b="1">
                <a:solidFill>
                  <a:srgbClr val="5E17E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Bank &amp; ATM Booths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Alerts security when someone enters during off-hours.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🔹 </a:t>
            </a:r>
            <a:r>
              <a:rPr lang="en-US" sz="2641" b="1">
                <a:solidFill>
                  <a:srgbClr val="5E17E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Warehouses &amp; Storage Units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Protects valuable goods from theft by detecting movement.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🔹 </a:t>
            </a:r>
            <a:r>
              <a:rPr lang="en-US" sz="2641" b="1">
                <a:solidFill>
                  <a:srgbClr val="5E17E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School Labs or Server Rooms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Restricts access to sensitive areas when unsupervised.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🔹 </a:t>
            </a:r>
            <a:r>
              <a:rPr lang="en-US" sz="2641" b="1">
                <a:solidFill>
                  <a:srgbClr val="5E17E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Automatic Lighting Systems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Can be adapted to turn on lights when someone enters a room.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4" name="Freeform 14"/>
            <p:cNvSpPr/>
            <p:nvPr/>
          </p:nvSpPr>
          <p:spPr>
            <a:xfrm>
              <a:off x="11136036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Applications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371238" y="1435048"/>
            <a:ext cx="11252823" cy="1177651"/>
            <a:chOff x="0" y="0"/>
            <a:chExt cx="47903873" cy="50133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903873" cy="5013322"/>
            </a:xfrm>
            <a:custGeom>
              <a:avLst/>
              <a:gdLst/>
              <a:ahLst/>
              <a:cxnLst/>
              <a:rect l="l" t="t" r="r" b="b"/>
              <a:pathLst>
                <a:path w="47903873" h="5013322">
                  <a:moveTo>
                    <a:pt x="47197752" y="2541961"/>
                  </a:moveTo>
                  <a:lnTo>
                    <a:pt x="47197752" y="0"/>
                  </a:lnTo>
                  <a:lnTo>
                    <a:pt x="0" y="0"/>
                  </a:lnTo>
                  <a:lnTo>
                    <a:pt x="0" y="5013322"/>
                  </a:lnTo>
                  <a:lnTo>
                    <a:pt x="47197752" y="5013322"/>
                  </a:lnTo>
                  <a:lnTo>
                    <a:pt x="47197752" y="3118482"/>
                  </a:lnTo>
                  <a:lnTo>
                    <a:pt x="47903873" y="2827652"/>
                  </a:lnTo>
                  <a:lnTo>
                    <a:pt x="47197752" y="2541961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6011036" y="3179436"/>
            <a:ext cx="83690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302995" y="7408670"/>
            <a:ext cx="552602" cy="552602"/>
          </a:xfrm>
          <a:custGeom>
            <a:avLst/>
            <a:gdLst/>
            <a:ahLst/>
            <a:cxnLst/>
            <a:rect l="l" t="t" r="r" b="b"/>
            <a:pathLst>
              <a:path w="552602" h="552602">
                <a:moveTo>
                  <a:pt x="0" y="0"/>
                </a:moveTo>
                <a:lnTo>
                  <a:pt x="552603" y="0"/>
                </a:lnTo>
                <a:lnTo>
                  <a:pt x="552603" y="552603"/>
                </a:lnTo>
                <a:lnTo>
                  <a:pt x="0" y="552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163855" y="1622565"/>
            <a:ext cx="1397588" cy="1110323"/>
            <a:chOff x="0" y="0"/>
            <a:chExt cx="2854401" cy="22676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54402" cy="2267699"/>
            </a:xfrm>
            <a:custGeom>
              <a:avLst/>
              <a:gdLst/>
              <a:ahLst/>
              <a:cxnLst/>
              <a:rect l="l" t="t" r="r" b="b"/>
              <a:pathLst>
                <a:path w="2854402" h="2267699">
                  <a:moveTo>
                    <a:pt x="2729941" y="2267698"/>
                  </a:moveTo>
                  <a:lnTo>
                    <a:pt x="124460" y="2267698"/>
                  </a:lnTo>
                  <a:cubicBezTo>
                    <a:pt x="55880" y="2267698"/>
                    <a:pt x="0" y="2211818"/>
                    <a:pt x="0" y="21432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9942" y="0"/>
                  </a:lnTo>
                  <a:cubicBezTo>
                    <a:pt x="2798521" y="0"/>
                    <a:pt x="2854402" y="55880"/>
                    <a:pt x="2854402" y="124460"/>
                  </a:cubicBezTo>
                  <a:lnTo>
                    <a:pt x="2854402" y="2143239"/>
                  </a:lnTo>
                  <a:cubicBezTo>
                    <a:pt x="2854402" y="2211818"/>
                    <a:pt x="2798521" y="2267699"/>
                    <a:pt x="2729942" y="2267699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30778" y="1527315"/>
            <a:ext cx="1083789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B4B4B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Applications &amp; </a:t>
            </a:r>
            <a:r>
              <a:rPr lang="en-US" sz="5000">
                <a:solidFill>
                  <a:srgbClr val="FF005E"/>
                </a:solidFill>
                <a:latin typeface="Racing Sans One"/>
                <a:ea typeface="Racing Sans One"/>
                <a:cs typeface="Racing Sans One"/>
                <a:sym typeface="Racing Sans One"/>
              </a:rPr>
              <a:t>Future Improvements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84516" y="3146099"/>
            <a:ext cx="11797215" cy="3797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2841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🔄 Future Improvements:</a:t>
            </a:r>
          </a:p>
          <a:p>
            <a:pPr algn="l">
              <a:lnSpc>
                <a:spcPts val="3978"/>
              </a:lnSpc>
            </a:pPr>
            <a:endParaRPr lang="en-US" sz="2841">
              <a:solidFill>
                <a:srgbClr val="000000"/>
              </a:solidFill>
              <a:latin typeface="Norwester"/>
              <a:ea typeface="Norwester"/>
              <a:cs typeface="Norwester"/>
              <a:sym typeface="Norwester"/>
            </a:endParaRP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 Add 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SMS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or 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Call Alert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feature using GSM module.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 Integrate with 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CCTV systems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for real-time footage during intrusion.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 Make it 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battery powered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for portability and use during power cuts.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 Add 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Wi-Fi or IoT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support to control and monitor via smartphone.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 Use motion sensors or </a:t>
            </a:r>
            <a:r>
              <a:rPr lang="en-US" sz="2641" b="1" i="1">
                <a:solidFill>
                  <a:srgbClr val="000000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camera-based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detection for more accuracy.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4" name="Freeform 14"/>
            <p:cNvSpPr/>
            <p:nvPr/>
          </p:nvSpPr>
          <p:spPr>
            <a:xfrm>
              <a:off x="11136036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Applications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1371238" y="1435048"/>
            <a:ext cx="7011209" cy="1177651"/>
            <a:chOff x="0" y="0"/>
            <a:chExt cx="29847094" cy="50133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847093" cy="5013322"/>
            </a:xfrm>
            <a:custGeom>
              <a:avLst/>
              <a:gdLst/>
              <a:ahLst/>
              <a:cxnLst/>
              <a:rect l="l" t="t" r="r" b="b"/>
              <a:pathLst>
                <a:path w="29847093" h="5013322">
                  <a:moveTo>
                    <a:pt x="29140975" y="2541961"/>
                  </a:moveTo>
                  <a:lnTo>
                    <a:pt x="29140975" y="0"/>
                  </a:lnTo>
                  <a:lnTo>
                    <a:pt x="0" y="0"/>
                  </a:lnTo>
                  <a:lnTo>
                    <a:pt x="0" y="5013322"/>
                  </a:lnTo>
                  <a:lnTo>
                    <a:pt x="29140975" y="5013322"/>
                  </a:lnTo>
                  <a:lnTo>
                    <a:pt x="29140975" y="3118482"/>
                  </a:lnTo>
                  <a:lnTo>
                    <a:pt x="29847093" y="2827652"/>
                  </a:lnTo>
                  <a:lnTo>
                    <a:pt x="29140975" y="2541961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6011036" y="3179436"/>
            <a:ext cx="83690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9302995" y="7408670"/>
            <a:ext cx="552602" cy="552602"/>
          </a:xfrm>
          <a:custGeom>
            <a:avLst/>
            <a:gdLst/>
            <a:ahLst/>
            <a:cxnLst/>
            <a:rect l="l" t="t" r="r" b="b"/>
            <a:pathLst>
              <a:path w="552602" h="552602">
                <a:moveTo>
                  <a:pt x="0" y="0"/>
                </a:moveTo>
                <a:lnTo>
                  <a:pt x="552603" y="0"/>
                </a:lnTo>
                <a:lnTo>
                  <a:pt x="552603" y="552603"/>
                </a:lnTo>
                <a:lnTo>
                  <a:pt x="0" y="552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163855" y="1622565"/>
            <a:ext cx="1397588" cy="1110323"/>
            <a:chOff x="0" y="0"/>
            <a:chExt cx="2854401" cy="226769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54402" cy="2267699"/>
            </a:xfrm>
            <a:custGeom>
              <a:avLst/>
              <a:gdLst/>
              <a:ahLst/>
              <a:cxnLst/>
              <a:rect l="l" t="t" r="r" b="b"/>
              <a:pathLst>
                <a:path w="2854402" h="2267699">
                  <a:moveTo>
                    <a:pt x="2729941" y="2267698"/>
                  </a:moveTo>
                  <a:lnTo>
                    <a:pt x="124460" y="2267698"/>
                  </a:lnTo>
                  <a:cubicBezTo>
                    <a:pt x="55880" y="2267698"/>
                    <a:pt x="0" y="2211818"/>
                    <a:pt x="0" y="214323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729942" y="0"/>
                  </a:lnTo>
                  <a:cubicBezTo>
                    <a:pt x="2798521" y="0"/>
                    <a:pt x="2854402" y="55880"/>
                    <a:pt x="2854402" y="124460"/>
                  </a:cubicBezTo>
                  <a:lnTo>
                    <a:pt x="2854402" y="2143239"/>
                  </a:lnTo>
                  <a:cubicBezTo>
                    <a:pt x="2854402" y="2211818"/>
                    <a:pt x="2798521" y="2267699"/>
                    <a:pt x="2729942" y="2267699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314088" y="831077"/>
            <a:ext cx="3165794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2925908"/>
            <a:ext cx="16830055" cy="6981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🔹</a:t>
            </a:r>
            <a:r>
              <a:rPr lang="en-US" sz="2641" b="1">
                <a:solidFill>
                  <a:srgbClr val="00BF6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Understanding Real-world Problem Solving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We learned how basic electronics can be applied to real-life security issues in a cost-effective way.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🔹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Circuit Design &amp; Implementation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We gained hands-on experience building a working circuit using sensors, op-amps, and timers.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🔹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Sensor Technology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Understood how IR sensors work and how they can be used to detect objects or people non-contact.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🔹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Comparator and Timer Logic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Learned how a comparator (LM358) compares voltages and how a 555 timer functions in     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   monostable mode.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🔹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Troubleshooting &amp; Debugging</a:t>
            </a:r>
          </a:p>
          <a:p>
            <a:pPr algn="l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Faced practical issues like incorrect wiring, loose connections, and fixed them to make the circuit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   stable.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24393" y="1539686"/>
            <a:ext cx="716502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sz="5000" b="1" i="1" spc="-470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🎓 Learning Outcomes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4" name="Freeform 14"/>
            <p:cNvSpPr/>
            <p:nvPr/>
          </p:nvSpPr>
          <p:spPr>
            <a:xfrm>
              <a:off x="11136036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Applications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71376" y="2246824"/>
            <a:ext cx="8745249" cy="78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3"/>
              </a:lnSpc>
            </a:pPr>
            <a:r>
              <a:rPr lang="en-US" sz="5443" dirty="0">
                <a:solidFill>
                  <a:srgbClr val="FFFFFF"/>
                </a:solidFill>
                <a:highlight>
                  <a:srgbClr val="000000"/>
                </a:highlight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8725548" y="3290611"/>
            <a:ext cx="836905" cy="0"/>
          </a:xfrm>
          <a:prstGeom prst="line">
            <a:avLst/>
          </a:prstGeom>
          <a:ln w="47625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2182393" y="8784002"/>
            <a:ext cx="11334232" cy="1052485"/>
            <a:chOff x="0" y="0"/>
            <a:chExt cx="15036175" cy="13962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036175" cy="1396244"/>
            </a:xfrm>
            <a:custGeom>
              <a:avLst/>
              <a:gdLst/>
              <a:ahLst/>
              <a:cxnLst/>
              <a:rect l="l" t="t" r="r" b="b"/>
              <a:pathLst>
                <a:path w="15036175" h="1396244">
                  <a:moveTo>
                    <a:pt x="14911715" y="1396244"/>
                  </a:moveTo>
                  <a:lnTo>
                    <a:pt x="124460" y="1396244"/>
                  </a:lnTo>
                  <a:cubicBezTo>
                    <a:pt x="55880" y="1396244"/>
                    <a:pt x="0" y="1340364"/>
                    <a:pt x="0" y="127178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911715" y="0"/>
                  </a:lnTo>
                  <a:cubicBezTo>
                    <a:pt x="14980295" y="0"/>
                    <a:pt x="15036175" y="55880"/>
                    <a:pt x="15036175" y="124460"/>
                  </a:cubicBezTo>
                  <a:lnTo>
                    <a:pt x="15036175" y="1271784"/>
                  </a:lnTo>
                  <a:cubicBezTo>
                    <a:pt x="15036175" y="1340364"/>
                    <a:pt x="14980295" y="1396244"/>
                    <a:pt x="14911715" y="1396244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718218" y="6771304"/>
            <a:ext cx="128515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1" i="1" spc="262">
                <a:solidFill>
                  <a:srgbClr val="FFFFF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GIGGLING PLATYPUS CO /  TIMMERMAN INDUSTRIES /  ALDENAIRE &amp; PARTNERS</a:t>
            </a:r>
          </a:p>
        </p:txBody>
      </p:sp>
      <p:sp>
        <p:nvSpPr>
          <p:cNvPr id="8" name="Freeform 8"/>
          <p:cNvSpPr/>
          <p:nvPr/>
        </p:nvSpPr>
        <p:spPr>
          <a:xfrm>
            <a:off x="5619656" y="9416038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1875042" y="9473397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793302" y="0"/>
                </a:moveTo>
                <a:lnTo>
                  <a:pt x="0" y="0"/>
                </a:lnTo>
                <a:lnTo>
                  <a:pt x="0" y="420450"/>
                </a:lnTo>
                <a:lnTo>
                  <a:pt x="793302" y="420450"/>
                </a:lnTo>
                <a:lnTo>
                  <a:pt x="7933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14088" y="831077"/>
            <a:ext cx="2946400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77990" y="3843337"/>
            <a:ext cx="14732020" cy="371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8"/>
              </a:lnSpc>
            </a:pP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 this project, we successfully designed and implemented a </a:t>
            </a:r>
            <a:r>
              <a:rPr lang="en-US" sz="2641" b="1">
                <a:solidFill>
                  <a:srgbClr val="D3101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Super Sensitive Intruder Alarm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that can detect </a:t>
            </a:r>
            <a:r>
              <a:rPr lang="en-US" sz="2641" b="1">
                <a:solidFill>
                  <a:srgbClr val="D3101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unauthorized entry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using an infrared sensor system. The circuit provides a quick and reliable alert whenever the </a:t>
            </a:r>
            <a:r>
              <a:rPr lang="en-US" sz="2641" b="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IR beam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is interrupted, making it a practical solution for basic security needs. Through this work, we not only built a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functional security system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but also gained valuable knowledge about </a:t>
            </a:r>
            <a:r>
              <a:rPr lang="en-US" sz="2641" b="1">
                <a:solidFill>
                  <a:srgbClr val="02B22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sensor technology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641" b="1">
                <a:solidFill>
                  <a:srgbClr val="5E17E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circuit design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and </a:t>
            </a:r>
            <a:r>
              <a:rPr lang="en-US" sz="2641" b="1">
                <a:solidFill>
                  <a:srgbClr val="FF005E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component integration</a:t>
            </a:r>
            <a:r>
              <a:rPr lang="en-US" sz="264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. This project helped strengthen our teamwork and problem-solving abilities, and with future improvements, the system holds potential for real-world applications in homes, schools, and other secure areas.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3" name="Freeform 13"/>
            <p:cNvSpPr/>
            <p:nvPr/>
          </p:nvSpPr>
          <p:spPr>
            <a:xfrm>
              <a:off x="13502401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4" y="0"/>
                  </a:lnTo>
                  <a:lnTo>
                    <a:pt x="1687254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AutoShape 3"/>
          <p:cNvSpPr/>
          <p:nvPr/>
        </p:nvSpPr>
        <p:spPr>
          <a:xfrm rot="-6533654">
            <a:off x="3120217" y="6401650"/>
            <a:ext cx="8193111" cy="0"/>
          </a:xfrm>
          <a:prstGeom prst="line">
            <a:avLst/>
          </a:prstGeom>
          <a:ln w="190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-5400000">
            <a:off x="9865920" y="-835902"/>
            <a:ext cx="5222636" cy="11958804"/>
            <a:chOff x="0" y="0"/>
            <a:chExt cx="3130550" cy="71683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0550" cy="7168341"/>
            </a:xfrm>
            <a:custGeom>
              <a:avLst/>
              <a:gdLst/>
              <a:ahLst/>
              <a:cxnLst/>
              <a:rect l="l" t="t" r="r" b="b"/>
              <a:pathLst>
                <a:path w="3130550" h="7168341">
                  <a:moveTo>
                    <a:pt x="0" y="1123950"/>
                  </a:moveTo>
                  <a:lnTo>
                    <a:pt x="0" y="7168341"/>
                  </a:lnTo>
                  <a:lnTo>
                    <a:pt x="3130550" y="716834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12566911" y="5812422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9144000" y="2962567"/>
            <a:ext cx="7778098" cy="166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81"/>
              </a:lnSpc>
            </a:pPr>
            <a:r>
              <a:rPr lang="en-US" sz="970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Thank You!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46683" y="4811928"/>
            <a:ext cx="5494258" cy="33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24"/>
              </a:lnSpc>
            </a:pPr>
            <a:r>
              <a:rPr lang="en-US" sz="1945" spc="1282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FOR YOUR ATTENTION</a:t>
            </a:r>
          </a:p>
        </p:txBody>
      </p:sp>
      <p:sp>
        <p:nvSpPr>
          <p:cNvPr id="9" name="Freeform 9"/>
          <p:cNvSpPr/>
          <p:nvPr/>
        </p:nvSpPr>
        <p:spPr>
          <a:xfrm rot="-5400000">
            <a:off x="707171" y="8651424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1" y="0"/>
                </a:lnTo>
                <a:lnTo>
                  <a:pt x="793301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78258" y="7055745"/>
            <a:ext cx="1581042" cy="167986"/>
          </a:xfrm>
          <a:custGeom>
            <a:avLst/>
            <a:gdLst/>
            <a:ahLst/>
            <a:cxnLst/>
            <a:rect l="l" t="t" r="r" b="b"/>
            <a:pathLst>
              <a:path w="1581042" h="167986">
                <a:moveTo>
                  <a:pt x="0" y="0"/>
                </a:moveTo>
                <a:lnTo>
                  <a:pt x="1581042" y="0"/>
                </a:lnTo>
                <a:lnTo>
                  <a:pt x="1581042" y="167986"/>
                </a:lnTo>
                <a:lnTo>
                  <a:pt x="0" y="1679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9525" y="2360855"/>
            <a:ext cx="6071041" cy="6526524"/>
            <a:chOff x="0" y="0"/>
            <a:chExt cx="2214732" cy="23808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14732" cy="2380894"/>
            </a:xfrm>
            <a:custGeom>
              <a:avLst/>
              <a:gdLst/>
              <a:ahLst/>
              <a:cxnLst/>
              <a:rect l="l" t="t" r="r" b="b"/>
              <a:pathLst>
                <a:path w="2214732" h="2380894">
                  <a:moveTo>
                    <a:pt x="0" y="0"/>
                  </a:moveTo>
                  <a:lnTo>
                    <a:pt x="2214732" y="0"/>
                  </a:lnTo>
                  <a:lnTo>
                    <a:pt x="2214732" y="2380894"/>
                  </a:lnTo>
                  <a:lnTo>
                    <a:pt x="0" y="2380894"/>
                  </a:lnTo>
                  <a:close/>
                </a:path>
              </a:pathLst>
            </a:custGeom>
            <a:solidFill>
              <a:srgbClr val="DDDDDD"/>
            </a:solidFill>
          </p:spPr>
        </p:sp>
      </p:grpSp>
      <p:grpSp>
        <p:nvGrpSpPr>
          <p:cNvPr id="5" name="Group 5"/>
          <p:cNvGrpSpPr/>
          <p:nvPr/>
        </p:nvGrpSpPr>
        <p:grpSpPr>
          <a:xfrm rot="-5400000">
            <a:off x="7435694" y="-936227"/>
            <a:ext cx="6526524" cy="13120688"/>
            <a:chOff x="0" y="0"/>
            <a:chExt cx="2771140" cy="5571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1140" cy="5571000"/>
            </a:xfrm>
            <a:custGeom>
              <a:avLst/>
              <a:gdLst/>
              <a:ahLst/>
              <a:cxnLst/>
              <a:rect l="l" t="t" r="r" b="b"/>
              <a:pathLst>
                <a:path w="2771140" h="5571000">
                  <a:moveTo>
                    <a:pt x="0" y="0"/>
                  </a:moveTo>
                  <a:lnTo>
                    <a:pt x="0" y="4668030"/>
                  </a:lnTo>
                  <a:lnTo>
                    <a:pt x="1384300" y="5571000"/>
                  </a:lnTo>
                  <a:lnTo>
                    <a:pt x="2771140" y="4668030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4886172" y="7069855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68105" y="2406644"/>
            <a:ext cx="6160624" cy="928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20"/>
              </a:lnSpc>
            </a:pPr>
            <a:r>
              <a:rPr lang="en-US" sz="54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90052" y="3703073"/>
            <a:ext cx="6394530" cy="455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SUPAN ROY</a:t>
            </a: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ID: 232-15-716</a:t>
            </a:r>
          </a:p>
          <a:p>
            <a:pPr algn="l">
              <a:lnSpc>
                <a:spcPts val="3620"/>
              </a:lnSpc>
            </a:pPr>
            <a:endParaRPr lang="en-US" sz="258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ABDULLAH AL NOMAN</a:t>
            </a: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ID: 232-15-797</a:t>
            </a:r>
          </a:p>
          <a:p>
            <a:pPr algn="l">
              <a:lnSpc>
                <a:spcPts val="3620"/>
              </a:lnSpc>
            </a:pPr>
            <a:endParaRPr lang="en-US" sz="258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NUR SAYDA</a:t>
            </a: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ID: 232-15-437</a:t>
            </a:r>
          </a:p>
          <a:p>
            <a:pPr algn="l">
              <a:lnSpc>
                <a:spcPts val="3620"/>
              </a:lnSpc>
            </a:pPr>
            <a:endParaRPr lang="en-US" sz="258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3620"/>
              </a:lnSpc>
            </a:pPr>
            <a:endParaRPr lang="en-US" sz="258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" name="Freeform 11"/>
          <p:cNvSpPr/>
          <p:nvPr/>
        </p:nvSpPr>
        <p:spPr>
          <a:xfrm rot="-5400000">
            <a:off x="16652424" y="8845062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645450" y="3703073"/>
            <a:ext cx="5516730" cy="272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MD. SHAHINUR KABIR ANTOR</a:t>
            </a: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ID: 232-15-159</a:t>
            </a:r>
          </a:p>
          <a:p>
            <a:pPr algn="l">
              <a:lnSpc>
                <a:spcPts val="3620"/>
              </a:lnSpc>
            </a:pPr>
            <a:endParaRPr lang="en-US" sz="258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SHAKIRA RAHMAN SIMI</a:t>
            </a:r>
          </a:p>
          <a:p>
            <a:pPr algn="l">
              <a:lnSpc>
                <a:spcPts val="3620"/>
              </a:lnSpc>
            </a:pPr>
            <a:r>
              <a:rPr lang="en-US" sz="258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ID: 232-15-723</a:t>
            </a:r>
          </a:p>
          <a:p>
            <a:pPr algn="l">
              <a:lnSpc>
                <a:spcPts val="3620"/>
              </a:lnSpc>
            </a:pPr>
            <a:endParaRPr lang="en-US" sz="2586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6930268" y="689710"/>
            <a:ext cx="1265440" cy="450813"/>
          </a:xfrm>
          <a:custGeom>
            <a:avLst/>
            <a:gdLst/>
            <a:ahLst/>
            <a:cxnLst/>
            <a:rect l="l" t="t" r="r" b="b"/>
            <a:pathLst>
              <a:path w="1265440" h="450813">
                <a:moveTo>
                  <a:pt x="0" y="0"/>
                </a:moveTo>
                <a:lnTo>
                  <a:pt x="1265440" y="0"/>
                </a:lnTo>
                <a:lnTo>
                  <a:pt x="1265440" y="450813"/>
                </a:lnTo>
                <a:lnTo>
                  <a:pt x="0" y="45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152470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Title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56576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92383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05232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Circuit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22706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Working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30805" y="776854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Applications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205579" y="776854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Conclusion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99813" y="3325670"/>
            <a:ext cx="1436045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8"/>
              </a:lnSpc>
              <a:spcBef>
                <a:spcPct val="0"/>
              </a:spcBef>
            </a:pPr>
            <a:r>
              <a:rPr lang="en-US" sz="2881" spc="432" dirty="0">
                <a:solidFill>
                  <a:srgbClr val="FFFFFF"/>
                </a:solidFill>
                <a:highlight>
                  <a:srgbClr val="000000"/>
                </a:highlight>
                <a:latin typeface="League Spartan"/>
                <a:ea typeface="League Spartan"/>
                <a:cs typeface="League Spartan"/>
                <a:sym typeface="League Spartan"/>
              </a:rPr>
              <a:t>65_D1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3596" y="2667628"/>
            <a:ext cx="2683888" cy="58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1"/>
              </a:lnSpc>
            </a:pPr>
            <a:r>
              <a:rPr lang="en-US" sz="4431">
                <a:solidFill>
                  <a:srgbClr val="393BE5"/>
                </a:solidFill>
                <a:latin typeface="Disket Mono"/>
                <a:ea typeface="Disket Mono"/>
                <a:cs typeface="Disket Mono"/>
                <a:sym typeface="Disket Mono"/>
              </a:rPr>
              <a:t>Group</a:t>
            </a:r>
            <a:r>
              <a:rPr lang="en-US" sz="4431" b="1">
                <a:solidFill>
                  <a:srgbClr val="393BE5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6613" y="2193373"/>
            <a:ext cx="4867717" cy="771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3"/>
              </a:lnSpc>
            </a:pPr>
            <a:r>
              <a:rPr lang="en-US" sz="5443">
                <a:solidFill>
                  <a:srgbClr val="D3101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7676" y="3474861"/>
            <a:ext cx="17417485" cy="4011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🔸In today’s world, security is a major concern for homes, offices, and restricted areas.</a:t>
            </a: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🔸Our project focuses on building a cost-effective and highly sensitive </a:t>
            </a:r>
            <a:r>
              <a:rPr lang="en-US" sz="2551" b="1" i="1">
                <a:solidFill>
                  <a:srgbClr val="D3101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intruder alarm system</a:t>
            </a: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using basic</a:t>
            </a: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       electronic components.</a:t>
            </a: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🔸The system uses </a:t>
            </a:r>
            <a:r>
              <a:rPr lang="en-US" sz="2551" b="1" i="1">
                <a:solidFill>
                  <a:srgbClr val="D3101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infrared (IR)</a:t>
            </a: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technology to detect motion or interruption in the IR beam.</a:t>
            </a: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🔸When someone blocks it, the alarm turns on, the system triggers a </a:t>
            </a:r>
            <a:r>
              <a:rPr lang="en-US" sz="2551" b="1" i="1">
                <a:solidFill>
                  <a:srgbClr val="D3101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buzzer</a:t>
            </a: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to alert about the intrusion.</a:t>
            </a: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🔸This kind of setup can help improve </a:t>
            </a:r>
            <a:r>
              <a:rPr lang="en-US" sz="2551" b="1" i="1">
                <a:solidFill>
                  <a:srgbClr val="00BF63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safety and awareness</a:t>
            </a: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in any environment.</a:t>
            </a: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🔸This project is ideal for beginners and can be expanded for real-life security applications.</a:t>
            </a:r>
          </a:p>
          <a:p>
            <a:pPr algn="l">
              <a:lnSpc>
                <a:spcPts val="3571"/>
              </a:lnSpc>
            </a:pPr>
            <a:endParaRPr lang="en-US" sz="255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  <a:p>
            <a:pPr algn="l">
              <a:lnSpc>
                <a:spcPts val="3571"/>
              </a:lnSpc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17231859" y="9584278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7" name="Freeform 7"/>
          <p:cNvSpPr/>
          <p:nvPr/>
        </p:nvSpPr>
        <p:spPr>
          <a:xfrm>
            <a:off x="8564675" y="689710"/>
            <a:ext cx="1265440" cy="450813"/>
          </a:xfrm>
          <a:custGeom>
            <a:avLst/>
            <a:gdLst/>
            <a:ahLst/>
            <a:cxnLst/>
            <a:rect l="l" t="t" r="r" b="b"/>
            <a:pathLst>
              <a:path w="1265440" h="450813">
                <a:moveTo>
                  <a:pt x="0" y="0"/>
                </a:moveTo>
                <a:lnTo>
                  <a:pt x="1265440" y="0"/>
                </a:lnTo>
                <a:lnTo>
                  <a:pt x="1265440" y="450813"/>
                </a:lnTo>
                <a:lnTo>
                  <a:pt x="0" y="45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52470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Title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6576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Team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492383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05232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Circuit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22706" y="748279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Working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430805" y="776854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Applications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05579" y="776854"/>
            <a:ext cx="1412824" cy="2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3"/>
              </a:lnSpc>
            </a:pPr>
            <a:r>
              <a:rPr lang="en-US" sz="1488">
                <a:solidFill>
                  <a:srgbClr val="2B2B2B"/>
                </a:solidFill>
                <a:latin typeface="Be Vietnam"/>
                <a:ea typeface="Be Vietnam"/>
                <a:cs typeface="Be Vietnam"/>
                <a:sym typeface="Be Vietnam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6613" y="3309435"/>
            <a:ext cx="10006849" cy="535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NE555 Timer IC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LM358 Operational Amplifier (Op-Amp)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10K Preset/Variable resistor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IR Transmitter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IR Receiver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Red LED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Electrolytic Capacitor (10uF, 50V)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Resistors: 10KΩ, 1KΩ, 100KΩ, 220Ω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Buzzer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Breadboard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Connecting Wires Multiple </a:t>
            </a:r>
          </a:p>
          <a:p>
            <a:pPr marL="550781" lvl="1" indent="-275391" algn="l">
              <a:lnSpc>
                <a:spcPts val="3571"/>
              </a:lnSpc>
              <a:buAutoNum type="arabicPeriod"/>
            </a:pPr>
            <a:r>
              <a:rPr lang="en-US" sz="255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5V Power Supply</a:t>
            </a:r>
          </a:p>
        </p:txBody>
      </p:sp>
      <p:sp>
        <p:nvSpPr>
          <p:cNvPr id="4" name="Freeform 4"/>
          <p:cNvSpPr/>
          <p:nvPr/>
        </p:nvSpPr>
        <p:spPr>
          <a:xfrm>
            <a:off x="680957" y="2338615"/>
            <a:ext cx="425280" cy="423733"/>
          </a:xfrm>
          <a:custGeom>
            <a:avLst/>
            <a:gdLst/>
            <a:ahLst/>
            <a:cxnLst/>
            <a:rect l="l" t="t" r="r" b="b"/>
            <a:pathLst>
              <a:path w="425280" h="423733">
                <a:moveTo>
                  <a:pt x="0" y="0"/>
                </a:moveTo>
                <a:lnTo>
                  <a:pt x="425279" y="0"/>
                </a:lnTo>
                <a:lnTo>
                  <a:pt x="425279" y="423733"/>
                </a:lnTo>
                <a:lnTo>
                  <a:pt x="0" y="423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7231859" y="9584278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4088" y="831077"/>
            <a:ext cx="3476432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42265" y="2174758"/>
            <a:ext cx="9388743" cy="7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5439">
                <a:solidFill>
                  <a:srgbClr val="393BE5"/>
                </a:solidFill>
                <a:latin typeface="Disket Mono"/>
                <a:ea typeface="Disket Mono"/>
                <a:cs typeface="Disket Mono"/>
                <a:sym typeface="Disket Mono"/>
              </a:rPr>
              <a:t>Components</a:t>
            </a:r>
            <a:r>
              <a:rPr lang="en-US" sz="5439" b="1">
                <a:solidFill>
                  <a:srgbClr val="393BE5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 Used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9" name="Freeform 9"/>
            <p:cNvSpPr/>
            <p:nvPr/>
          </p:nvSpPr>
          <p:spPr>
            <a:xfrm>
              <a:off x="6705022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4" y="0"/>
                  </a:lnTo>
                  <a:lnTo>
                    <a:pt x="1687254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Circuit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74840" y="1664714"/>
            <a:ext cx="1753670" cy="1494668"/>
            <a:chOff x="0" y="0"/>
            <a:chExt cx="3300215" cy="28128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0215" cy="2812801"/>
            </a:xfrm>
            <a:custGeom>
              <a:avLst/>
              <a:gdLst/>
              <a:ahLst/>
              <a:cxnLst/>
              <a:rect l="l" t="t" r="r" b="b"/>
              <a:pathLst>
                <a:path w="3300215" h="2812801">
                  <a:moveTo>
                    <a:pt x="0" y="0"/>
                  </a:moveTo>
                  <a:lnTo>
                    <a:pt x="3300215" y="0"/>
                  </a:lnTo>
                  <a:lnTo>
                    <a:pt x="3300215" y="2812801"/>
                  </a:lnTo>
                  <a:lnTo>
                    <a:pt x="0" y="2812801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2317560" y="5967182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4342578" y="3672551"/>
            <a:ext cx="9602844" cy="4636887"/>
          </a:xfrm>
          <a:custGeom>
            <a:avLst/>
            <a:gdLst/>
            <a:ahLst/>
            <a:cxnLst/>
            <a:rect l="l" t="t" r="r" b="b"/>
            <a:pathLst>
              <a:path w="9602844" h="4636887">
                <a:moveTo>
                  <a:pt x="0" y="0"/>
                </a:moveTo>
                <a:lnTo>
                  <a:pt x="9602844" y="0"/>
                </a:lnTo>
                <a:lnTo>
                  <a:pt x="9602844" y="4636887"/>
                </a:lnTo>
                <a:lnTo>
                  <a:pt x="0" y="4636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28" t="-1279" r="-1617" b="-4904"/>
            </a:stretch>
          </a:blipFill>
          <a:ln w="38100" cap="sq">
            <a:solidFill>
              <a:srgbClr val="000000"/>
            </a:solidFill>
            <a:prstDash val="sysDot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5696363" y="8635150"/>
            <a:ext cx="689527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Fig. 1.1: Super Sensitive Intruder Alarm Circuit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088" y="831077"/>
            <a:ext cx="3263302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7705" y="2175020"/>
            <a:ext cx="6886746" cy="64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7"/>
              </a:lnSpc>
            </a:pPr>
            <a:r>
              <a:rPr lang="en-US" sz="5376">
                <a:solidFill>
                  <a:srgbClr val="597CFF"/>
                </a:solidFill>
                <a:latin typeface="TAN Headline"/>
                <a:ea typeface="TAN Headline"/>
                <a:cs typeface="TAN Headline"/>
                <a:sym typeface="TAN Headline"/>
              </a:rPr>
              <a:t>Circuit Diagram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1" name="Freeform 11"/>
            <p:cNvSpPr/>
            <p:nvPr/>
          </p:nvSpPr>
          <p:spPr>
            <a:xfrm>
              <a:off x="6705022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4" y="0"/>
                  </a:lnTo>
                  <a:lnTo>
                    <a:pt x="1687254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Circuit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74840" y="1664714"/>
            <a:ext cx="1753670" cy="1494668"/>
            <a:chOff x="0" y="0"/>
            <a:chExt cx="3300215" cy="281280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0215" cy="2812801"/>
            </a:xfrm>
            <a:custGeom>
              <a:avLst/>
              <a:gdLst/>
              <a:ahLst/>
              <a:cxnLst/>
              <a:rect l="l" t="t" r="r" b="b"/>
              <a:pathLst>
                <a:path w="3300215" h="2812801">
                  <a:moveTo>
                    <a:pt x="0" y="0"/>
                  </a:moveTo>
                  <a:lnTo>
                    <a:pt x="3300215" y="0"/>
                  </a:lnTo>
                  <a:lnTo>
                    <a:pt x="3300215" y="2812801"/>
                  </a:lnTo>
                  <a:lnTo>
                    <a:pt x="0" y="2812801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12317560" y="5967182"/>
            <a:ext cx="836905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5159423" y="3561865"/>
            <a:ext cx="7969153" cy="4858259"/>
          </a:xfrm>
          <a:custGeom>
            <a:avLst/>
            <a:gdLst/>
            <a:ahLst/>
            <a:cxnLst/>
            <a:rect l="l" t="t" r="r" b="b"/>
            <a:pathLst>
              <a:path w="7969153" h="4858259">
                <a:moveTo>
                  <a:pt x="0" y="0"/>
                </a:moveTo>
                <a:lnTo>
                  <a:pt x="7969154" y="0"/>
                </a:lnTo>
                <a:lnTo>
                  <a:pt x="7969154" y="4858259"/>
                </a:lnTo>
                <a:lnTo>
                  <a:pt x="0" y="4858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29" b="-2246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96363" y="8635150"/>
            <a:ext cx="689527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Fig. 1.2: Super Sensitive Intruder Alarm Circuit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088" y="831077"/>
            <a:ext cx="2922023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7680" y="2175020"/>
            <a:ext cx="8436295" cy="645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7"/>
              </a:lnSpc>
            </a:pPr>
            <a:r>
              <a:rPr lang="en-US" sz="5376">
                <a:solidFill>
                  <a:srgbClr val="597CFF"/>
                </a:solidFill>
                <a:latin typeface="TAN Headline"/>
                <a:ea typeface="TAN Headline"/>
                <a:cs typeface="TAN Headline"/>
                <a:sym typeface="TAN Headline"/>
              </a:rPr>
              <a:t>Project Prototype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1" name="Freeform 11"/>
            <p:cNvSpPr/>
            <p:nvPr/>
          </p:nvSpPr>
          <p:spPr>
            <a:xfrm>
              <a:off x="6705022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4" y="0"/>
                  </a:lnTo>
                  <a:lnTo>
                    <a:pt x="1687254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Circuit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Working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63805" y="1936450"/>
            <a:ext cx="9560782" cy="990337"/>
            <a:chOff x="1" y="-1"/>
            <a:chExt cx="12747710" cy="1320449"/>
          </a:xfrm>
        </p:grpSpPr>
        <p:grpSp>
          <p:nvGrpSpPr>
            <p:cNvPr id="5" name="Group 5"/>
            <p:cNvGrpSpPr/>
            <p:nvPr/>
          </p:nvGrpSpPr>
          <p:grpSpPr>
            <a:xfrm rot="5400000">
              <a:off x="5465148" y="-5465148"/>
              <a:ext cx="1320449" cy="12250744"/>
              <a:chOff x="0" y="0"/>
              <a:chExt cx="2771140" cy="2570983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71140" cy="25709834"/>
              </a:xfrm>
              <a:custGeom>
                <a:avLst/>
                <a:gdLst/>
                <a:ahLst/>
                <a:cxnLst/>
                <a:rect l="l" t="t" r="r" b="b"/>
                <a:pathLst>
                  <a:path w="2771140" h="25709834">
                    <a:moveTo>
                      <a:pt x="0" y="0"/>
                    </a:moveTo>
                    <a:lnTo>
                      <a:pt x="0" y="24806864"/>
                    </a:lnTo>
                    <a:lnTo>
                      <a:pt x="1384300" y="25709834"/>
                    </a:lnTo>
                    <a:lnTo>
                      <a:pt x="2771140" y="24806864"/>
                    </a:lnTo>
                    <a:lnTo>
                      <a:pt x="2771140" y="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90412" y="203333"/>
              <a:ext cx="12157299" cy="983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24"/>
                </a:lnSpc>
              </a:pPr>
              <a:r>
                <a:rPr lang="en-US" sz="5724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"/>
                  <a:ea typeface="Disket Mono"/>
                  <a:cs typeface="Disket Mono"/>
                  <a:sym typeface="Disket Mono"/>
                </a:rPr>
                <a:t>Working</a:t>
              </a:r>
              <a:r>
                <a:rPr lang="en-US" sz="5724" b="1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 Bold"/>
                  <a:ea typeface="Disket Mono Bold"/>
                  <a:cs typeface="Disket Mono Bold"/>
                  <a:sym typeface="Disket Mono Bold"/>
                </a:rPr>
                <a:t> Principle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3964408" y="2431619"/>
            <a:ext cx="1267609" cy="4022220"/>
          </a:xfrm>
          <a:custGeom>
            <a:avLst/>
            <a:gdLst/>
            <a:ahLst/>
            <a:cxnLst/>
            <a:rect l="l" t="t" r="r" b="b"/>
            <a:pathLst>
              <a:path w="1267609" h="4022220">
                <a:moveTo>
                  <a:pt x="0" y="0"/>
                </a:moveTo>
                <a:lnTo>
                  <a:pt x="1267609" y="0"/>
                </a:lnTo>
                <a:lnTo>
                  <a:pt x="1267609" y="4022220"/>
                </a:lnTo>
                <a:lnTo>
                  <a:pt x="0" y="40222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985" t="-11240" r="-619610" b="-4041"/>
            </a:stretch>
          </a:blipFill>
          <a:ln cap="sq">
            <a:noFill/>
            <a:prstDash val="sysDot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1606613" y="3185461"/>
            <a:ext cx="6269417" cy="57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 dirty="0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⚙️ 1. IR Transmitter Section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6613" y="4034386"/>
            <a:ext cx="11797215" cy="1847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IR LED emits invisible infrared light continuously.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FF005E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100Ω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Resistor (R3) limits current to protect the IR LED.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Light beam is aimed at the photodiode across the sensing area.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14088" y="831077"/>
            <a:ext cx="2848892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091374" y="6664940"/>
            <a:ext cx="3013677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Fig. 2.1: IR Transmitter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43608" y="2125654"/>
            <a:ext cx="920195" cy="61193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5" name="Freeform 15"/>
            <p:cNvSpPr/>
            <p:nvPr/>
          </p:nvSpPr>
          <p:spPr>
            <a:xfrm>
              <a:off x="8858571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Working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63805" y="1936450"/>
            <a:ext cx="9560782" cy="990337"/>
            <a:chOff x="1" y="-1"/>
            <a:chExt cx="12747710" cy="1320449"/>
          </a:xfrm>
        </p:grpSpPr>
        <p:grpSp>
          <p:nvGrpSpPr>
            <p:cNvPr id="5" name="Group 5"/>
            <p:cNvGrpSpPr/>
            <p:nvPr/>
          </p:nvGrpSpPr>
          <p:grpSpPr>
            <a:xfrm rot="5400000">
              <a:off x="5465148" y="-5465148"/>
              <a:ext cx="1320449" cy="12250744"/>
              <a:chOff x="0" y="0"/>
              <a:chExt cx="2771140" cy="2570983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71140" cy="25709834"/>
              </a:xfrm>
              <a:custGeom>
                <a:avLst/>
                <a:gdLst/>
                <a:ahLst/>
                <a:cxnLst/>
                <a:rect l="l" t="t" r="r" b="b"/>
                <a:pathLst>
                  <a:path w="2771140" h="25709834">
                    <a:moveTo>
                      <a:pt x="0" y="0"/>
                    </a:moveTo>
                    <a:lnTo>
                      <a:pt x="0" y="24806864"/>
                    </a:lnTo>
                    <a:lnTo>
                      <a:pt x="1384300" y="25709834"/>
                    </a:lnTo>
                    <a:lnTo>
                      <a:pt x="2771140" y="24806864"/>
                    </a:lnTo>
                    <a:lnTo>
                      <a:pt x="2771140" y="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90412" y="203333"/>
              <a:ext cx="12157299" cy="983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24"/>
                </a:lnSpc>
              </a:pPr>
              <a:r>
                <a:rPr lang="en-US" sz="5724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"/>
                  <a:ea typeface="Disket Mono"/>
                  <a:cs typeface="Disket Mono"/>
                  <a:sym typeface="Disket Mono"/>
                </a:rPr>
                <a:t>Working</a:t>
              </a:r>
              <a:r>
                <a:rPr lang="en-US" sz="5724" b="1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 Bold"/>
                  <a:ea typeface="Disket Mono Bold"/>
                  <a:cs typeface="Disket Mono Bold"/>
                  <a:sym typeface="Disket Mono Bold"/>
                </a:rPr>
                <a:t> Principle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8513" y="6898575"/>
            <a:ext cx="6794722" cy="462452"/>
            <a:chOff x="0" y="0"/>
            <a:chExt cx="1789556" cy="121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89556" cy="121798"/>
            </a:xfrm>
            <a:custGeom>
              <a:avLst/>
              <a:gdLst/>
              <a:ahLst/>
              <a:cxnLst/>
              <a:rect l="l" t="t" r="r" b="b"/>
              <a:pathLst>
                <a:path w="1789556" h="121798">
                  <a:moveTo>
                    <a:pt x="18230" y="0"/>
                  </a:moveTo>
                  <a:lnTo>
                    <a:pt x="1771326" y="0"/>
                  </a:lnTo>
                  <a:cubicBezTo>
                    <a:pt x="1776161" y="0"/>
                    <a:pt x="1780798" y="1921"/>
                    <a:pt x="1784217" y="5340"/>
                  </a:cubicBezTo>
                  <a:cubicBezTo>
                    <a:pt x="1787636" y="8758"/>
                    <a:pt x="1789556" y="13395"/>
                    <a:pt x="1789556" y="18230"/>
                  </a:cubicBezTo>
                  <a:lnTo>
                    <a:pt x="1789556" y="103568"/>
                  </a:lnTo>
                  <a:cubicBezTo>
                    <a:pt x="1789556" y="108403"/>
                    <a:pt x="1787636" y="113040"/>
                    <a:pt x="1784217" y="116459"/>
                  </a:cubicBezTo>
                  <a:cubicBezTo>
                    <a:pt x="1780798" y="119877"/>
                    <a:pt x="1776161" y="121798"/>
                    <a:pt x="1771326" y="121798"/>
                  </a:cubicBezTo>
                  <a:lnTo>
                    <a:pt x="18230" y="121798"/>
                  </a:lnTo>
                  <a:cubicBezTo>
                    <a:pt x="13395" y="121798"/>
                    <a:pt x="8758" y="119877"/>
                    <a:pt x="5340" y="116459"/>
                  </a:cubicBezTo>
                  <a:cubicBezTo>
                    <a:pt x="1921" y="113040"/>
                    <a:pt x="0" y="108403"/>
                    <a:pt x="0" y="103568"/>
                  </a:cubicBezTo>
                  <a:lnTo>
                    <a:pt x="0" y="18230"/>
                  </a:lnTo>
                  <a:cubicBezTo>
                    <a:pt x="0" y="13395"/>
                    <a:pt x="1921" y="8758"/>
                    <a:pt x="5340" y="5340"/>
                  </a:cubicBezTo>
                  <a:cubicBezTo>
                    <a:pt x="8758" y="1921"/>
                    <a:pt x="13395" y="0"/>
                    <a:pt x="18230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789556" cy="150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68513" y="8304002"/>
            <a:ext cx="5258965" cy="462452"/>
            <a:chOff x="0" y="0"/>
            <a:chExt cx="1385077" cy="1217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85077" cy="121798"/>
            </a:xfrm>
            <a:custGeom>
              <a:avLst/>
              <a:gdLst/>
              <a:ahLst/>
              <a:cxnLst/>
              <a:rect l="l" t="t" r="r" b="b"/>
              <a:pathLst>
                <a:path w="1385077" h="121798">
                  <a:moveTo>
                    <a:pt x="23554" y="0"/>
                  </a:moveTo>
                  <a:lnTo>
                    <a:pt x="1361523" y="0"/>
                  </a:lnTo>
                  <a:cubicBezTo>
                    <a:pt x="1367770" y="0"/>
                    <a:pt x="1373761" y="2482"/>
                    <a:pt x="1378178" y="6899"/>
                  </a:cubicBezTo>
                  <a:cubicBezTo>
                    <a:pt x="1382596" y="11316"/>
                    <a:pt x="1385077" y="17307"/>
                    <a:pt x="1385077" y="23554"/>
                  </a:cubicBezTo>
                  <a:lnTo>
                    <a:pt x="1385077" y="98244"/>
                  </a:lnTo>
                  <a:cubicBezTo>
                    <a:pt x="1385077" y="104491"/>
                    <a:pt x="1382596" y="110482"/>
                    <a:pt x="1378178" y="114899"/>
                  </a:cubicBezTo>
                  <a:cubicBezTo>
                    <a:pt x="1373761" y="119317"/>
                    <a:pt x="1367770" y="121798"/>
                    <a:pt x="1361523" y="121798"/>
                  </a:cubicBezTo>
                  <a:lnTo>
                    <a:pt x="23554" y="121798"/>
                  </a:lnTo>
                  <a:cubicBezTo>
                    <a:pt x="17307" y="121798"/>
                    <a:pt x="11316" y="119317"/>
                    <a:pt x="6899" y="114899"/>
                  </a:cubicBezTo>
                  <a:cubicBezTo>
                    <a:pt x="2482" y="110482"/>
                    <a:pt x="0" y="104491"/>
                    <a:pt x="0" y="98244"/>
                  </a:cubicBezTo>
                  <a:lnTo>
                    <a:pt x="0" y="23554"/>
                  </a:lnTo>
                  <a:cubicBezTo>
                    <a:pt x="0" y="17307"/>
                    <a:pt x="2482" y="11316"/>
                    <a:pt x="6899" y="6899"/>
                  </a:cubicBezTo>
                  <a:cubicBezTo>
                    <a:pt x="11316" y="2482"/>
                    <a:pt x="17307" y="0"/>
                    <a:pt x="2355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385077" cy="150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06613" y="4082011"/>
            <a:ext cx="11797215" cy="597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7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Photodiode is in reverse bias: receives IR light and allows reverse current.</a:t>
            </a:r>
          </a:p>
          <a:p>
            <a:pPr algn="l">
              <a:lnSpc>
                <a:spcPts val="3117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  <a:p>
            <a:pPr algn="l">
              <a:lnSpc>
                <a:spcPts val="3117"/>
              </a:lnSpc>
            </a:pPr>
            <a:r>
              <a:rPr lang="en-US" sz="2641" b="1" i="1">
                <a:solidFill>
                  <a:srgbClr val="FF005E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10kΩ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Resistor (R4) works as a pull-down resistor, creating a voltage drop based on IR light intensity.</a:t>
            </a:r>
          </a:p>
          <a:p>
            <a:pPr algn="l">
              <a:lnSpc>
                <a:spcPts val="3117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  <a:p>
            <a:pPr algn="l">
              <a:lnSpc>
                <a:spcPts val="3117"/>
              </a:lnSpc>
            </a:pPr>
            <a:r>
              <a:rPr lang="en-US" sz="2641" b="1" i="1">
                <a:solidFill>
                  <a:srgbClr val="FF005E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10kΩ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Preset (RV1) sets a fixed reference voltage at </a:t>
            </a:r>
            <a:r>
              <a:rPr lang="en-US" sz="2641" b="1" i="1">
                <a:solidFill>
                  <a:srgbClr val="D3101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LM358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’s inverting input.</a:t>
            </a:r>
          </a:p>
          <a:p>
            <a:pPr algn="l">
              <a:lnSpc>
                <a:spcPts val="3698"/>
              </a:lnSpc>
            </a:pPr>
            <a:r>
              <a:rPr lang="en-US" sz="2641" b="1" i="1">
                <a:solidFill>
                  <a:srgbClr val="D3101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LM358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Op-Amp (Comparator) compares: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Pin 3 (+): voltage from photodiode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Pin 2 (–): reference from preset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When someone blocks IR beam: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Photodiode voltage increases (Pin 3 &gt; Pin 2)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Comparator output (Pin 1) goes LOW to HIGH, triggering next stage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3741671" y="2827743"/>
            <a:ext cx="3147465" cy="3643224"/>
          </a:xfrm>
          <a:custGeom>
            <a:avLst/>
            <a:gdLst/>
            <a:ahLst/>
            <a:cxnLst/>
            <a:rect l="l" t="t" r="r" b="b"/>
            <a:pathLst>
              <a:path w="3147465" h="3643224">
                <a:moveTo>
                  <a:pt x="0" y="0"/>
                </a:moveTo>
                <a:lnTo>
                  <a:pt x="3147464" y="0"/>
                </a:lnTo>
                <a:lnTo>
                  <a:pt x="3147464" y="3643223"/>
                </a:lnTo>
                <a:lnTo>
                  <a:pt x="0" y="36432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879" t="-6724" r="-115705" b="-3678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43608" y="2125654"/>
            <a:ext cx="920195" cy="61193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19" name="Freeform 19"/>
            <p:cNvSpPr/>
            <p:nvPr/>
          </p:nvSpPr>
          <p:spPr>
            <a:xfrm>
              <a:off x="8858571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Working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2717090" y="6726172"/>
            <a:ext cx="5196626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Fig. 2.2: IR Receiver and Op-Amp (LM358)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06613" y="3185461"/>
            <a:ext cx="9117974" cy="57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👁️ 2. IR Receiver &amp; Comparator Section</a:t>
            </a:r>
          </a:p>
        </p:txBody>
      </p:sp>
      <p:sp>
        <p:nvSpPr>
          <p:cNvPr id="29" name="Freeform 29"/>
          <p:cNvSpPr/>
          <p:nvPr/>
        </p:nvSpPr>
        <p:spPr>
          <a:xfrm>
            <a:off x="1249529" y="4167736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249529" y="4977999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2"/>
                </a:lnTo>
                <a:lnTo>
                  <a:pt x="0" y="27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249529" y="6128151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3596" y="777094"/>
            <a:ext cx="270207" cy="276046"/>
          </a:xfrm>
          <a:custGeom>
            <a:avLst/>
            <a:gdLst/>
            <a:ahLst/>
            <a:cxnLst/>
            <a:rect l="l" t="t" r="r" b="b"/>
            <a:pathLst>
              <a:path w="270207" h="276046">
                <a:moveTo>
                  <a:pt x="0" y="0"/>
                </a:moveTo>
                <a:lnTo>
                  <a:pt x="270208" y="0"/>
                </a:lnTo>
                <a:lnTo>
                  <a:pt x="270208" y="276046"/>
                </a:lnTo>
                <a:lnTo>
                  <a:pt x="0" y="27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533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62649" y="9486863"/>
            <a:ext cx="793302" cy="420450"/>
          </a:xfrm>
          <a:custGeom>
            <a:avLst/>
            <a:gdLst/>
            <a:ahLst/>
            <a:cxnLst/>
            <a:rect l="l" t="t" r="r" b="b"/>
            <a:pathLst>
              <a:path w="793302" h="420450">
                <a:moveTo>
                  <a:pt x="0" y="0"/>
                </a:moveTo>
                <a:lnTo>
                  <a:pt x="793302" y="0"/>
                </a:lnTo>
                <a:lnTo>
                  <a:pt x="793302" y="420450"/>
                </a:lnTo>
                <a:lnTo>
                  <a:pt x="0" y="420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63805" y="1936450"/>
            <a:ext cx="9560782" cy="990337"/>
            <a:chOff x="1" y="-1"/>
            <a:chExt cx="12747710" cy="1320449"/>
          </a:xfrm>
        </p:grpSpPr>
        <p:grpSp>
          <p:nvGrpSpPr>
            <p:cNvPr id="5" name="Group 5"/>
            <p:cNvGrpSpPr/>
            <p:nvPr/>
          </p:nvGrpSpPr>
          <p:grpSpPr>
            <a:xfrm rot="5400000">
              <a:off x="5465148" y="-5465148"/>
              <a:ext cx="1320449" cy="12250744"/>
              <a:chOff x="0" y="0"/>
              <a:chExt cx="2771140" cy="25709834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71140" cy="25709834"/>
              </a:xfrm>
              <a:custGeom>
                <a:avLst/>
                <a:gdLst/>
                <a:ahLst/>
                <a:cxnLst/>
                <a:rect l="l" t="t" r="r" b="b"/>
                <a:pathLst>
                  <a:path w="2771140" h="25709834">
                    <a:moveTo>
                      <a:pt x="0" y="0"/>
                    </a:moveTo>
                    <a:lnTo>
                      <a:pt x="0" y="24806864"/>
                    </a:lnTo>
                    <a:lnTo>
                      <a:pt x="1384300" y="25709834"/>
                    </a:lnTo>
                    <a:lnTo>
                      <a:pt x="2771140" y="24806864"/>
                    </a:lnTo>
                    <a:lnTo>
                      <a:pt x="2771140" y="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590412" y="203333"/>
              <a:ext cx="12157299" cy="983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24"/>
                </a:lnSpc>
              </a:pPr>
              <a:r>
                <a:rPr lang="en-US" sz="5724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"/>
                  <a:ea typeface="Disket Mono"/>
                  <a:cs typeface="Disket Mono"/>
                  <a:sym typeface="Disket Mono"/>
                </a:rPr>
                <a:t>Working</a:t>
              </a:r>
              <a:r>
                <a:rPr lang="en-US" sz="5724" b="1" dirty="0">
                  <a:solidFill>
                    <a:srgbClr val="393BE5"/>
                  </a:solidFill>
                  <a:highlight>
                    <a:srgbClr val="C0C0C0"/>
                  </a:highlight>
                  <a:latin typeface="Disket Mono Bold"/>
                  <a:ea typeface="Disket Mono Bold"/>
                  <a:cs typeface="Disket Mono Bold"/>
                  <a:sym typeface="Disket Mono Bold"/>
                </a:rPr>
                <a:t> Principle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7563" y="5488875"/>
            <a:ext cx="1840391" cy="462452"/>
            <a:chOff x="0" y="0"/>
            <a:chExt cx="484712" cy="121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4712" cy="121798"/>
            </a:xfrm>
            <a:custGeom>
              <a:avLst/>
              <a:gdLst/>
              <a:ahLst/>
              <a:cxnLst/>
              <a:rect l="l" t="t" r="r" b="b"/>
              <a:pathLst>
                <a:path w="484712" h="121798">
                  <a:moveTo>
                    <a:pt x="60899" y="0"/>
                  </a:moveTo>
                  <a:lnTo>
                    <a:pt x="423813" y="0"/>
                  </a:lnTo>
                  <a:cubicBezTo>
                    <a:pt x="457447" y="0"/>
                    <a:pt x="484712" y="27265"/>
                    <a:pt x="484712" y="60899"/>
                  </a:cubicBezTo>
                  <a:lnTo>
                    <a:pt x="484712" y="60899"/>
                  </a:lnTo>
                  <a:cubicBezTo>
                    <a:pt x="484712" y="77051"/>
                    <a:pt x="478296" y="92540"/>
                    <a:pt x="466875" y="103961"/>
                  </a:cubicBezTo>
                  <a:cubicBezTo>
                    <a:pt x="455454" y="115382"/>
                    <a:pt x="439964" y="121798"/>
                    <a:pt x="423813" y="121798"/>
                  </a:cubicBezTo>
                  <a:lnTo>
                    <a:pt x="60899" y="121798"/>
                  </a:lnTo>
                  <a:cubicBezTo>
                    <a:pt x="44748" y="121798"/>
                    <a:pt x="29258" y="115382"/>
                    <a:pt x="17837" y="103961"/>
                  </a:cubicBezTo>
                  <a:cubicBezTo>
                    <a:pt x="6416" y="92540"/>
                    <a:pt x="0" y="77051"/>
                    <a:pt x="0" y="60899"/>
                  </a:cubicBezTo>
                  <a:lnTo>
                    <a:pt x="0" y="60899"/>
                  </a:lnTo>
                  <a:cubicBezTo>
                    <a:pt x="0" y="44748"/>
                    <a:pt x="6416" y="29258"/>
                    <a:pt x="17837" y="17837"/>
                  </a:cubicBezTo>
                  <a:cubicBezTo>
                    <a:pt x="29258" y="6416"/>
                    <a:pt x="44748" y="0"/>
                    <a:pt x="60899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484712" cy="150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83"/>
                </a:lnSpc>
              </a:pPr>
              <a:endParaRPr/>
            </a:p>
          </p:txBody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43608" y="2125654"/>
            <a:ext cx="920195" cy="611930"/>
          </a:xfrm>
          <a:prstGeom prst="rect">
            <a:avLst/>
          </a:prstGeom>
        </p:spPr>
      </p:pic>
      <p:sp>
        <p:nvSpPr>
          <p:cNvPr id="12" name="Freeform 12"/>
          <p:cNvSpPr/>
          <p:nvPr/>
        </p:nvSpPr>
        <p:spPr>
          <a:xfrm>
            <a:off x="1259054" y="4186786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59054" y="4649355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2"/>
                </a:lnTo>
                <a:lnTo>
                  <a:pt x="0" y="2738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59054" y="5113707"/>
            <a:ext cx="296057" cy="273853"/>
          </a:xfrm>
          <a:custGeom>
            <a:avLst/>
            <a:gdLst/>
            <a:ahLst/>
            <a:cxnLst/>
            <a:rect l="l" t="t" r="r" b="b"/>
            <a:pathLst>
              <a:path w="296057" h="273853">
                <a:moveTo>
                  <a:pt x="0" y="0"/>
                </a:moveTo>
                <a:lnTo>
                  <a:pt x="296057" y="0"/>
                </a:lnTo>
                <a:lnTo>
                  <a:pt x="296057" y="273853"/>
                </a:lnTo>
                <a:lnTo>
                  <a:pt x="0" y="273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644702" y="2364578"/>
            <a:ext cx="4826664" cy="4095352"/>
          </a:xfrm>
          <a:custGeom>
            <a:avLst/>
            <a:gdLst/>
            <a:ahLst/>
            <a:cxnLst/>
            <a:rect l="l" t="t" r="r" b="b"/>
            <a:pathLst>
              <a:path w="4826664" h="4095352">
                <a:moveTo>
                  <a:pt x="0" y="0"/>
                </a:moveTo>
                <a:lnTo>
                  <a:pt x="4826664" y="0"/>
                </a:lnTo>
                <a:lnTo>
                  <a:pt x="4826664" y="4095351"/>
                </a:lnTo>
                <a:lnTo>
                  <a:pt x="0" y="40953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77251" t="-1684" r="-2174" b="-4047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06613" y="4034386"/>
            <a:ext cx="11797215" cy="324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5E17EB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NE555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Timer is configured in monostable mode.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Trigger Pin (Pin 2) is activated by </a:t>
            </a:r>
            <a:r>
              <a:rPr lang="en-US" sz="2641" b="1" i="1">
                <a:solidFill>
                  <a:srgbClr val="D3101F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LM358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output.</a:t>
            </a:r>
          </a:p>
          <a:p>
            <a:pPr algn="l">
              <a:lnSpc>
                <a:spcPts val="3698"/>
              </a:lnSpc>
            </a:pPr>
            <a:r>
              <a:rPr lang="en-US" sz="2641" b="1" i="1">
                <a:solidFill>
                  <a:srgbClr val="FF005E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100kΩ</a:t>
            </a: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Resistor (R1) and 10µF Capacitor (C1) define the ON-time.</a:t>
            </a:r>
          </a:p>
          <a:p>
            <a:pPr algn="l">
              <a:lnSpc>
                <a:spcPts val="3698"/>
              </a:lnSpc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On trigger: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Pin 3 (Output) goes HIGH for a fixed duration.</a:t>
            </a:r>
          </a:p>
          <a:p>
            <a:pPr marL="570311" lvl="1" indent="-285156" algn="l">
              <a:lnSpc>
                <a:spcPts val="3698"/>
              </a:lnSpc>
              <a:buFont typeface="Arial"/>
              <a:buChar char="•"/>
            </a:pPr>
            <a:r>
              <a:rPr lang="en-US" sz="2641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Timer resets automatically after time interval ends.</a:t>
            </a:r>
          </a:p>
          <a:p>
            <a:pPr algn="l">
              <a:lnSpc>
                <a:spcPts val="3698"/>
              </a:lnSpc>
            </a:pPr>
            <a:endParaRPr lang="en-US" sz="2641" i="1">
              <a:solidFill>
                <a:srgbClr val="000000"/>
              </a:solidFill>
              <a:latin typeface="Be Vietnam Italics"/>
              <a:ea typeface="Be Vietnam Italics"/>
              <a:cs typeface="Be Vietnam Italics"/>
              <a:sym typeface="Be Vietnam Itali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14088" y="831077"/>
            <a:ext cx="5067207" cy="196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519">
                <a:solidFill>
                  <a:srgbClr val="2B2B2B"/>
                </a:solidFill>
                <a:latin typeface="Norwester"/>
                <a:ea typeface="Norwester"/>
                <a:cs typeface="Norwester"/>
                <a:sym typeface="Norwester"/>
              </a:rPr>
              <a:t>Super Sensitive Intruder Alarm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091374" y="6664940"/>
            <a:ext cx="3771275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i="1">
                <a:solidFill>
                  <a:srgbClr val="000000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Fig. 2.3: 555 Timer IC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06613" y="3185461"/>
            <a:ext cx="9117974" cy="57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327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⏱️ 3. Monostable Timer Section (555 IC)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5152470" y="689710"/>
            <a:ext cx="11465933" cy="450813"/>
            <a:chOff x="0" y="0"/>
            <a:chExt cx="15287910" cy="601084"/>
          </a:xfrm>
        </p:grpSpPr>
        <p:sp>
          <p:nvSpPr>
            <p:cNvPr id="21" name="Freeform 21"/>
            <p:cNvSpPr/>
            <p:nvPr/>
          </p:nvSpPr>
          <p:spPr>
            <a:xfrm>
              <a:off x="8858571" y="0"/>
              <a:ext cx="1687253" cy="601084"/>
            </a:xfrm>
            <a:custGeom>
              <a:avLst/>
              <a:gdLst/>
              <a:ahLst/>
              <a:cxnLst/>
              <a:rect l="l" t="t" r="r" b="b"/>
              <a:pathLst>
                <a:path w="1687253" h="601084">
                  <a:moveTo>
                    <a:pt x="0" y="0"/>
                  </a:moveTo>
                  <a:lnTo>
                    <a:pt x="1687253" y="0"/>
                  </a:lnTo>
                  <a:lnTo>
                    <a:pt x="1687253" y="601084"/>
                  </a:lnTo>
                  <a:lnTo>
                    <a:pt x="0" y="601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0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Title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272141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Team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4453218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Introduction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603683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Circuit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760315" y="876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Working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1037780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Applications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3404145" y="125717"/>
              <a:ext cx="1883765" cy="321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83"/>
                </a:lnSpc>
              </a:pPr>
              <a:r>
                <a:rPr lang="en-US" sz="1488">
                  <a:solidFill>
                    <a:srgbClr val="2B2B2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1118</Words>
  <Application>Microsoft Office PowerPoint</Application>
  <PresentationFormat>Custom</PresentationFormat>
  <Paragraphs>241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Be Vietnam Ultra-Bold</vt:lpstr>
      <vt:lpstr>League Spartan</vt:lpstr>
      <vt:lpstr>Racing Sans One</vt:lpstr>
      <vt:lpstr>TT Drugs</vt:lpstr>
      <vt:lpstr>Be Vietnam Italics</vt:lpstr>
      <vt:lpstr>Disket Mono Bold</vt:lpstr>
      <vt:lpstr>Calibri</vt:lpstr>
      <vt:lpstr>Disket Mono</vt:lpstr>
      <vt:lpstr>Cooper BT Bold Italics</vt:lpstr>
      <vt:lpstr>TAN Headline</vt:lpstr>
      <vt:lpstr>Be Vietnam</vt:lpstr>
      <vt:lpstr>Be Vietnam Ultra-Bold Italics</vt:lpstr>
      <vt:lpstr>Norwester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SSIA Presentation</dc:title>
  <cp:lastModifiedBy>Supan Roy</cp:lastModifiedBy>
  <cp:revision>2</cp:revision>
  <dcterms:created xsi:type="dcterms:W3CDTF">2006-08-16T00:00:00Z</dcterms:created>
  <dcterms:modified xsi:type="dcterms:W3CDTF">2025-04-13T08:05:01Z</dcterms:modified>
  <dc:identifier>DAGkKYjiPH4</dc:identifier>
</cp:coreProperties>
</file>