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0" d="100"/>
          <a:sy n="50" d="100"/>
        </p:scale>
        <p:origin x="94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8.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12-Nov-24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12-Nov-24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12-Nov-24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12-Nov-24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36.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8.sv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8.svg"/><Relationship Id="rId7" Type="http://schemas.openxmlformats.org/officeDocument/2006/relationships/image" Target="../media/image30.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8.svg"/><Relationship Id="rId10" Type="http://schemas.openxmlformats.org/officeDocument/2006/relationships/image" Target="../media/image37.png"/><Relationship Id="rId4" Type="http://schemas.openxmlformats.org/officeDocument/2006/relationships/image" Target="../media/image27.png"/><Relationship Id="rId9"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38.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8.sv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39.jpe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8.sv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40.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8.sv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8.sv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2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14.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28.sv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42.svg"/><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8.svg"/><Relationship Id="rId7" Type="http://schemas.openxmlformats.org/officeDocument/2006/relationships/image" Target="../media/image25.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8.svg"/><Relationship Id="rId7" Type="http://schemas.openxmlformats.org/officeDocument/2006/relationships/image" Target="../media/image26.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8.sv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8.svg"/><Relationship Id="rId7" Type="http://schemas.openxmlformats.org/officeDocument/2006/relationships/image" Target="../media/image30.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34.png"/><Relationship Id="rId5" Type="http://schemas.openxmlformats.org/officeDocument/2006/relationships/image" Target="../media/image28.sv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35.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8.sv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extLst>
                <a:ext uri="{28A0092B-C50C-407E-A947-70E740481C1C}">
                  <a14:useLocalDpi xmlns:a14="http://schemas.microsoft.com/office/drawing/2010/main" val="0"/>
                </a:ext>
              </a:extLst>
            </a:blip>
            <a:stretch>
              <a:fillRect/>
            </a:stretch>
          </a:blipFill>
        </p:spPr>
      </p:sp>
      <p:sp>
        <p:nvSpPr>
          <p:cNvPr id="3" name="Freeform 3"/>
          <p:cNvSpPr/>
          <p:nvPr/>
        </p:nvSpPr>
        <p:spPr>
          <a:xfrm flipV="1">
            <a:off x="0" y="0"/>
            <a:ext cx="6329345" cy="4913154"/>
          </a:xfrm>
          <a:custGeom>
            <a:avLst/>
            <a:gdLst/>
            <a:ahLst/>
            <a:cxnLst/>
            <a:rect l="l" t="t" r="r" b="b"/>
            <a:pathLst>
              <a:path w="6329345" h="4913154">
                <a:moveTo>
                  <a:pt x="0" y="4913154"/>
                </a:moveTo>
                <a:lnTo>
                  <a:pt x="6329345" y="4913154"/>
                </a:lnTo>
                <a:lnTo>
                  <a:pt x="6329345" y="0"/>
                </a:lnTo>
                <a:lnTo>
                  <a:pt x="0" y="0"/>
                </a:lnTo>
                <a:lnTo>
                  <a:pt x="0" y="4913154"/>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4494487" y="1834579"/>
            <a:ext cx="11255269" cy="4826508"/>
          </a:xfrm>
          <a:prstGeom prst="rect">
            <a:avLst/>
          </a:prstGeom>
        </p:spPr>
        <p:txBody>
          <a:bodyPr lIns="0" tIns="0" rIns="0" bIns="0" rtlCol="0" anchor="t">
            <a:spAutoFit/>
          </a:bodyPr>
          <a:lstStyle/>
          <a:p>
            <a:pPr marL="0" lvl="0" indent="0" algn="l">
              <a:lnSpc>
                <a:spcPts val="12838"/>
              </a:lnSpc>
            </a:pPr>
            <a:r>
              <a:rPr lang="en-US" sz="9170" dirty="0">
                <a:solidFill>
                  <a:srgbClr val="990000"/>
                </a:solidFill>
                <a:latin typeface="League Spartan"/>
                <a:ea typeface="League Spartan"/>
                <a:cs typeface="League Spartan"/>
                <a:sym typeface="League Spartan"/>
              </a:rPr>
              <a:t>Amplifiers with Negative and Positive Feedback</a:t>
            </a:r>
          </a:p>
        </p:txBody>
      </p:sp>
      <p:sp>
        <p:nvSpPr>
          <p:cNvPr id="5" name="AutoShape 5"/>
          <p:cNvSpPr/>
          <p:nvPr/>
        </p:nvSpPr>
        <p:spPr>
          <a:xfrm>
            <a:off x="4494487" y="6638848"/>
            <a:ext cx="6843318" cy="0"/>
          </a:xfrm>
          <a:prstGeom prst="line">
            <a:avLst/>
          </a:prstGeom>
          <a:ln w="38100" cap="flat">
            <a:solidFill>
              <a:srgbClr val="343434"/>
            </a:solidFill>
            <a:prstDash val="solid"/>
            <a:headEnd type="none" w="sm" len="sm"/>
            <a:tailEnd type="none" w="sm" len="sm"/>
          </a:ln>
        </p:spPr>
      </p:sp>
      <p:sp>
        <p:nvSpPr>
          <p:cNvPr id="6" name="Freeform 6"/>
          <p:cNvSpPr/>
          <p:nvPr/>
        </p:nvSpPr>
        <p:spPr>
          <a:xfrm>
            <a:off x="15383998" y="1028700"/>
            <a:ext cx="1670472" cy="1211092"/>
          </a:xfrm>
          <a:custGeom>
            <a:avLst/>
            <a:gdLst/>
            <a:ahLst/>
            <a:cxnLst/>
            <a:rect l="l" t="t" r="r" b="b"/>
            <a:pathLst>
              <a:path w="1670472" h="1211092">
                <a:moveTo>
                  <a:pt x="0" y="0"/>
                </a:moveTo>
                <a:lnTo>
                  <a:pt x="1670472" y="0"/>
                </a:lnTo>
                <a:lnTo>
                  <a:pt x="1670472" y="1211092"/>
                </a:lnTo>
                <a:lnTo>
                  <a:pt x="0" y="121109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9915745" y="8455569"/>
            <a:ext cx="8372255" cy="1831431"/>
          </a:xfrm>
          <a:custGeom>
            <a:avLst/>
            <a:gdLst/>
            <a:ahLst/>
            <a:cxnLst/>
            <a:rect l="l" t="t" r="r" b="b"/>
            <a:pathLst>
              <a:path w="8372255" h="1831431">
                <a:moveTo>
                  <a:pt x="0" y="0"/>
                </a:moveTo>
                <a:lnTo>
                  <a:pt x="8372255" y="0"/>
                </a:lnTo>
                <a:lnTo>
                  <a:pt x="8372255" y="1831431"/>
                </a:lnTo>
                <a:lnTo>
                  <a:pt x="0" y="183143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TextBox 8"/>
          <p:cNvSpPr txBox="1"/>
          <p:nvPr/>
        </p:nvSpPr>
        <p:spPr>
          <a:xfrm>
            <a:off x="4494487" y="6855505"/>
            <a:ext cx="9155001" cy="530444"/>
          </a:xfrm>
          <a:prstGeom prst="rect">
            <a:avLst/>
          </a:prstGeom>
        </p:spPr>
        <p:txBody>
          <a:bodyPr lIns="0" tIns="0" rIns="0" bIns="0" rtlCol="0" anchor="t">
            <a:spAutoFit/>
          </a:bodyPr>
          <a:lstStyle/>
          <a:p>
            <a:pPr marL="0" lvl="0" indent="0" algn="l">
              <a:lnSpc>
                <a:spcPts val="4362"/>
              </a:lnSpc>
            </a:pPr>
            <a:r>
              <a:rPr lang="en-US" sz="3116">
                <a:solidFill>
                  <a:srgbClr val="000000"/>
                </a:solidFill>
                <a:latin typeface="Montserrat"/>
                <a:ea typeface="Montserrat"/>
                <a:cs typeface="Montserrat"/>
                <a:sym typeface="Montserrat"/>
              </a:rPr>
              <a:t>Team 2: Energon</a:t>
            </a:r>
          </a:p>
        </p:txBody>
      </p:sp>
      <p:sp>
        <p:nvSpPr>
          <p:cNvPr id="9" name="TextBox 9"/>
          <p:cNvSpPr txBox="1"/>
          <p:nvPr/>
        </p:nvSpPr>
        <p:spPr>
          <a:xfrm>
            <a:off x="4432580" y="7721128"/>
            <a:ext cx="10579529" cy="2174856"/>
          </a:xfrm>
          <a:prstGeom prst="rect">
            <a:avLst/>
          </a:prstGeom>
        </p:spPr>
        <p:txBody>
          <a:bodyPr lIns="0" tIns="0" rIns="0" bIns="0" rtlCol="0" anchor="t">
            <a:spAutoFit/>
          </a:bodyPr>
          <a:lstStyle/>
          <a:p>
            <a:pPr algn="l">
              <a:lnSpc>
                <a:spcPts val="3501"/>
              </a:lnSpc>
            </a:pPr>
            <a:r>
              <a:rPr lang="en-US" sz="2500">
                <a:solidFill>
                  <a:srgbClr val="000000"/>
                </a:solidFill>
                <a:latin typeface="Montserrat"/>
                <a:ea typeface="Montserrat"/>
                <a:cs typeface="Montserrat"/>
                <a:sym typeface="Montserrat"/>
              </a:rPr>
              <a:t>Presented to - </a:t>
            </a:r>
          </a:p>
          <a:p>
            <a:pPr algn="l">
              <a:lnSpc>
                <a:spcPts val="3501"/>
              </a:lnSpc>
            </a:pPr>
            <a:r>
              <a:rPr lang="en-US" sz="2500">
                <a:solidFill>
                  <a:srgbClr val="000000"/>
                </a:solidFill>
                <a:latin typeface="Montserrat"/>
                <a:ea typeface="Montserrat"/>
                <a:cs typeface="Montserrat"/>
                <a:sym typeface="Montserrat"/>
              </a:rPr>
              <a:t>Mr. Md. Atikul Islam</a:t>
            </a:r>
          </a:p>
          <a:p>
            <a:pPr algn="l">
              <a:lnSpc>
                <a:spcPts val="3501"/>
              </a:lnSpc>
            </a:pPr>
            <a:r>
              <a:rPr lang="en-US" sz="2500">
                <a:solidFill>
                  <a:srgbClr val="000000"/>
                </a:solidFill>
                <a:latin typeface="Montserrat"/>
                <a:ea typeface="Montserrat"/>
                <a:cs typeface="Montserrat"/>
                <a:sym typeface="Montserrat"/>
              </a:rPr>
              <a:t>Lecturer, Department of Computer Science and Engineering</a:t>
            </a:r>
          </a:p>
          <a:p>
            <a:pPr algn="l">
              <a:lnSpc>
                <a:spcPts val="3501"/>
              </a:lnSpc>
            </a:pPr>
            <a:r>
              <a:rPr lang="en-US" sz="2500">
                <a:solidFill>
                  <a:srgbClr val="000000"/>
                </a:solidFill>
                <a:latin typeface="Montserrat"/>
                <a:ea typeface="Montserrat"/>
                <a:cs typeface="Montserrat"/>
                <a:sym typeface="Montserrat"/>
              </a:rPr>
              <a:t>Daffodil International University</a:t>
            </a:r>
          </a:p>
          <a:p>
            <a:pPr marL="0" lvl="0" indent="0" algn="l">
              <a:lnSpc>
                <a:spcPts val="3501"/>
              </a:lnSpc>
            </a:pPr>
            <a:endParaRPr lang="en-US" sz="2500">
              <a:solidFill>
                <a:srgbClr val="000000"/>
              </a:solidFill>
              <a:latin typeface="Montserrat"/>
              <a:ea typeface="Montserrat"/>
              <a:cs typeface="Montserrat"/>
              <a:sym typeface="Montserrat"/>
            </a:endParaRPr>
          </a:p>
        </p:txBody>
      </p:sp>
      <p:sp>
        <p:nvSpPr>
          <p:cNvPr id="10" name="TextBox 10"/>
          <p:cNvSpPr txBox="1"/>
          <p:nvPr/>
        </p:nvSpPr>
        <p:spPr>
          <a:xfrm>
            <a:off x="17768242" y="9742190"/>
            <a:ext cx="152400" cy="200025"/>
          </a:xfrm>
          <a:prstGeom prst="rect">
            <a:avLst/>
          </a:prstGeom>
        </p:spPr>
        <p:txBody>
          <a:bodyPr wrap="none" lIns="0" tIns="0" rIns="0" bIns="0" rtlCol="0" anchor="t">
            <a:spAutoFit/>
          </a:bodyPr>
          <a:lstStyle/>
          <a:p>
            <a:pPr algn="ctr">
              <a:lnSpc>
                <a:spcPts val="2800"/>
              </a:lnSpc>
              <a:spcBef>
                <a:spcPct val="0"/>
              </a:spcBef>
            </a:pPr>
            <a:r>
              <a:rPr lang="en-US" sz="2000" i="1">
                <a:solidFill>
                  <a:srgbClr val="000000"/>
                </a:solidFill>
                <a:latin typeface="Canva Sans Italics"/>
                <a:ea typeface="Canva Sans Italics"/>
                <a:cs typeface="Canva Sans Italics"/>
                <a:sym typeface="Canva Sans Italics"/>
              </a:rPr>
              <a:t>1</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AutoShape 2"/>
          <p:cNvSpPr/>
          <p:nvPr/>
        </p:nvSpPr>
        <p:spPr>
          <a:xfrm flipH="1">
            <a:off x="8803557" y="1028700"/>
            <a:ext cx="0" cy="8229600"/>
          </a:xfrm>
          <a:prstGeom prst="line">
            <a:avLst/>
          </a:prstGeom>
          <a:ln w="38100" cap="flat">
            <a:solidFill>
              <a:srgbClr val="ED2700"/>
            </a:solidFill>
            <a:prstDash val="solid"/>
            <a:headEnd type="none" w="sm" len="sm"/>
            <a:tailEnd type="none" w="sm" len="sm"/>
          </a:ln>
        </p:spPr>
      </p:sp>
      <p:grpSp>
        <p:nvGrpSpPr>
          <p:cNvPr id="3" name="Group 3"/>
          <p:cNvGrpSpPr/>
          <p:nvPr/>
        </p:nvGrpSpPr>
        <p:grpSpPr>
          <a:xfrm>
            <a:off x="8350217" y="3557635"/>
            <a:ext cx="793783" cy="793783"/>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3434"/>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3079"/>
                </a:lnSpc>
              </a:pPr>
              <a:endParaRPr/>
            </a:p>
          </p:txBody>
        </p:sp>
      </p:grpSp>
      <p:sp>
        <p:nvSpPr>
          <p:cNvPr id="6" name="Freeform 6"/>
          <p:cNvSpPr/>
          <p:nvPr/>
        </p:nvSpPr>
        <p:spPr>
          <a:xfrm>
            <a:off x="0" y="6426319"/>
            <a:ext cx="3735209" cy="3860681"/>
          </a:xfrm>
          <a:custGeom>
            <a:avLst/>
            <a:gdLst/>
            <a:ahLst/>
            <a:cxnLst/>
            <a:rect l="l" t="t" r="r" b="b"/>
            <a:pathLst>
              <a:path w="3735209" h="3860681">
                <a:moveTo>
                  <a:pt x="0" y="0"/>
                </a:moveTo>
                <a:lnTo>
                  <a:pt x="3735209" y="0"/>
                </a:lnTo>
                <a:lnTo>
                  <a:pt x="3735209" y="3860681"/>
                </a:lnTo>
                <a:lnTo>
                  <a:pt x="0" y="38606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flipV="1">
            <a:off x="0" y="0"/>
            <a:ext cx="4502140" cy="3494786"/>
          </a:xfrm>
          <a:custGeom>
            <a:avLst/>
            <a:gdLst/>
            <a:ahLst/>
            <a:cxnLst/>
            <a:rect l="l" t="t" r="r" b="b"/>
            <a:pathLst>
              <a:path w="4502140" h="3494786">
                <a:moveTo>
                  <a:pt x="0" y="3494786"/>
                </a:moveTo>
                <a:lnTo>
                  <a:pt x="4502140" y="3494786"/>
                </a:lnTo>
                <a:lnTo>
                  <a:pt x="4502140" y="0"/>
                </a:lnTo>
                <a:lnTo>
                  <a:pt x="0" y="0"/>
                </a:lnTo>
                <a:lnTo>
                  <a:pt x="0" y="3494786"/>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756346" y="3662807"/>
            <a:ext cx="6839457" cy="1226820"/>
          </a:xfrm>
          <a:prstGeom prst="rect">
            <a:avLst/>
          </a:prstGeom>
        </p:spPr>
        <p:txBody>
          <a:bodyPr lIns="0" tIns="0" rIns="0" bIns="0" rtlCol="0" anchor="t">
            <a:spAutoFit/>
          </a:bodyPr>
          <a:lstStyle/>
          <a:p>
            <a:pPr marL="0" lvl="0" indent="0" algn="l">
              <a:lnSpc>
                <a:spcPts val="10080"/>
              </a:lnSpc>
            </a:pPr>
            <a:r>
              <a:rPr lang="en-US" sz="7200">
                <a:solidFill>
                  <a:srgbClr val="343434"/>
                </a:solidFill>
                <a:latin typeface="League Spartan"/>
                <a:ea typeface="League Spartan"/>
                <a:cs typeface="League Spartan"/>
                <a:sym typeface="League Spartan"/>
              </a:rPr>
              <a:t>Presenter 3</a:t>
            </a:r>
          </a:p>
        </p:txBody>
      </p:sp>
      <p:sp>
        <p:nvSpPr>
          <p:cNvPr id="9" name="TextBox 9"/>
          <p:cNvSpPr txBox="1"/>
          <p:nvPr/>
        </p:nvSpPr>
        <p:spPr>
          <a:xfrm>
            <a:off x="9896475" y="3428111"/>
            <a:ext cx="7771192" cy="1216026"/>
          </a:xfrm>
          <a:prstGeom prst="rect">
            <a:avLst/>
          </a:prstGeom>
        </p:spPr>
        <p:txBody>
          <a:bodyPr lIns="0" tIns="0" rIns="0" bIns="0" rtlCol="0" anchor="t">
            <a:spAutoFit/>
          </a:bodyPr>
          <a:lstStyle/>
          <a:p>
            <a:pPr algn="l">
              <a:lnSpc>
                <a:spcPts val="4899"/>
              </a:lnSpc>
            </a:pPr>
            <a:r>
              <a:rPr lang="en-US" sz="3499" b="1">
                <a:solidFill>
                  <a:srgbClr val="343434"/>
                </a:solidFill>
                <a:latin typeface="Montserrat Bold"/>
                <a:ea typeface="Montserrat Bold"/>
                <a:cs typeface="Montserrat Bold"/>
                <a:sym typeface="Montserrat Bold"/>
              </a:rPr>
              <a:t>Foysal Mahamud Fahim</a:t>
            </a:r>
          </a:p>
          <a:p>
            <a:pPr algn="l">
              <a:lnSpc>
                <a:spcPts val="4899"/>
              </a:lnSpc>
            </a:pPr>
            <a:r>
              <a:rPr lang="en-US" sz="3499" b="1">
                <a:solidFill>
                  <a:srgbClr val="343434"/>
                </a:solidFill>
                <a:latin typeface="Montserrat Bold"/>
                <a:ea typeface="Montserrat Bold"/>
                <a:cs typeface="Montserrat Bold"/>
                <a:sym typeface="Montserrat Bold"/>
              </a:rPr>
              <a:t>ID: 232-15-334</a:t>
            </a:r>
          </a:p>
        </p:txBody>
      </p:sp>
      <p:sp>
        <p:nvSpPr>
          <p:cNvPr id="10" name="TextBox 10"/>
          <p:cNvSpPr txBox="1"/>
          <p:nvPr/>
        </p:nvSpPr>
        <p:spPr>
          <a:xfrm>
            <a:off x="17790815" y="9742190"/>
            <a:ext cx="152400" cy="200025"/>
          </a:xfrm>
          <a:prstGeom prst="rect">
            <a:avLst/>
          </a:prstGeom>
        </p:spPr>
        <p:txBody>
          <a:bodyPr wrap="none" lIns="0" tIns="0" rIns="0" bIns="0" rtlCol="0" anchor="t">
            <a:spAutoFit/>
          </a:bodyPr>
          <a:lstStyle/>
          <a:p>
            <a:pPr algn="ctr">
              <a:lnSpc>
                <a:spcPts val="2800"/>
              </a:lnSpc>
              <a:spcBef>
                <a:spcPct val="0"/>
              </a:spcBef>
            </a:pPr>
            <a:r>
              <a:rPr lang="en-US" sz="2000" i="1">
                <a:solidFill>
                  <a:srgbClr val="000000"/>
                </a:solidFill>
                <a:latin typeface="Canva Sans Italics"/>
                <a:ea typeface="Canva Sans Italics"/>
                <a:cs typeface="Canva Sans Italics"/>
                <a:sym typeface="Canva Sans Italics"/>
              </a:rPr>
              <a:t>10</a:t>
            </a:r>
          </a:p>
        </p:txBody>
      </p:sp>
    </p:spTree>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929580" y="244124"/>
            <a:ext cx="7845762" cy="1569152"/>
          </a:xfrm>
          <a:custGeom>
            <a:avLst/>
            <a:gdLst/>
            <a:ahLst/>
            <a:cxnLst/>
            <a:rect l="l" t="t" r="r" b="b"/>
            <a:pathLst>
              <a:path w="7845762" h="1569152">
                <a:moveTo>
                  <a:pt x="0" y="0"/>
                </a:moveTo>
                <a:lnTo>
                  <a:pt x="7845762" y="0"/>
                </a:lnTo>
                <a:lnTo>
                  <a:pt x="7845762" y="1569152"/>
                </a:lnTo>
                <a:lnTo>
                  <a:pt x="0" y="15691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868502" y="144972"/>
            <a:ext cx="2419498" cy="682752"/>
          </a:xfrm>
          <a:custGeom>
            <a:avLst/>
            <a:gdLst/>
            <a:ahLst/>
            <a:cxnLst/>
            <a:rect l="l" t="t" r="r" b="b"/>
            <a:pathLst>
              <a:path w="2419498" h="682752">
                <a:moveTo>
                  <a:pt x="0" y="0"/>
                </a:moveTo>
                <a:lnTo>
                  <a:pt x="2419498" y="0"/>
                </a:lnTo>
                <a:lnTo>
                  <a:pt x="2419498" y="682752"/>
                </a:lnTo>
                <a:lnTo>
                  <a:pt x="0" y="682752"/>
                </a:lnTo>
                <a:lnTo>
                  <a:pt x="0" y="0"/>
                </a:lnTo>
                <a:close/>
              </a:path>
            </a:pathLst>
          </a:custGeom>
          <a:blipFill>
            <a:blip r:embed="rId4">
              <a:extLst>
                <a:ext uri="{96DAC541-7B7A-43D3-8B79-37D633B846F1}">
                  <asvg:svgBlip xmlns:asvg="http://schemas.microsoft.com/office/drawing/2016/SVG/main" r:embed="rId5"/>
                </a:ext>
              </a:extLst>
            </a:blip>
            <a:stretch>
              <a:fillRect r="-202343"/>
            </a:stretch>
          </a:blipFill>
        </p:spPr>
      </p:sp>
      <p:sp>
        <p:nvSpPr>
          <p:cNvPr id="4" name="Freeform 4"/>
          <p:cNvSpPr/>
          <p:nvPr/>
        </p:nvSpPr>
        <p:spPr>
          <a:xfrm>
            <a:off x="-888111" y="2057400"/>
            <a:ext cx="3833622" cy="8229600"/>
          </a:xfrm>
          <a:custGeom>
            <a:avLst/>
            <a:gdLst/>
            <a:ahLst/>
            <a:cxnLst/>
            <a:rect l="l" t="t" r="r" b="b"/>
            <a:pathLst>
              <a:path w="3833622" h="8229600">
                <a:moveTo>
                  <a:pt x="0" y="0"/>
                </a:moveTo>
                <a:lnTo>
                  <a:pt x="3833622" y="0"/>
                </a:lnTo>
                <a:lnTo>
                  <a:pt x="3833622" y="8229600"/>
                </a:lnTo>
                <a:lnTo>
                  <a:pt x="0" y="8229600"/>
                </a:lnTo>
                <a:lnTo>
                  <a:pt x="0" y="0"/>
                </a:lnTo>
                <a:close/>
              </a:path>
            </a:pathLst>
          </a:custGeom>
          <a:blipFill>
            <a:blip r:embed="rId6" cstate="screen">
              <a:extLst>
                <a:ext uri="{28A0092B-C50C-407E-A947-70E740481C1C}">
                  <a14:useLocalDpi xmlns:a14="http://schemas.microsoft.com/office/drawing/2010/main" val="0"/>
                </a:ext>
              </a:extLst>
            </a:blip>
            <a:stretch>
              <a:fillRect/>
            </a:stretch>
          </a:blipFill>
        </p:spPr>
      </p:sp>
      <p:sp>
        <p:nvSpPr>
          <p:cNvPr id="5" name="AutoShape 5"/>
          <p:cNvSpPr/>
          <p:nvPr/>
        </p:nvSpPr>
        <p:spPr>
          <a:xfrm flipV="1">
            <a:off x="766719" y="1813276"/>
            <a:ext cx="977663" cy="0"/>
          </a:xfrm>
          <a:prstGeom prst="line">
            <a:avLst/>
          </a:prstGeom>
          <a:ln w="38100" cap="flat">
            <a:solidFill>
              <a:srgbClr val="FF0000"/>
            </a:solidFill>
            <a:prstDash val="solid"/>
            <a:headEnd type="diamond" w="lg" len="lg"/>
            <a:tailEnd type="diamond" w="lg" len="lg"/>
          </a:ln>
        </p:spPr>
      </p:sp>
      <p:sp>
        <p:nvSpPr>
          <p:cNvPr id="6" name="Freeform 6"/>
          <p:cNvSpPr/>
          <p:nvPr/>
        </p:nvSpPr>
        <p:spPr>
          <a:xfrm>
            <a:off x="11402288" y="2057400"/>
            <a:ext cx="6576851" cy="3944587"/>
          </a:xfrm>
          <a:custGeom>
            <a:avLst/>
            <a:gdLst/>
            <a:ahLst/>
            <a:cxnLst/>
            <a:rect l="l" t="t" r="r" b="b"/>
            <a:pathLst>
              <a:path w="6576851" h="3944587">
                <a:moveTo>
                  <a:pt x="0" y="0"/>
                </a:moveTo>
                <a:lnTo>
                  <a:pt x="6576851" y="0"/>
                </a:lnTo>
                <a:lnTo>
                  <a:pt x="6576851" y="3944587"/>
                </a:lnTo>
                <a:lnTo>
                  <a:pt x="0" y="3944587"/>
                </a:lnTo>
                <a:lnTo>
                  <a:pt x="0" y="0"/>
                </a:lnTo>
                <a:close/>
              </a:path>
            </a:pathLst>
          </a:custGeom>
          <a:blipFill>
            <a:blip r:embed="rId7" cstate="screen">
              <a:extLst>
                <a:ext uri="{28A0092B-C50C-407E-A947-70E740481C1C}">
                  <a14:useLocalDpi xmlns:a14="http://schemas.microsoft.com/office/drawing/2010/main" val="0"/>
                </a:ext>
              </a:extLst>
            </a:blip>
            <a:stretch>
              <a:fillRect l="-3654" r="-3654"/>
            </a:stretch>
          </a:blipFill>
        </p:spPr>
      </p:sp>
      <p:sp>
        <p:nvSpPr>
          <p:cNvPr id="7" name="TextBox 7"/>
          <p:cNvSpPr txBox="1"/>
          <p:nvPr/>
        </p:nvSpPr>
        <p:spPr>
          <a:xfrm>
            <a:off x="4687784" y="307975"/>
            <a:ext cx="8329355" cy="1374775"/>
          </a:xfrm>
          <a:prstGeom prst="rect">
            <a:avLst/>
          </a:prstGeom>
        </p:spPr>
        <p:txBody>
          <a:bodyPr lIns="0" tIns="0" rIns="0" bIns="0" rtlCol="0" anchor="t">
            <a:spAutoFit/>
          </a:bodyPr>
          <a:lstStyle/>
          <a:p>
            <a:pPr marL="0" lvl="0" indent="0" algn="ctr">
              <a:lnSpc>
                <a:spcPts val="5599"/>
              </a:lnSpc>
            </a:pPr>
            <a:r>
              <a:rPr lang="en-US" sz="3999" b="1">
                <a:solidFill>
                  <a:srgbClr val="F1F1F1"/>
                </a:solidFill>
                <a:latin typeface="Montserrat Bold"/>
                <a:ea typeface="Montserrat Bold"/>
                <a:cs typeface="Montserrat Bold"/>
                <a:sym typeface="Montserrat Bold"/>
              </a:rPr>
              <a:t>Gain of Negative Voltage Feedback Amplifier</a:t>
            </a:r>
          </a:p>
        </p:txBody>
      </p:sp>
      <p:sp>
        <p:nvSpPr>
          <p:cNvPr id="8" name="TextBox 8"/>
          <p:cNvSpPr txBox="1"/>
          <p:nvPr/>
        </p:nvSpPr>
        <p:spPr>
          <a:xfrm>
            <a:off x="766719" y="2009775"/>
            <a:ext cx="10635569" cy="1898053"/>
          </a:xfrm>
          <a:prstGeom prst="rect">
            <a:avLst/>
          </a:prstGeom>
        </p:spPr>
        <p:txBody>
          <a:bodyPr lIns="0" tIns="0" rIns="0" bIns="0" rtlCol="0" anchor="t">
            <a:spAutoFit/>
          </a:bodyPr>
          <a:lstStyle/>
          <a:p>
            <a:pPr algn="just">
              <a:lnSpc>
                <a:spcPts val="3007"/>
              </a:lnSpc>
              <a:spcBef>
                <a:spcPct val="0"/>
              </a:spcBef>
            </a:pPr>
            <a:r>
              <a:rPr lang="en-US" sz="2148">
                <a:solidFill>
                  <a:srgbClr val="000000"/>
                </a:solidFill>
                <a:latin typeface="Montserrat"/>
                <a:ea typeface="Montserrat"/>
                <a:cs typeface="Montserrat"/>
                <a:sym typeface="Montserrat"/>
              </a:rPr>
              <a:t>Considering the negative voltage feedback amplifier shown in the Fig. The gain of the amplifier without feedback is A𝗏. Negative feedback is then applied by feeding a fraction m𝗏 of the output voltage e₀ back to amplifier input. Therefore, the actual input to the amplifier is the signal voltage e𝗀 minus feedback voltage m𝗏e₀ </a:t>
            </a:r>
          </a:p>
        </p:txBody>
      </p:sp>
      <p:sp>
        <p:nvSpPr>
          <p:cNvPr id="9" name="TextBox 9"/>
          <p:cNvSpPr txBox="1"/>
          <p:nvPr/>
        </p:nvSpPr>
        <p:spPr>
          <a:xfrm>
            <a:off x="766719" y="4107853"/>
            <a:ext cx="10635569" cy="1517053"/>
          </a:xfrm>
          <a:prstGeom prst="rect">
            <a:avLst/>
          </a:prstGeom>
        </p:spPr>
        <p:txBody>
          <a:bodyPr lIns="0" tIns="0" rIns="0" bIns="0" rtlCol="0" anchor="t">
            <a:spAutoFit/>
          </a:bodyPr>
          <a:lstStyle/>
          <a:p>
            <a:pPr algn="just">
              <a:lnSpc>
                <a:spcPts val="3007"/>
              </a:lnSpc>
            </a:pPr>
            <a:r>
              <a:rPr lang="en-US" sz="2148">
                <a:solidFill>
                  <a:srgbClr val="000000"/>
                </a:solidFill>
                <a:latin typeface="Montserrat"/>
                <a:ea typeface="Montserrat"/>
                <a:cs typeface="Montserrat"/>
                <a:sym typeface="Montserrat"/>
              </a:rPr>
              <a:t>Actual input to amplifier = e𝗀 − m𝗏 e₀</a:t>
            </a:r>
          </a:p>
          <a:p>
            <a:pPr algn="just">
              <a:lnSpc>
                <a:spcPts val="3007"/>
              </a:lnSpc>
            </a:pPr>
            <a:r>
              <a:rPr lang="en-US" sz="2148">
                <a:solidFill>
                  <a:srgbClr val="000000"/>
                </a:solidFill>
                <a:latin typeface="Montserrat"/>
                <a:ea typeface="Montserrat"/>
                <a:cs typeface="Montserrat"/>
                <a:sym typeface="Montserrat"/>
              </a:rPr>
              <a:t> The output e₀ must be equal to the input voltage e𝗀  − m𝗏 e₀ multiplied by gain A𝗏 of the amplifier -</a:t>
            </a:r>
          </a:p>
          <a:p>
            <a:pPr algn="just">
              <a:lnSpc>
                <a:spcPts val="3007"/>
              </a:lnSpc>
              <a:spcBef>
                <a:spcPct val="0"/>
              </a:spcBef>
            </a:pPr>
            <a:r>
              <a:rPr lang="en-US" sz="2148">
                <a:solidFill>
                  <a:srgbClr val="000000"/>
                </a:solidFill>
                <a:latin typeface="Montserrat"/>
                <a:ea typeface="Montserrat"/>
                <a:cs typeface="Montserrat"/>
                <a:sym typeface="Montserrat"/>
              </a:rPr>
              <a:t>                                                   </a:t>
            </a:r>
          </a:p>
        </p:txBody>
      </p:sp>
      <p:sp>
        <p:nvSpPr>
          <p:cNvPr id="10" name="TextBox 10"/>
          <p:cNvSpPr txBox="1"/>
          <p:nvPr/>
        </p:nvSpPr>
        <p:spPr>
          <a:xfrm>
            <a:off x="2169809" y="5643952"/>
            <a:ext cx="7485436" cy="1653540"/>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Montserrat"/>
                <a:ea typeface="Montserrat"/>
                <a:cs typeface="Montserrat"/>
                <a:sym typeface="Montserrat"/>
              </a:rPr>
              <a:t>(e𝗀 − m𝗏 e₀) A𝗏 = e₀ </a:t>
            </a:r>
          </a:p>
          <a:p>
            <a:pPr algn="ctr">
              <a:lnSpc>
                <a:spcPts val="3359"/>
              </a:lnSpc>
              <a:spcBef>
                <a:spcPct val="0"/>
              </a:spcBef>
            </a:pPr>
            <a:r>
              <a:rPr lang="en-US" sz="2400">
                <a:solidFill>
                  <a:srgbClr val="000000"/>
                </a:solidFill>
                <a:latin typeface="Montserrat"/>
                <a:ea typeface="Montserrat"/>
                <a:cs typeface="Montserrat"/>
                <a:sym typeface="Montserrat"/>
              </a:rPr>
              <a:t>or,    A𝗏e𝗀 − A𝗏m𝗏e₀ = e₀      </a:t>
            </a:r>
          </a:p>
          <a:p>
            <a:pPr algn="ctr">
              <a:lnSpc>
                <a:spcPts val="3359"/>
              </a:lnSpc>
              <a:spcBef>
                <a:spcPct val="0"/>
              </a:spcBef>
            </a:pPr>
            <a:r>
              <a:rPr lang="en-US" sz="2400">
                <a:solidFill>
                  <a:srgbClr val="000000"/>
                </a:solidFill>
                <a:latin typeface="Montserrat"/>
                <a:ea typeface="Montserrat"/>
                <a:cs typeface="Montserrat"/>
                <a:sym typeface="Montserrat"/>
              </a:rPr>
              <a:t>or,    e₀ (1 + A𝗏m𝗏) = A𝗏e𝗀   </a:t>
            </a:r>
          </a:p>
          <a:p>
            <a:pPr algn="ctr">
              <a:lnSpc>
                <a:spcPts val="3359"/>
              </a:lnSpc>
              <a:spcBef>
                <a:spcPct val="0"/>
              </a:spcBef>
            </a:pPr>
            <a:r>
              <a:rPr lang="en-US" sz="2400">
                <a:solidFill>
                  <a:srgbClr val="000000"/>
                </a:solidFill>
                <a:latin typeface="Montserrat"/>
                <a:ea typeface="Montserrat"/>
                <a:cs typeface="Montserrat"/>
                <a:sym typeface="Montserrat"/>
              </a:rPr>
              <a:t>      e₀</a:t>
            </a:r>
          </a:p>
        </p:txBody>
      </p:sp>
      <p:sp>
        <p:nvSpPr>
          <p:cNvPr id="11" name="AutoShape 11"/>
          <p:cNvSpPr/>
          <p:nvPr/>
        </p:nvSpPr>
        <p:spPr>
          <a:xfrm>
            <a:off x="5912527" y="7297492"/>
            <a:ext cx="598300" cy="0"/>
          </a:xfrm>
          <a:prstGeom prst="line">
            <a:avLst/>
          </a:prstGeom>
          <a:ln w="38100" cap="flat">
            <a:solidFill>
              <a:srgbClr val="000000"/>
            </a:solidFill>
            <a:prstDash val="solid"/>
            <a:headEnd type="none" w="sm" len="sm"/>
            <a:tailEnd type="none" w="sm" len="sm"/>
          </a:ln>
        </p:spPr>
      </p:sp>
      <p:sp>
        <p:nvSpPr>
          <p:cNvPr id="12" name="TextBox 12"/>
          <p:cNvSpPr txBox="1"/>
          <p:nvPr/>
        </p:nvSpPr>
        <p:spPr>
          <a:xfrm>
            <a:off x="5979202" y="7240342"/>
            <a:ext cx="416838" cy="396240"/>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Montserrat"/>
                <a:ea typeface="Montserrat"/>
                <a:cs typeface="Montserrat"/>
                <a:sym typeface="Montserrat"/>
              </a:rPr>
              <a:t>e𝗀 </a:t>
            </a:r>
          </a:p>
        </p:txBody>
      </p:sp>
      <p:sp>
        <p:nvSpPr>
          <p:cNvPr id="13" name="TextBox 13"/>
          <p:cNvSpPr txBox="1"/>
          <p:nvPr/>
        </p:nvSpPr>
        <p:spPr>
          <a:xfrm>
            <a:off x="6669160" y="7080322"/>
            <a:ext cx="175260" cy="396240"/>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Montserrat"/>
                <a:ea typeface="Montserrat"/>
                <a:cs typeface="Montserrat"/>
                <a:sym typeface="Montserrat"/>
              </a:rPr>
              <a:t>=</a:t>
            </a:r>
          </a:p>
        </p:txBody>
      </p:sp>
      <p:sp>
        <p:nvSpPr>
          <p:cNvPr id="14" name="TextBox 14"/>
          <p:cNvSpPr txBox="1"/>
          <p:nvPr/>
        </p:nvSpPr>
        <p:spPr>
          <a:xfrm>
            <a:off x="4240007" y="7042222"/>
            <a:ext cx="378023" cy="396240"/>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Montserrat"/>
                <a:ea typeface="Montserrat"/>
                <a:cs typeface="Montserrat"/>
                <a:sym typeface="Montserrat"/>
              </a:rPr>
              <a:t>or,</a:t>
            </a:r>
          </a:p>
        </p:txBody>
      </p:sp>
      <p:sp>
        <p:nvSpPr>
          <p:cNvPr id="15" name="AutoShape 15"/>
          <p:cNvSpPr/>
          <p:nvPr/>
        </p:nvSpPr>
        <p:spPr>
          <a:xfrm flipH="1">
            <a:off x="7120645" y="7297492"/>
            <a:ext cx="1645963" cy="0"/>
          </a:xfrm>
          <a:prstGeom prst="line">
            <a:avLst/>
          </a:prstGeom>
          <a:ln w="38100" cap="flat">
            <a:solidFill>
              <a:srgbClr val="000000"/>
            </a:solidFill>
            <a:prstDash val="solid"/>
            <a:headEnd type="none" w="sm" len="sm"/>
            <a:tailEnd type="none" w="sm" len="sm"/>
          </a:ln>
        </p:spPr>
      </p:sp>
      <p:grpSp>
        <p:nvGrpSpPr>
          <p:cNvPr id="16" name="Group 16"/>
          <p:cNvGrpSpPr/>
          <p:nvPr/>
        </p:nvGrpSpPr>
        <p:grpSpPr>
          <a:xfrm>
            <a:off x="7301604" y="6901252"/>
            <a:ext cx="1270040" cy="792480"/>
            <a:chOff x="0" y="0"/>
            <a:chExt cx="1693386" cy="1056640"/>
          </a:xfrm>
        </p:grpSpPr>
        <p:sp>
          <p:nvSpPr>
            <p:cNvPr id="17" name="TextBox 17"/>
            <p:cNvSpPr txBox="1"/>
            <p:nvPr/>
          </p:nvSpPr>
          <p:spPr>
            <a:xfrm>
              <a:off x="553323" y="-38100"/>
              <a:ext cx="586740" cy="515620"/>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Montserrat"/>
                  <a:ea typeface="Montserrat"/>
                  <a:cs typeface="Montserrat"/>
                  <a:sym typeface="Montserrat"/>
                </a:rPr>
                <a:t> A𝗏</a:t>
              </a:r>
            </a:p>
          </p:txBody>
        </p:sp>
        <p:sp>
          <p:nvSpPr>
            <p:cNvPr id="18" name="TextBox 18"/>
            <p:cNvSpPr txBox="1"/>
            <p:nvPr/>
          </p:nvSpPr>
          <p:spPr>
            <a:xfrm>
              <a:off x="0" y="541020"/>
              <a:ext cx="1693386" cy="515620"/>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Montserrat"/>
                  <a:ea typeface="Montserrat"/>
                  <a:cs typeface="Montserrat"/>
                  <a:sym typeface="Montserrat"/>
                </a:rPr>
                <a:t>1 + A𝗏m𝗏</a:t>
              </a:r>
            </a:p>
          </p:txBody>
        </p:sp>
      </p:grpSp>
      <p:sp>
        <p:nvSpPr>
          <p:cNvPr id="19" name="TextBox 19"/>
          <p:cNvSpPr txBox="1"/>
          <p:nvPr/>
        </p:nvSpPr>
        <p:spPr>
          <a:xfrm>
            <a:off x="2340762" y="7903282"/>
            <a:ext cx="9007316" cy="815340"/>
          </a:xfrm>
          <a:prstGeom prst="rect">
            <a:avLst/>
          </a:prstGeom>
        </p:spPr>
        <p:txBody>
          <a:bodyPr lIns="0" tIns="0" rIns="0" bIns="0" rtlCol="0" anchor="t">
            <a:spAutoFit/>
          </a:bodyPr>
          <a:lstStyle/>
          <a:p>
            <a:pPr algn="ctr">
              <a:lnSpc>
                <a:spcPts val="3359"/>
              </a:lnSpc>
            </a:pPr>
            <a:r>
              <a:rPr lang="en-US" sz="2400">
                <a:solidFill>
                  <a:srgbClr val="000000"/>
                </a:solidFill>
                <a:latin typeface="Montserrat"/>
                <a:ea typeface="Montserrat"/>
                <a:cs typeface="Montserrat"/>
                <a:sym typeface="Montserrat"/>
              </a:rPr>
              <a:t>But e₀/e𝗀 is the voltage gain of the amplifier with feedback.</a:t>
            </a:r>
          </a:p>
          <a:p>
            <a:pPr algn="ctr">
              <a:lnSpc>
                <a:spcPts val="3359"/>
              </a:lnSpc>
              <a:spcBef>
                <a:spcPct val="0"/>
              </a:spcBef>
            </a:pPr>
            <a:r>
              <a:rPr lang="en-US" sz="2400">
                <a:solidFill>
                  <a:srgbClr val="000000"/>
                </a:solidFill>
                <a:latin typeface="Montserrat"/>
                <a:ea typeface="Montserrat"/>
                <a:cs typeface="Montserrat"/>
                <a:sym typeface="Montserrat"/>
              </a:rPr>
              <a:t>∴ Voltage gain with negative feedback is</a:t>
            </a:r>
          </a:p>
        </p:txBody>
      </p:sp>
      <p:sp>
        <p:nvSpPr>
          <p:cNvPr id="20" name="TextBox 20"/>
          <p:cNvSpPr txBox="1"/>
          <p:nvPr/>
        </p:nvSpPr>
        <p:spPr>
          <a:xfrm>
            <a:off x="6111313" y="8985322"/>
            <a:ext cx="799028" cy="396240"/>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Montserrat"/>
                <a:ea typeface="Montserrat"/>
                <a:cs typeface="Montserrat"/>
                <a:sym typeface="Montserrat"/>
              </a:rPr>
              <a:t>A𝗏𝖿 = </a:t>
            </a:r>
          </a:p>
        </p:txBody>
      </p:sp>
      <p:sp>
        <p:nvSpPr>
          <p:cNvPr id="21" name="AutoShape 21"/>
          <p:cNvSpPr/>
          <p:nvPr/>
        </p:nvSpPr>
        <p:spPr>
          <a:xfrm flipH="1">
            <a:off x="7120645" y="9202492"/>
            <a:ext cx="1645963" cy="0"/>
          </a:xfrm>
          <a:prstGeom prst="line">
            <a:avLst/>
          </a:prstGeom>
          <a:ln w="38100" cap="flat">
            <a:solidFill>
              <a:srgbClr val="000000"/>
            </a:solidFill>
            <a:prstDash val="solid"/>
            <a:headEnd type="none" w="sm" len="sm"/>
            <a:tailEnd type="none" w="sm" len="sm"/>
          </a:ln>
        </p:spPr>
      </p:sp>
      <p:grpSp>
        <p:nvGrpSpPr>
          <p:cNvPr id="22" name="Group 22"/>
          <p:cNvGrpSpPr/>
          <p:nvPr/>
        </p:nvGrpSpPr>
        <p:grpSpPr>
          <a:xfrm>
            <a:off x="7301604" y="8775772"/>
            <a:ext cx="1270040" cy="792480"/>
            <a:chOff x="0" y="0"/>
            <a:chExt cx="1693386" cy="1056640"/>
          </a:xfrm>
        </p:grpSpPr>
        <p:sp>
          <p:nvSpPr>
            <p:cNvPr id="23" name="TextBox 23"/>
            <p:cNvSpPr txBox="1"/>
            <p:nvPr/>
          </p:nvSpPr>
          <p:spPr>
            <a:xfrm>
              <a:off x="553323" y="-38100"/>
              <a:ext cx="586740" cy="515620"/>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Montserrat"/>
                  <a:ea typeface="Montserrat"/>
                  <a:cs typeface="Montserrat"/>
                  <a:sym typeface="Montserrat"/>
                </a:rPr>
                <a:t> A𝗏</a:t>
              </a:r>
            </a:p>
          </p:txBody>
        </p:sp>
        <p:sp>
          <p:nvSpPr>
            <p:cNvPr id="24" name="TextBox 24"/>
            <p:cNvSpPr txBox="1"/>
            <p:nvPr/>
          </p:nvSpPr>
          <p:spPr>
            <a:xfrm>
              <a:off x="0" y="541020"/>
              <a:ext cx="1693386" cy="515620"/>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Montserrat"/>
                  <a:ea typeface="Montserrat"/>
                  <a:cs typeface="Montserrat"/>
                  <a:sym typeface="Montserrat"/>
                </a:rPr>
                <a:t>1 + A𝗏m𝗏</a:t>
              </a:r>
            </a:p>
          </p:txBody>
        </p:sp>
      </p:grpSp>
      <p:sp>
        <p:nvSpPr>
          <p:cNvPr id="25" name="TextBox 25"/>
          <p:cNvSpPr txBox="1"/>
          <p:nvPr/>
        </p:nvSpPr>
        <p:spPr>
          <a:xfrm>
            <a:off x="17768242" y="9742190"/>
            <a:ext cx="152400" cy="200025"/>
          </a:xfrm>
          <a:prstGeom prst="rect">
            <a:avLst/>
          </a:prstGeom>
        </p:spPr>
        <p:txBody>
          <a:bodyPr wrap="none" lIns="0" tIns="0" rIns="0" bIns="0" rtlCol="0" anchor="t">
            <a:spAutoFit/>
          </a:bodyPr>
          <a:lstStyle/>
          <a:p>
            <a:pPr algn="ctr">
              <a:lnSpc>
                <a:spcPts val="2800"/>
              </a:lnSpc>
              <a:spcBef>
                <a:spcPct val="0"/>
              </a:spcBef>
            </a:pPr>
            <a:r>
              <a:rPr lang="en-US" sz="2000" i="1">
                <a:solidFill>
                  <a:srgbClr val="000000"/>
                </a:solidFill>
                <a:latin typeface="Canva Sans Italics"/>
                <a:ea typeface="Canva Sans Italics"/>
                <a:cs typeface="Canva Sans Italics"/>
                <a:sym typeface="Canva Sans Italics"/>
              </a:rPr>
              <a:t>11</a:t>
            </a:r>
          </a:p>
        </p:txBody>
      </p:sp>
      <p:sp>
        <p:nvSpPr>
          <p:cNvPr id="26" name="TextBox 26"/>
          <p:cNvSpPr txBox="1"/>
          <p:nvPr/>
        </p:nvSpPr>
        <p:spPr>
          <a:xfrm>
            <a:off x="14401800" y="6246111"/>
            <a:ext cx="1091710" cy="403059"/>
          </a:xfrm>
          <a:prstGeom prst="rect">
            <a:avLst/>
          </a:prstGeom>
        </p:spPr>
        <p:txBody>
          <a:bodyPr wrap="square" lIns="0" tIns="0" rIns="0" bIns="0" rtlCol="0" anchor="t">
            <a:spAutoFit/>
          </a:bodyPr>
          <a:lstStyle/>
          <a:p>
            <a:pPr algn="ctr">
              <a:lnSpc>
                <a:spcPts val="3359"/>
              </a:lnSpc>
              <a:spcBef>
                <a:spcPct val="0"/>
              </a:spcBef>
            </a:pPr>
            <a:r>
              <a:rPr lang="en-US" sz="2400" dirty="0">
                <a:solidFill>
                  <a:srgbClr val="000000"/>
                </a:solidFill>
                <a:latin typeface="Montserrat"/>
                <a:ea typeface="Montserrat"/>
                <a:cs typeface="Montserrat"/>
                <a:sym typeface="Montserrat"/>
              </a:rPr>
              <a:t>Fig. 5</a:t>
            </a:r>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AutoShape 2"/>
          <p:cNvSpPr/>
          <p:nvPr/>
        </p:nvSpPr>
        <p:spPr>
          <a:xfrm flipH="1">
            <a:off x="8803557" y="1028700"/>
            <a:ext cx="0" cy="8229600"/>
          </a:xfrm>
          <a:prstGeom prst="line">
            <a:avLst/>
          </a:prstGeom>
          <a:ln w="38100" cap="flat">
            <a:solidFill>
              <a:srgbClr val="ED2700"/>
            </a:solidFill>
            <a:prstDash val="solid"/>
            <a:headEnd type="none" w="sm" len="sm"/>
            <a:tailEnd type="none" w="sm" len="sm"/>
          </a:ln>
        </p:spPr>
      </p:sp>
      <p:grpSp>
        <p:nvGrpSpPr>
          <p:cNvPr id="3" name="Group 3"/>
          <p:cNvGrpSpPr/>
          <p:nvPr/>
        </p:nvGrpSpPr>
        <p:grpSpPr>
          <a:xfrm>
            <a:off x="8350217" y="3557635"/>
            <a:ext cx="793783" cy="793783"/>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3434"/>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3079"/>
                </a:lnSpc>
              </a:pPr>
              <a:endParaRPr/>
            </a:p>
          </p:txBody>
        </p:sp>
      </p:grpSp>
      <p:sp>
        <p:nvSpPr>
          <p:cNvPr id="6" name="Freeform 6"/>
          <p:cNvSpPr/>
          <p:nvPr/>
        </p:nvSpPr>
        <p:spPr>
          <a:xfrm>
            <a:off x="0" y="6426319"/>
            <a:ext cx="3735209" cy="3860681"/>
          </a:xfrm>
          <a:custGeom>
            <a:avLst/>
            <a:gdLst/>
            <a:ahLst/>
            <a:cxnLst/>
            <a:rect l="l" t="t" r="r" b="b"/>
            <a:pathLst>
              <a:path w="3735209" h="3860681">
                <a:moveTo>
                  <a:pt x="0" y="0"/>
                </a:moveTo>
                <a:lnTo>
                  <a:pt x="3735209" y="0"/>
                </a:lnTo>
                <a:lnTo>
                  <a:pt x="3735209" y="3860681"/>
                </a:lnTo>
                <a:lnTo>
                  <a:pt x="0" y="38606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flipV="1">
            <a:off x="0" y="0"/>
            <a:ext cx="4502140" cy="3494786"/>
          </a:xfrm>
          <a:custGeom>
            <a:avLst/>
            <a:gdLst/>
            <a:ahLst/>
            <a:cxnLst/>
            <a:rect l="l" t="t" r="r" b="b"/>
            <a:pathLst>
              <a:path w="4502140" h="3494786">
                <a:moveTo>
                  <a:pt x="0" y="3494786"/>
                </a:moveTo>
                <a:lnTo>
                  <a:pt x="4502140" y="3494786"/>
                </a:lnTo>
                <a:lnTo>
                  <a:pt x="4502140" y="0"/>
                </a:lnTo>
                <a:lnTo>
                  <a:pt x="0" y="0"/>
                </a:lnTo>
                <a:lnTo>
                  <a:pt x="0" y="3494786"/>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756346" y="3662807"/>
            <a:ext cx="6839457" cy="1226820"/>
          </a:xfrm>
          <a:prstGeom prst="rect">
            <a:avLst/>
          </a:prstGeom>
        </p:spPr>
        <p:txBody>
          <a:bodyPr lIns="0" tIns="0" rIns="0" bIns="0" rtlCol="0" anchor="t">
            <a:spAutoFit/>
          </a:bodyPr>
          <a:lstStyle/>
          <a:p>
            <a:pPr marL="0" lvl="0" indent="0" algn="l">
              <a:lnSpc>
                <a:spcPts val="10080"/>
              </a:lnSpc>
            </a:pPr>
            <a:r>
              <a:rPr lang="en-US" sz="7200">
                <a:solidFill>
                  <a:srgbClr val="343434"/>
                </a:solidFill>
                <a:latin typeface="League Spartan"/>
                <a:ea typeface="League Spartan"/>
                <a:cs typeface="League Spartan"/>
                <a:sym typeface="League Spartan"/>
              </a:rPr>
              <a:t>Presenter 4</a:t>
            </a:r>
          </a:p>
        </p:txBody>
      </p:sp>
      <p:sp>
        <p:nvSpPr>
          <p:cNvPr id="9" name="TextBox 9"/>
          <p:cNvSpPr txBox="1"/>
          <p:nvPr/>
        </p:nvSpPr>
        <p:spPr>
          <a:xfrm>
            <a:off x="9896475" y="3428111"/>
            <a:ext cx="7771192" cy="1835151"/>
          </a:xfrm>
          <a:prstGeom prst="rect">
            <a:avLst/>
          </a:prstGeom>
        </p:spPr>
        <p:txBody>
          <a:bodyPr lIns="0" tIns="0" rIns="0" bIns="0" rtlCol="0" anchor="t">
            <a:spAutoFit/>
          </a:bodyPr>
          <a:lstStyle/>
          <a:p>
            <a:pPr algn="l">
              <a:lnSpc>
                <a:spcPts val="4899"/>
              </a:lnSpc>
            </a:pPr>
            <a:r>
              <a:rPr lang="en-US" sz="3499" b="1">
                <a:solidFill>
                  <a:srgbClr val="343434"/>
                </a:solidFill>
                <a:latin typeface="Montserrat Bold"/>
                <a:ea typeface="Montserrat Bold"/>
                <a:cs typeface="Montserrat Bold"/>
                <a:sym typeface="Montserrat Bold"/>
              </a:rPr>
              <a:t>Sharmin Akter Jame</a:t>
            </a:r>
          </a:p>
          <a:p>
            <a:pPr algn="l">
              <a:lnSpc>
                <a:spcPts val="4899"/>
              </a:lnSpc>
            </a:pPr>
            <a:r>
              <a:rPr lang="en-US" sz="3499" b="1">
                <a:solidFill>
                  <a:srgbClr val="343434"/>
                </a:solidFill>
                <a:latin typeface="Montserrat Bold"/>
                <a:ea typeface="Montserrat Bold"/>
                <a:cs typeface="Montserrat Bold"/>
                <a:sym typeface="Montserrat Bold"/>
              </a:rPr>
              <a:t>ID: 232-15-380</a:t>
            </a:r>
          </a:p>
          <a:p>
            <a:pPr algn="l">
              <a:lnSpc>
                <a:spcPts val="4899"/>
              </a:lnSpc>
            </a:pPr>
            <a:endParaRPr lang="en-US" sz="3499" b="1">
              <a:solidFill>
                <a:srgbClr val="343434"/>
              </a:solidFill>
              <a:latin typeface="Montserrat Bold"/>
              <a:ea typeface="Montserrat Bold"/>
              <a:cs typeface="Montserrat Bold"/>
              <a:sym typeface="Montserrat Bold"/>
            </a:endParaRPr>
          </a:p>
        </p:txBody>
      </p:sp>
      <p:sp>
        <p:nvSpPr>
          <p:cNvPr id="10" name="TextBox 10"/>
          <p:cNvSpPr txBox="1"/>
          <p:nvPr/>
        </p:nvSpPr>
        <p:spPr>
          <a:xfrm>
            <a:off x="17790815" y="9742190"/>
            <a:ext cx="152400" cy="200025"/>
          </a:xfrm>
          <a:prstGeom prst="rect">
            <a:avLst/>
          </a:prstGeom>
        </p:spPr>
        <p:txBody>
          <a:bodyPr wrap="none" lIns="0" tIns="0" rIns="0" bIns="0" rtlCol="0" anchor="t">
            <a:spAutoFit/>
          </a:bodyPr>
          <a:lstStyle/>
          <a:p>
            <a:pPr algn="ctr">
              <a:lnSpc>
                <a:spcPts val="2800"/>
              </a:lnSpc>
              <a:spcBef>
                <a:spcPct val="0"/>
              </a:spcBef>
            </a:pPr>
            <a:r>
              <a:rPr lang="en-US" sz="2000" i="1">
                <a:solidFill>
                  <a:srgbClr val="000000"/>
                </a:solidFill>
                <a:latin typeface="Canva Sans Italics"/>
                <a:ea typeface="Canva Sans Italics"/>
                <a:cs typeface="Canva Sans Italics"/>
                <a:sym typeface="Canva Sans Italics"/>
              </a:rPr>
              <a:t>12</a:t>
            </a:r>
          </a:p>
        </p:txBody>
      </p:sp>
    </p:spTree>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929580" y="244124"/>
            <a:ext cx="7845762" cy="1569152"/>
          </a:xfrm>
          <a:custGeom>
            <a:avLst/>
            <a:gdLst/>
            <a:ahLst/>
            <a:cxnLst/>
            <a:rect l="l" t="t" r="r" b="b"/>
            <a:pathLst>
              <a:path w="7845762" h="1569152">
                <a:moveTo>
                  <a:pt x="0" y="0"/>
                </a:moveTo>
                <a:lnTo>
                  <a:pt x="7845762" y="0"/>
                </a:lnTo>
                <a:lnTo>
                  <a:pt x="7845762" y="1569152"/>
                </a:lnTo>
                <a:lnTo>
                  <a:pt x="0" y="15691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868502" y="144972"/>
            <a:ext cx="2419498" cy="682752"/>
          </a:xfrm>
          <a:custGeom>
            <a:avLst/>
            <a:gdLst/>
            <a:ahLst/>
            <a:cxnLst/>
            <a:rect l="l" t="t" r="r" b="b"/>
            <a:pathLst>
              <a:path w="2419498" h="682752">
                <a:moveTo>
                  <a:pt x="0" y="0"/>
                </a:moveTo>
                <a:lnTo>
                  <a:pt x="2419498" y="0"/>
                </a:lnTo>
                <a:lnTo>
                  <a:pt x="2419498" y="682752"/>
                </a:lnTo>
                <a:lnTo>
                  <a:pt x="0" y="682752"/>
                </a:lnTo>
                <a:lnTo>
                  <a:pt x="0" y="0"/>
                </a:lnTo>
                <a:close/>
              </a:path>
            </a:pathLst>
          </a:custGeom>
          <a:blipFill>
            <a:blip r:embed="rId4">
              <a:extLst>
                <a:ext uri="{96DAC541-7B7A-43D3-8B79-37D633B846F1}">
                  <asvg:svgBlip xmlns:asvg="http://schemas.microsoft.com/office/drawing/2016/SVG/main" r:embed="rId5"/>
                </a:ext>
              </a:extLst>
            </a:blip>
            <a:stretch>
              <a:fillRect r="-202343"/>
            </a:stretch>
          </a:blipFill>
        </p:spPr>
      </p:sp>
      <p:sp>
        <p:nvSpPr>
          <p:cNvPr id="4" name="Freeform 4"/>
          <p:cNvSpPr/>
          <p:nvPr/>
        </p:nvSpPr>
        <p:spPr>
          <a:xfrm>
            <a:off x="-888111" y="2057400"/>
            <a:ext cx="3833622" cy="8229600"/>
          </a:xfrm>
          <a:custGeom>
            <a:avLst/>
            <a:gdLst/>
            <a:ahLst/>
            <a:cxnLst/>
            <a:rect l="l" t="t" r="r" b="b"/>
            <a:pathLst>
              <a:path w="3833622" h="8229600">
                <a:moveTo>
                  <a:pt x="0" y="0"/>
                </a:moveTo>
                <a:lnTo>
                  <a:pt x="3833622" y="0"/>
                </a:lnTo>
                <a:lnTo>
                  <a:pt x="3833622" y="8229600"/>
                </a:lnTo>
                <a:lnTo>
                  <a:pt x="0" y="8229600"/>
                </a:lnTo>
                <a:lnTo>
                  <a:pt x="0" y="0"/>
                </a:lnTo>
                <a:close/>
              </a:path>
            </a:pathLst>
          </a:custGeom>
          <a:blipFill>
            <a:blip r:embed="rId6" cstate="screen">
              <a:extLst>
                <a:ext uri="{28A0092B-C50C-407E-A947-70E740481C1C}">
                  <a14:useLocalDpi xmlns:a14="http://schemas.microsoft.com/office/drawing/2010/main" val="0"/>
                </a:ext>
              </a:extLst>
            </a:blip>
            <a:stretch>
              <a:fillRect/>
            </a:stretch>
          </a:blipFill>
        </p:spPr>
      </p:sp>
      <p:sp>
        <p:nvSpPr>
          <p:cNvPr id="5" name="TextBox 5"/>
          <p:cNvSpPr txBox="1"/>
          <p:nvPr/>
        </p:nvSpPr>
        <p:spPr>
          <a:xfrm>
            <a:off x="1262304" y="2079056"/>
            <a:ext cx="16726154" cy="4821554"/>
          </a:xfrm>
          <a:prstGeom prst="rect">
            <a:avLst/>
          </a:prstGeom>
        </p:spPr>
        <p:txBody>
          <a:bodyPr lIns="0" tIns="0" rIns="0" bIns="0" rtlCol="0" anchor="t">
            <a:spAutoFit/>
          </a:bodyPr>
          <a:lstStyle/>
          <a:p>
            <a:pPr algn="just">
              <a:lnSpc>
                <a:spcPts val="3840"/>
              </a:lnSpc>
            </a:pPr>
            <a:r>
              <a:rPr lang="en-US" sz="2400">
                <a:solidFill>
                  <a:srgbClr val="000000"/>
                </a:solidFill>
                <a:latin typeface="Montserrat"/>
                <a:ea typeface="Montserrat"/>
                <a:cs typeface="Montserrat"/>
                <a:sym typeface="Montserrat"/>
              </a:rPr>
              <a:t>Positive feedback occurs when the feedback energy (voltage or current) is in phase with the input signal, reinforcing it rather than opposing it.</a:t>
            </a:r>
          </a:p>
          <a:p>
            <a:pPr algn="just">
              <a:lnSpc>
                <a:spcPts val="3840"/>
              </a:lnSpc>
            </a:pPr>
            <a:r>
              <a:rPr lang="en-US" sz="2400">
                <a:solidFill>
                  <a:srgbClr val="000000"/>
                </a:solidFill>
                <a:latin typeface="Montserrat"/>
                <a:ea typeface="Montserrat"/>
                <a:cs typeface="Montserrat"/>
                <a:sym typeface="Montserrat"/>
              </a:rPr>
              <a:t>This in-phase feedback increases the amplifier’s overall gain.</a:t>
            </a:r>
          </a:p>
          <a:p>
            <a:pPr algn="l">
              <a:lnSpc>
                <a:spcPts val="3840"/>
              </a:lnSpc>
            </a:pPr>
            <a:r>
              <a:rPr lang="en-US" sz="2400">
                <a:solidFill>
                  <a:srgbClr val="000000"/>
                </a:solidFill>
                <a:latin typeface="Montserrat"/>
                <a:ea typeface="Montserrat"/>
                <a:cs typeface="Montserrat"/>
                <a:sym typeface="Montserrat"/>
              </a:rPr>
              <a:t>     </a:t>
            </a:r>
            <a:r>
              <a:rPr lang="en-US" sz="2400" b="1">
                <a:solidFill>
                  <a:srgbClr val="000000"/>
                </a:solidFill>
                <a:latin typeface="Montserrat Bold"/>
                <a:ea typeface="Montserrat Bold"/>
                <a:cs typeface="Montserrat Bold"/>
                <a:sym typeface="Montserrat Bold"/>
              </a:rPr>
              <a:t>How it Works:</a:t>
            </a:r>
          </a:p>
          <a:p>
            <a:pPr marL="1036330" lvl="2" indent="-345443" algn="l">
              <a:lnSpc>
                <a:spcPts val="3840"/>
              </a:lnSpc>
              <a:buFont typeface="Arial"/>
              <a:buChar char="⚬"/>
            </a:pPr>
            <a:r>
              <a:rPr lang="en-US" sz="2400">
                <a:solidFill>
                  <a:srgbClr val="000000"/>
                </a:solidFill>
                <a:latin typeface="Montserrat"/>
                <a:ea typeface="Montserrat"/>
                <a:cs typeface="Montserrat"/>
                <a:sym typeface="Montserrat"/>
              </a:rPr>
              <a:t>When the feedback energy (voltage or current) is in phase with the input signal and thus aids it, it is called positive feedback. Both amplifier and feedback network introduce a phase shift of 180°. The result is a 360° phase shift around the loop, causing the feedback voltage V𝖿 to be in phase with the input signal V𝗂𝗇</a:t>
            </a:r>
          </a:p>
          <a:p>
            <a:pPr algn="l">
              <a:lnSpc>
                <a:spcPts val="3840"/>
              </a:lnSpc>
            </a:pPr>
            <a:endParaRPr lang="en-US" sz="2400">
              <a:solidFill>
                <a:srgbClr val="000000"/>
              </a:solidFill>
              <a:latin typeface="Montserrat"/>
              <a:ea typeface="Montserrat"/>
              <a:cs typeface="Montserrat"/>
              <a:sym typeface="Montserrat"/>
            </a:endParaRPr>
          </a:p>
          <a:p>
            <a:pPr algn="l">
              <a:lnSpc>
                <a:spcPts val="3840"/>
              </a:lnSpc>
            </a:pPr>
            <a:endParaRPr lang="en-US" sz="2400">
              <a:solidFill>
                <a:srgbClr val="000000"/>
              </a:solidFill>
              <a:latin typeface="Montserrat"/>
              <a:ea typeface="Montserrat"/>
              <a:cs typeface="Montserrat"/>
              <a:sym typeface="Montserrat"/>
            </a:endParaRPr>
          </a:p>
        </p:txBody>
      </p:sp>
      <p:sp>
        <p:nvSpPr>
          <p:cNvPr id="6" name="TextBox 6"/>
          <p:cNvSpPr txBox="1"/>
          <p:nvPr/>
        </p:nvSpPr>
        <p:spPr>
          <a:xfrm>
            <a:off x="4687784" y="660400"/>
            <a:ext cx="8329355" cy="669925"/>
          </a:xfrm>
          <a:prstGeom prst="rect">
            <a:avLst/>
          </a:prstGeom>
        </p:spPr>
        <p:txBody>
          <a:bodyPr lIns="0" tIns="0" rIns="0" bIns="0" rtlCol="0" anchor="t">
            <a:spAutoFit/>
          </a:bodyPr>
          <a:lstStyle/>
          <a:p>
            <a:pPr marL="0" lvl="0" indent="0" algn="ctr">
              <a:lnSpc>
                <a:spcPts val="5599"/>
              </a:lnSpc>
            </a:pPr>
            <a:r>
              <a:rPr lang="en-US" sz="3999" b="1">
                <a:solidFill>
                  <a:srgbClr val="F1F1F1"/>
                </a:solidFill>
                <a:latin typeface="Montserrat Bold"/>
                <a:ea typeface="Montserrat Bold"/>
                <a:cs typeface="Montserrat Bold"/>
                <a:sym typeface="Montserrat Bold"/>
              </a:rPr>
              <a:t>Positive Feedback Basics</a:t>
            </a:r>
          </a:p>
        </p:txBody>
      </p:sp>
      <p:sp>
        <p:nvSpPr>
          <p:cNvPr id="7" name="Freeform 7"/>
          <p:cNvSpPr/>
          <p:nvPr/>
        </p:nvSpPr>
        <p:spPr>
          <a:xfrm>
            <a:off x="6831941" y="5691803"/>
            <a:ext cx="7727670" cy="4331433"/>
          </a:xfrm>
          <a:custGeom>
            <a:avLst/>
            <a:gdLst/>
            <a:ahLst/>
            <a:cxnLst/>
            <a:rect l="l" t="t" r="r" b="b"/>
            <a:pathLst>
              <a:path w="7727670" h="4331433">
                <a:moveTo>
                  <a:pt x="0" y="0"/>
                </a:moveTo>
                <a:lnTo>
                  <a:pt x="7727670" y="0"/>
                </a:lnTo>
                <a:lnTo>
                  <a:pt x="7727670" y="4331433"/>
                </a:lnTo>
                <a:lnTo>
                  <a:pt x="0" y="4331433"/>
                </a:lnTo>
                <a:lnTo>
                  <a:pt x="0" y="0"/>
                </a:lnTo>
                <a:close/>
              </a:path>
            </a:pathLst>
          </a:custGeom>
          <a:blipFill>
            <a:blip r:embed="rId7" cstate="print">
              <a:extLst>
                <a:ext uri="{28A0092B-C50C-407E-A947-70E740481C1C}">
                  <a14:useLocalDpi xmlns:a14="http://schemas.microsoft.com/office/drawing/2010/main" val="0"/>
                </a:ext>
              </a:extLst>
            </a:blip>
            <a:stretch>
              <a:fillRect/>
            </a:stretch>
          </a:blipFill>
        </p:spPr>
      </p:sp>
      <p:sp>
        <p:nvSpPr>
          <p:cNvPr id="8" name="Freeform 8"/>
          <p:cNvSpPr/>
          <p:nvPr/>
        </p:nvSpPr>
        <p:spPr>
          <a:xfrm>
            <a:off x="8852461" y="5816716"/>
            <a:ext cx="4709940" cy="544155"/>
          </a:xfrm>
          <a:custGeom>
            <a:avLst/>
            <a:gdLst/>
            <a:ahLst/>
            <a:cxnLst/>
            <a:rect l="l" t="t" r="r" b="b"/>
            <a:pathLst>
              <a:path w="4709940" h="544155">
                <a:moveTo>
                  <a:pt x="0" y="0"/>
                </a:moveTo>
                <a:lnTo>
                  <a:pt x="4709940" y="0"/>
                </a:lnTo>
                <a:lnTo>
                  <a:pt x="4709940" y="544155"/>
                </a:lnTo>
                <a:lnTo>
                  <a:pt x="0" y="544155"/>
                </a:lnTo>
                <a:lnTo>
                  <a:pt x="0" y="0"/>
                </a:lnTo>
                <a:close/>
              </a:path>
            </a:pathLst>
          </a:custGeom>
          <a:blipFill>
            <a:blip r:embed="rId8" cstate="screen">
              <a:extLst>
                <a:ext uri="{28A0092B-C50C-407E-A947-70E740481C1C}">
                  <a14:useLocalDpi xmlns:a14="http://schemas.microsoft.com/office/drawing/2010/main" val="0"/>
                </a:ext>
              </a:extLst>
            </a:blip>
            <a:stretch>
              <a:fillRect/>
            </a:stretch>
          </a:blipFill>
        </p:spPr>
      </p:sp>
      <p:sp>
        <p:nvSpPr>
          <p:cNvPr id="9" name="TextBox 9"/>
          <p:cNvSpPr txBox="1"/>
          <p:nvPr/>
        </p:nvSpPr>
        <p:spPr>
          <a:xfrm>
            <a:off x="8701946" y="5862098"/>
            <a:ext cx="4709940" cy="389255"/>
          </a:xfrm>
          <a:prstGeom prst="rect">
            <a:avLst/>
          </a:prstGeom>
        </p:spPr>
        <p:txBody>
          <a:bodyPr lIns="0" tIns="0" rIns="0" bIns="0" rtlCol="0" anchor="t">
            <a:spAutoFit/>
          </a:bodyPr>
          <a:lstStyle/>
          <a:p>
            <a:pPr algn="ctr">
              <a:lnSpc>
                <a:spcPts val="3220"/>
              </a:lnSpc>
              <a:spcBef>
                <a:spcPct val="0"/>
              </a:spcBef>
            </a:pPr>
            <a:r>
              <a:rPr lang="en-US" sz="2300">
                <a:solidFill>
                  <a:srgbClr val="000000"/>
                </a:solidFill>
                <a:latin typeface="Montserrat"/>
                <a:ea typeface="Montserrat"/>
                <a:cs typeface="Montserrat"/>
                <a:sym typeface="Montserrat"/>
              </a:rPr>
              <a:t>Introduces 180° Phase Shift</a:t>
            </a:r>
          </a:p>
        </p:txBody>
      </p:sp>
      <p:sp>
        <p:nvSpPr>
          <p:cNvPr id="10" name="Freeform 10"/>
          <p:cNvSpPr/>
          <p:nvPr/>
        </p:nvSpPr>
        <p:spPr>
          <a:xfrm>
            <a:off x="12046918" y="9633688"/>
            <a:ext cx="4709940" cy="544155"/>
          </a:xfrm>
          <a:custGeom>
            <a:avLst/>
            <a:gdLst/>
            <a:ahLst/>
            <a:cxnLst/>
            <a:rect l="l" t="t" r="r" b="b"/>
            <a:pathLst>
              <a:path w="4709940" h="544155">
                <a:moveTo>
                  <a:pt x="0" y="0"/>
                </a:moveTo>
                <a:lnTo>
                  <a:pt x="4709940" y="0"/>
                </a:lnTo>
                <a:lnTo>
                  <a:pt x="4709940" y="544156"/>
                </a:lnTo>
                <a:lnTo>
                  <a:pt x="0" y="544156"/>
                </a:lnTo>
                <a:lnTo>
                  <a:pt x="0" y="0"/>
                </a:lnTo>
                <a:close/>
              </a:path>
            </a:pathLst>
          </a:custGeom>
          <a:blipFill>
            <a:blip r:embed="rId8" cstate="screen">
              <a:extLst>
                <a:ext uri="{28A0092B-C50C-407E-A947-70E740481C1C}">
                  <a14:useLocalDpi xmlns:a14="http://schemas.microsoft.com/office/drawing/2010/main" val="0"/>
                </a:ext>
              </a:extLst>
            </a:blip>
            <a:stretch>
              <a:fillRect/>
            </a:stretch>
          </a:blipFill>
        </p:spPr>
      </p:sp>
      <p:sp>
        <p:nvSpPr>
          <p:cNvPr id="11" name="TextBox 11"/>
          <p:cNvSpPr txBox="1"/>
          <p:nvPr/>
        </p:nvSpPr>
        <p:spPr>
          <a:xfrm>
            <a:off x="12046918" y="9679071"/>
            <a:ext cx="4709940" cy="389255"/>
          </a:xfrm>
          <a:prstGeom prst="rect">
            <a:avLst/>
          </a:prstGeom>
        </p:spPr>
        <p:txBody>
          <a:bodyPr lIns="0" tIns="0" rIns="0" bIns="0" rtlCol="0" anchor="t">
            <a:spAutoFit/>
          </a:bodyPr>
          <a:lstStyle/>
          <a:p>
            <a:pPr algn="ctr">
              <a:lnSpc>
                <a:spcPts val="3220"/>
              </a:lnSpc>
              <a:spcBef>
                <a:spcPct val="0"/>
              </a:spcBef>
            </a:pPr>
            <a:r>
              <a:rPr lang="en-US" sz="2300">
                <a:solidFill>
                  <a:srgbClr val="000000"/>
                </a:solidFill>
                <a:latin typeface="Montserrat"/>
                <a:ea typeface="Montserrat"/>
                <a:cs typeface="Montserrat"/>
                <a:sym typeface="Montserrat"/>
              </a:rPr>
              <a:t>Introduces 180° Phase Shift</a:t>
            </a:r>
          </a:p>
        </p:txBody>
      </p:sp>
      <p:sp>
        <p:nvSpPr>
          <p:cNvPr id="12" name="TextBox 12"/>
          <p:cNvSpPr txBox="1"/>
          <p:nvPr/>
        </p:nvSpPr>
        <p:spPr>
          <a:xfrm>
            <a:off x="2854900" y="8078951"/>
            <a:ext cx="3257925" cy="815340"/>
          </a:xfrm>
          <a:prstGeom prst="rect">
            <a:avLst/>
          </a:prstGeom>
        </p:spPr>
        <p:txBody>
          <a:bodyPr lIns="0" tIns="0" rIns="0" bIns="0" rtlCol="0" anchor="t">
            <a:spAutoFit/>
          </a:bodyPr>
          <a:lstStyle/>
          <a:p>
            <a:pPr algn="ctr">
              <a:lnSpc>
                <a:spcPts val="3359"/>
              </a:lnSpc>
            </a:pPr>
            <a:r>
              <a:rPr lang="en-US" sz="2400">
                <a:solidFill>
                  <a:srgbClr val="000000"/>
                </a:solidFill>
                <a:latin typeface="Montserrat"/>
                <a:ea typeface="Montserrat"/>
                <a:cs typeface="Montserrat"/>
                <a:sym typeface="Montserrat"/>
              </a:rPr>
              <a:t>V  in Phase</a:t>
            </a:r>
          </a:p>
          <a:p>
            <a:pPr algn="ctr">
              <a:lnSpc>
                <a:spcPts val="3359"/>
              </a:lnSpc>
              <a:spcBef>
                <a:spcPct val="0"/>
              </a:spcBef>
            </a:pPr>
            <a:r>
              <a:rPr lang="en-US" sz="2400">
                <a:solidFill>
                  <a:srgbClr val="000000"/>
                </a:solidFill>
                <a:latin typeface="Montserrat"/>
                <a:ea typeface="Montserrat"/>
                <a:cs typeface="Montserrat"/>
                <a:sym typeface="Montserrat"/>
              </a:rPr>
              <a:t> with V</a:t>
            </a:r>
          </a:p>
        </p:txBody>
      </p:sp>
      <p:sp>
        <p:nvSpPr>
          <p:cNvPr id="13" name="TextBox 13"/>
          <p:cNvSpPr txBox="1"/>
          <p:nvPr/>
        </p:nvSpPr>
        <p:spPr>
          <a:xfrm>
            <a:off x="5008029" y="8595426"/>
            <a:ext cx="216337" cy="718185"/>
          </a:xfrm>
          <a:prstGeom prst="rect">
            <a:avLst/>
          </a:prstGeom>
        </p:spPr>
        <p:txBody>
          <a:bodyPr lIns="0" tIns="0" rIns="0" bIns="0" rtlCol="0" anchor="t">
            <a:spAutoFit/>
          </a:bodyPr>
          <a:lstStyle/>
          <a:p>
            <a:pPr algn="ctr">
              <a:lnSpc>
                <a:spcPts val="2520"/>
              </a:lnSpc>
            </a:pPr>
            <a:r>
              <a:rPr lang="en-US" sz="1800">
                <a:solidFill>
                  <a:srgbClr val="000000"/>
                </a:solidFill>
                <a:latin typeface="Montserrat"/>
                <a:ea typeface="Montserrat"/>
                <a:cs typeface="Montserrat"/>
                <a:sym typeface="Montserrat"/>
              </a:rPr>
              <a:t>in</a:t>
            </a:r>
          </a:p>
          <a:p>
            <a:pPr algn="ctr">
              <a:lnSpc>
                <a:spcPts val="3359"/>
              </a:lnSpc>
              <a:spcBef>
                <a:spcPct val="0"/>
              </a:spcBef>
            </a:pPr>
            <a:endParaRPr lang="en-US" sz="1800">
              <a:solidFill>
                <a:srgbClr val="000000"/>
              </a:solidFill>
              <a:latin typeface="Montserrat"/>
              <a:ea typeface="Montserrat"/>
              <a:cs typeface="Montserrat"/>
              <a:sym typeface="Montserrat"/>
            </a:endParaRPr>
          </a:p>
        </p:txBody>
      </p:sp>
      <p:sp>
        <p:nvSpPr>
          <p:cNvPr id="14" name="TextBox 14"/>
          <p:cNvSpPr txBox="1"/>
          <p:nvPr/>
        </p:nvSpPr>
        <p:spPr>
          <a:xfrm>
            <a:off x="3828617" y="8206809"/>
            <a:ext cx="77510" cy="306705"/>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Montserrat"/>
                <a:ea typeface="Montserrat"/>
                <a:cs typeface="Montserrat"/>
                <a:sym typeface="Montserrat"/>
              </a:rPr>
              <a:t>f</a:t>
            </a:r>
          </a:p>
        </p:txBody>
      </p:sp>
      <p:sp>
        <p:nvSpPr>
          <p:cNvPr id="15" name="TextBox 15"/>
          <p:cNvSpPr txBox="1"/>
          <p:nvPr/>
        </p:nvSpPr>
        <p:spPr>
          <a:xfrm>
            <a:off x="6074070" y="9326984"/>
            <a:ext cx="77510" cy="306705"/>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Montserrat"/>
                <a:ea typeface="Montserrat"/>
                <a:cs typeface="Montserrat"/>
                <a:sym typeface="Montserrat"/>
              </a:rPr>
              <a:t>f</a:t>
            </a:r>
          </a:p>
        </p:txBody>
      </p:sp>
      <p:sp>
        <p:nvSpPr>
          <p:cNvPr id="16" name="TextBox 16"/>
          <p:cNvSpPr txBox="1"/>
          <p:nvPr/>
        </p:nvSpPr>
        <p:spPr>
          <a:xfrm>
            <a:off x="5116197" y="9208616"/>
            <a:ext cx="1715744" cy="396240"/>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Montserrat"/>
                <a:ea typeface="Montserrat"/>
                <a:cs typeface="Montserrat"/>
                <a:sym typeface="Montserrat"/>
              </a:rPr>
              <a:t>V </a:t>
            </a:r>
          </a:p>
        </p:txBody>
      </p:sp>
      <p:sp>
        <p:nvSpPr>
          <p:cNvPr id="17" name="TextBox 17"/>
          <p:cNvSpPr txBox="1"/>
          <p:nvPr/>
        </p:nvSpPr>
        <p:spPr>
          <a:xfrm>
            <a:off x="3828617" y="6859981"/>
            <a:ext cx="3257925" cy="396240"/>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Montserrat"/>
                <a:ea typeface="Montserrat"/>
                <a:cs typeface="Montserrat"/>
                <a:sym typeface="Montserrat"/>
              </a:rPr>
              <a:t>V </a:t>
            </a:r>
          </a:p>
        </p:txBody>
      </p:sp>
      <p:sp>
        <p:nvSpPr>
          <p:cNvPr id="18" name="TextBox 18"/>
          <p:cNvSpPr txBox="1"/>
          <p:nvPr/>
        </p:nvSpPr>
        <p:spPr>
          <a:xfrm>
            <a:off x="5489610" y="6949516"/>
            <a:ext cx="216337" cy="306705"/>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Montserrat"/>
                <a:ea typeface="Montserrat"/>
                <a:cs typeface="Montserrat"/>
                <a:sym typeface="Montserrat"/>
              </a:rPr>
              <a:t>in</a:t>
            </a:r>
          </a:p>
        </p:txBody>
      </p:sp>
      <p:grpSp>
        <p:nvGrpSpPr>
          <p:cNvPr id="19" name="Group 19"/>
          <p:cNvGrpSpPr/>
          <p:nvPr/>
        </p:nvGrpSpPr>
        <p:grpSpPr>
          <a:xfrm>
            <a:off x="14559611" y="6323042"/>
            <a:ext cx="3257925" cy="776802"/>
            <a:chOff x="0" y="0"/>
            <a:chExt cx="4343901" cy="1035736"/>
          </a:xfrm>
        </p:grpSpPr>
        <p:sp>
          <p:nvSpPr>
            <p:cNvPr id="20" name="Freeform 20" descr="Upscale Image"/>
            <p:cNvSpPr/>
            <p:nvPr/>
          </p:nvSpPr>
          <p:spPr>
            <a:xfrm>
              <a:off x="340741" y="0"/>
              <a:ext cx="1361309" cy="1035736"/>
            </a:xfrm>
            <a:custGeom>
              <a:avLst/>
              <a:gdLst/>
              <a:ahLst/>
              <a:cxnLst/>
              <a:rect l="l" t="t" r="r" b="b"/>
              <a:pathLst>
                <a:path w="1361309" h="1035736">
                  <a:moveTo>
                    <a:pt x="0" y="0"/>
                  </a:moveTo>
                  <a:lnTo>
                    <a:pt x="1361309" y="0"/>
                  </a:lnTo>
                  <a:lnTo>
                    <a:pt x="1361309" y="1035736"/>
                  </a:lnTo>
                  <a:lnTo>
                    <a:pt x="0" y="1035736"/>
                  </a:lnTo>
                  <a:lnTo>
                    <a:pt x="0" y="0"/>
                  </a:lnTo>
                  <a:close/>
                </a:path>
              </a:pathLst>
            </a:custGeom>
            <a:blipFill>
              <a:blip r:embed="rId9" cstate="screen">
                <a:extLst>
                  <a:ext uri="{28A0092B-C50C-407E-A947-70E740481C1C}">
                    <a14:useLocalDpi xmlns:a14="http://schemas.microsoft.com/office/drawing/2010/main" val="0"/>
                  </a:ext>
                </a:extLst>
              </a:blip>
              <a:stretch>
                <a:fillRect/>
              </a:stretch>
            </a:blipFill>
          </p:spPr>
        </p:sp>
        <p:sp>
          <p:nvSpPr>
            <p:cNvPr id="21" name="TextBox 21"/>
            <p:cNvSpPr txBox="1"/>
            <p:nvPr/>
          </p:nvSpPr>
          <p:spPr>
            <a:xfrm>
              <a:off x="0" y="218681"/>
              <a:ext cx="4343901" cy="503132"/>
            </a:xfrm>
            <a:prstGeom prst="rect">
              <a:avLst/>
            </a:prstGeom>
          </p:spPr>
          <p:txBody>
            <a:bodyPr lIns="0" tIns="0" rIns="0" bIns="0" rtlCol="0" anchor="t">
              <a:spAutoFit/>
            </a:bodyPr>
            <a:lstStyle/>
            <a:p>
              <a:pPr algn="ctr">
                <a:lnSpc>
                  <a:spcPts val="3220"/>
                </a:lnSpc>
                <a:spcBef>
                  <a:spcPct val="0"/>
                </a:spcBef>
              </a:pPr>
              <a:r>
                <a:rPr lang="en-US" sz="2300">
                  <a:solidFill>
                    <a:srgbClr val="000000"/>
                  </a:solidFill>
                  <a:latin typeface="Montserrat"/>
                  <a:ea typeface="Montserrat"/>
                  <a:cs typeface="Montserrat"/>
                  <a:sym typeface="Montserrat"/>
                </a:rPr>
                <a:t>V </a:t>
              </a:r>
            </a:p>
          </p:txBody>
        </p:sp>
        <p:sp>
          <p:nvSpPr>
            <p:cNvPr id="22" name="TextBox 22"/>
            <p:cNvSpPr txBox="1"/>
            <p:nvPr/>
          </p:nvSpPr>
          <p:spPr>
            <a:xfrm>
              <a:off x="2171950" y="347586"/>
              <a:ext cx="520065" cy="396239"/>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Montserrat"/>
                  <a:ea typeface="Montserrat"/>
                  <a:cs typeface="Montserrat"/>
                  <a:sym typeface="Montserrat"/>
                </a:rPr>
                <a:t>out</a:t>
              </a:r>
            </a:p>
          </p:txBody>
        </p:sp>
      </p:grpSp>
      <p:sp>
        <p:nvSpPr>
          <p:cNvPr id="23" name="Freeform 23" descr="Upscale Image"/>
          <p:cNvSpPr/>
          <p:nvPr/>
        </p:nvSpPr>
        <p:spPr>
          <a:xfrm>
            <a:off x="5197866" y="6711443"/>
            <a:ext cx="2505167" cy="3066932"/>
          </a:xfrm>
          <a:custGeom>
            <a:avLst/>
            <a:gdLst/>
            <a:ahLst/>
            <a:cxnLst/>
            <a:rect l="l" t="t" r="r" b="b"/>
            <a:pathLst>
              <a:path w="2505167" h="3066932">
                <a:moveTo>
                  <a:pt x="0" y="0"/>
                </a:moveTo>
                <a:lnTo>
                  <a:pt x="2505167" y="0"/>
                </a:lnTo>
                <a:lnTo>
                  <a:pt x="2505167" y="3066932"/>
                </a:lnTo>
                <a:lnTo>
                  <a:pt x="0" y="3066932"/>
                </a:lnTo>
                <a:lnTo>
                  <a:pt x="0" y="0"/>
                </a:lnTo>
                <a:close/>
              </a:path>
            </a:pathLst>
          </a:custGeom>
          <a:blipFill>
            <a:blip r:embed="rId10">
              <a:extLst>
                <a:ext uri="{28A0092B-C50C-407E-A947-70E740481C1C}">
                  <a14:useLocalDpi xmlns:a14="http://schemas.microsoft.com/office/drawing/2010/main" val="0"/>
                </a:ext>
              </a:extLst>
            </a:blip>
            <a:stretch>
              <a:fillRect/>
            </a:stretch>
          </a:blipFill>
        </p:spPr>
      </p:sp>
      <p:sp>
        <p:nvSpPr>
          <p:cNvPr id="24" name="AutoShape 24"/>
          <p:cNvSpPr/>
          <p:nvPr/>
        </p:nvSpPr>
        <p:spPr>
          <a:xfrm flipV="1">
            <a:off x="533400" y="3771900"/>
            <a:ext cx="977663" cy="0"/>
          </a:xfrm>
          <a:prstGeom prst="line">
            <a:avLst/>
          </a:prstGeom>
          <a:ln w="38100" cap="flat">
            <a:solidFill>
              <a:srgbClr val="FF0000"/>
            </a:solidFill>
            <a:prstDash val="solid"/>
            <a:headEnd type="diamond" w="lg" len="lg"/>
            <a:tailEnd type="diamond" w="lg" len="lg"/>
          </a:ln>
        </p:spPr>
      </p:sp>
      <p:sp>
        <p:nvSpPr>
          <p:cNvPr id="25" name="TextBox 25"/>
          <p:cNvSpPr txBox="1"/>
          <p:nvPr/>
        </p:nvSpPr>
        <p:spPr>
          <a:xfrm>
            <a:off x="17768242" y="9742190"/>
            <a:ext cx="152400" cy="200025"/>
          </a:xfrm>
          <a:prstGeom prst="rect">
            <a:avLst/>
          </a:prstGeom>
        </p:spPr>
        <p:txBody>
          <a:bodyPr wrap="none" lIns="0" tIns="0" rIns="0" bIns="0" rtlCol="0" anchor="t">
            <a:spAutoFit/>
          </a:bodyPr>
          <a:lstStyle/>
          <a:p>
            <a:pPr algn="ctr">
              <a:lnSpc>
                <a:spcPts val="2800"/>
              </a:lnSpc>
              <a:spcBef>
                <a:spcPct val="0"/>
              </a:spcBef>
            </a:pPr>
            <a:r>
              <a:rPr lang="en-US" sz="2000" i="1">
                <a:solidFill>
                  <a:srgbClr val="000000"/>
                </a:solidFill>
                <a:latin typeface="Canva Sans Italics"/>
                <a:ea typeface="Canva Sans Italics"/>
                <a:cs typeface="Canva Sans Italics"/>
                <a:sym typeface="Canva Sans Italics"/>
              </a:rPr>
              <a:t>13</a:t>
            </a:r>
          </a:p>
        </p:txBody>
      </p:sp>
      <p:sp>
        <p:nvSpPr>
          <p:cNvPr id="26" name="TextBox 26"/>
          <p:cNvSpPr txBox="1"/>
          <p:nvPr/>
        </p:nvSpPr>
        <p:spPr>
          <a:xfrm>
            <a:off x="10295547" y="9723457"/>
            <a:ext cx="982053" cy="403059"/>
          </a:xfrm>
          <a:prstGeom prst="rect">
            <a:avLst/>
          </a:prstGeom>
        </p:spPr>
        <p:txBody>
          <a:bodyPr wrap="square" lIns="0" tIns="0" rIns="0" bIns="0" rtlCol="0" anchor="t">
            <a:spAutoFit/>
          </a:bodyPr>
          <a:lstStyle/>
          <a:p>
            <a:pPr algn="ctr">
              <a:lnSpc>
                <a:spcPts val="3359"/>
              </a:lnSpc>
              <a:spcBef>
                <a:spcPct val="0"/>
              </a:spcBef>
            </a:pPr>
            <a:r>
              <a:rPr lang="en-US" sz="2400" dirty="0">
                <a:solidFill>
                  <a:srgbClr val="000000"/>
                </a:solidFill>
                <a:latin typeface="Montserrat"/>
                <a:ea typeface="Montserrat"/>
                <a:cs typeface="Montserrat"/>
                <a:sym typeface="Montserrat"/>
              </a:rPr>
              <a:t>Fig. 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929580" y="244124"/>
            <a:ext cx="7845762" cy="1569152"/>
          </a:xfrm>
          <a:custGeom>
            <a:avLst/>
            <a:gdLst/>
            <a:ahLst/>
            <a:cxnLst/>
            <a:rect l="l" t="t" r="r" b="b"/>
            <a:pathLst>
              <a:path w="7845762" h="1569152">
                <a:moveTo>
                  <a:pt x="0" y="0"/>
                </a:moveTo>
                <a:lnTo>
                  <a:pt x="7845762" y="0"/>
                </a:lnTo>
                <a:lnTo>
                  <a:pt x="7845762" y="1569152"/>
                </a:lnTo>
                <a:lnTo>
                  <a:pt x="0" y="15691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868502" y="144972"/>
            <a:ext cx="2419498" cy="682752"/>
          </a:xfrm>
          <a:custGeom>
            <a:avLst/>
            <a:gdLst/>
            <a:ahLst/>
            <a:cxnLst/>
            <a:rect l="l" t="t" r="r" b="b"/>
            <a:pathLst>
              <a:path w="2419498" h="682752">
                <a:moveTo>
                  <a:pt x="0" y="0"/>
                </a:moveTo>
                <a:lnTo>
                  <a:pt x="2419498" y="0"/>
                </a:lnTo>
                <a:lnTo>
                  <a:pt x="2419498" y="682752"/>
                </a:lnTo>
                <a:lnTo>
                  <a:pt x="0" y="682752"/>
                </a:lnTo>
                <a:lnTo>
                  <a:pt x="0" y="0"/>
                </a:lnTo>
                <a:close/>
              </a:path>
            </a:pathLst>
          </a:custGeom>
          <a:blipFill>
            <a:blip r:embed="rId4">
              <a:extLst>
                <a:ext uri="{96DAC541-7B7A-43D3-8B79-37D633B846F1}">
                  <asvg:svgBlip xmlns:asvg="http://schemas.microsoft.com/office/drawing/2016/SVG/main" r:embed="rId5"/>
                </a:ext>
              </a:extLst>
            </a:blip>
            <a:stretch>
              <a:fillRect r="-202343"/>
            </a:stretch>
          </a:blipFill>
        </p:spPr>
      </p:sp>
      <p:sp>
        <p:nvSpPr>
          <p:cNvPr id="4" name="Freeform 4"/>
          <p:cNvSpPr/>
          <p:nvPr/>
        </p:nvSpPr>
        <p:spPr>
          <a:xfrm>
            <a:off x="-888111" y="2057400"/>
            <a:ext cx="3833622" cy="8229600"/>
          </a:xfrm>
          <a:custGeom>
            <a:avLst/>
            <a:gdLst/>
            <a:ahLst/>
            <a:cxnLst/>
            <a:rect l="l" t="t" r="r" b="b"/>
            <a:pathLst>
              <a:path w="3833622" h="8229600">
                <a:moveTo>
                  <a:pt x="0" y="0"/>
                </a:moveTo>
                <a:lnTo>
                  <a:pt x="3833622" y="0"/>
                </a:lnTo>
                <a:lnTo>
                  <a:pt x="3833622" y="8229600"/>
                </a:lnTo>
                <a:lnTo>
                  <a:pt x="0" y="8229600"/>
                </a:lnTo>
                <a:lnTo>
                  <a:pt x="0" y="0"/>
                </a:lnTo>
                <a:close/>
              </a:path>
            </a:pathLst>
          </a:custGeom>
          <a:blipFill>
            <a:blip r:embed="rId6" cstate="screen">
              <a:extLst>
                <a:ext uri="{28A0092B-C50C-407E-A947-70E740481C1C}">
                  <a14:useLocalDpi xmlns:a14="http://schemas.microsoft.com/office/drawing/2010/main" val="0"/>
                </a:ext>
              </a:extLst>
            </a:blip>
            <a:stretch>
              <a:fillRect/>
            </a:stretch>
          </a:blipFill>
        </p:spPr>
      </p:sp>
      <p:sp>
        <p:nvSpPr>
          <p:cNvPr id="5" name="AutoShape 5"/>
          <p:cNvSpPr/>
          <p:nvPr/>
        </p:nvSpPr>
        <p:spPr>
          <a:xfrm flipV="1">
            <a:off x="712509" y="1813276"/>
            <a:ext cx="977663" cy="0"/>
          </a:xfrm>
          <a:prstGeom prst="line">
            <a:avLst/>
          </a:prstGeom>
          <a:ln w="38100" cap="flat">
            <a:solidFill>
              <a:srgbClr val="FF0000"/>
            </a:solidFill>
            <a:prstDash val="solid"/>
            <a:headEnd type="diamond" w="lg" len="lg"/>
            <a:tailEnd type="diamond" w="lg" len="lg"/>
          </a:ln>
        </p:spPr>
        <p:txBody>
          <a:bodyPr/>
          <a:lstStyle/>
          <a:p>
            <a:endParaRPr lang="en-US" dirty="0"/>
          </a:p>
        </p:txBody>
      </p:sp>
      <p:sp>
        <p:nvSpPr>
          <p:cNvPr id="6" name="Freeform 6"/>
          <p:cNvSpPr/>
          <p:nvPr/>
        </p:nvSpPr>
        <p:spPr>
          <a:xfrm>
            <a:off x="11402288" y="2057400"/>
            <a:ext cx="6576851" cy="3675883"/>
          </a:xfrm>
          <a:custGeom>
            <a:avLst/>
            <a:gdLst/>
            <a:ahLst/>
            <a:cxnLst/>
            <a:rect l="l" t="t" r="r" b="b"/>
            <a:pathLst>
              <a:path w="6576851" h="3675883">
                <a:moveTo>
                  <a:pt x="0" y="0"/>
                </a:moveTo>
                <a:lnTo>
                  <a:pt x="6576851" y="0"/>
                </a:lnTo>
                <a:lnTo>
                  <a:pt x="6576851" y="3675883"/>
                </a:lnTo>
                <a:lnTo>
                  <a:pt x="0" y="3675883"/>
                </a:lnTo>
                <a:lnTo>
                  <a:pt x="0" y="0"/>
                </a:lnTo>
                <a:close/>
              </a:path>
            </a:pathLst>
          </a:custGeom>
          <a:blipFill>
            <a:blip r:embed="rId7">
              <a:extLst>
                <a:ext uri="{28A0092B-C50C-407E-A947-70E740481C1C}">
                  <a14:useLocalDpi xmlns:a14="http://schemas.microsoft.com/office/drawing/2010/main" val="0"/>
                </a:ext>
              </a:extLst>
            </a:blip>
            <a:stretch>
              <a:fillRect/>
            </a:stretch>
          </a:blipFill>
        </p:spPr>
      </p:sp>
      <p:sp>
        <p:nvSpPr>
          <p:cNvPr id="7" name="TextBox 7"/>
          <p:cNvSpPr txBox="1"/>
          <p:nvPr/>
        </p:nvSpPr>
        <p:spPr>
          <a:xfrm>
            <a:off x="4687784" y="307975"/>
            <a:ext cx="8329355" cy="1374775"/>
          </a:xfrm>
          <a:prstGeom prst="rect">
            <a:avLst/>
          </a:prstGeom>
        </p:spPr>
        <p:txBody>
          <a:bodyPr lIns="0" tIns="0" rIns="0" bIns="0" rtlCol="0" anchor="t">
            <a:spAutoFit/>
          </a:bodyPr>
          <a:lstStyle/>
          <a:p>
            <a:pPr marL="0" lvl="0" indent="0" algn="ctr">
              <a:lnSpc>
                <a:spcPts val="5599"/>
              </a:lnSpc>
            </a:pPr>
            <a:r>
              <a:rPr lang="en-US" sz="3999" b="1">
                <a:solidFill>
                  <a:srgbClr val="F1F1F1"/>
                </a:solidFill>
                <a:latin typeface="Montserrat Bold"/>
                <a:ea typeface="Montserrat Bold"/>
                <a:cs typeface="Montserrat Bold"/>
                <a:sym typeface="Montserrat Bold"/>
              </a:rPr>
              <a:t>Gain of Positive Voltage Feedback Amplifier</a:t>
            </a:r>
          </a:p>
        </p:txBody>
      </p:sp>
      <p:sp>
        <p:nvSpPr>
          <p:cNvPr id="8" name="TextBox 8"/>
          <p:cNvSpPr txBox="1"/>
          <p:nvPr/>
        </p:nvSpPr>
        <p:spPr>
          <a:xfrm>
            <a:off x="793528" y="1996155"/>
            <a:ext cx="10635569" cy="1136053"/>
          </a:xfrm>
          <a:prstGeom prst="rect">
            <a:avLst/>
          </a:prstGeom>
        </p:spPr>
        <p:txBody>
          <a:bodyPr lIns="0" tIns="0" rIns="0" bIns="0" rtlCol="0" anchor="t">
            <a:spAutoFit/>
          </a:bodyPr>
          <a:lstStyle/>
          <a:p>
            <a:pPr algn="just">
              <a:lnSpc>
                <a:spcPts val="3007"/>
              </a:lnSpc>
              <a:spcBef>
                <a:spcPct val="0"/>
              </a:spcBef>
            </a:pPr>
            <a:r>
              <a:rPr lang="en-US" sz="2148">
                <a:solidFill>
                  <a:srgbClr val="000000"/>
                </a:solidFill>
                <a:latin typeface="Montserrat"/>
                <a:ea typeface="Montserrat"/>
                <a:cs typeface="Montserrat"/>
                <a:sym typeface="Montserrat"/>
              </a:rPr>
              <a:t>In a positive voltage feedback amplifier, a fraction (mᵥ) of the output (e₀) is fed back to the input, adding to the input signal (e𝗀). This reinforces the input, increasing the overall gain of the amplifier.</a:t>
            </a:r>
          </a:p>
        </p:txBody>
      </p:sp>
      <p:sp>
        <p:nvSpPr>
          <p:cNvPr id="9" name="TextBox 9"/>
          <p:cNvSpPr txBox="1"/>
          <p:nvPr/>
        </p:nvSpPr>
        <p:spPr>
          <a:xfrm>
            <a:off x="712509" y="3898299"/>
            <a:ext cx="10635569" cy="1517053"/>
          </a:xfrm>
          <a:prstGeom prst="rect">
            <a:avLst/>
          </a:prstGeom>
        </p:spPr>
        <p:txBody>
          <a:bodyPr lIns="0" tIns="0" rIns="0" bIns="0" rtlCol="0" anchor="t">
            <a:spAutoFit/>
          </a:bodyPr>
          <a:lstStyle/>
          <a:p>
            <a:pPr algn="just">
              <a:lnSpc>
                <a:spcPts val="3007"/>
              </a:lnSpc>
            </a:pPr>
            <a:r>
              <a:rPr lang="en-US" sz="2148">
                <a:solidFill>
                  <a:srgbClr val="000000"/>
                </a:solidFill>
                <a:latin typeface="Montserrat"/>
                <a:ea typeface="Montserrat"/>
                <a:cs typeface="Montserrat"/>
                <a:sym typeface="Montserrat"/>
              </a:rPr>
              <a:t>Actual input to amplifier = e𝗀 + m𝗏 e₀</a:t>
            </a:r>
          </a:p>
          <a:p>
            <a:pPr algn="just">
              <a:lnSpc>
                <a:spcPts val="3007"/>
              </a:lnSpc>
            </a:pPr>
            <a:r>
              <a:rPr lang="en-US" sz="2148">
                <a:solidFill>
                  <a:srgbClr val="000000"/>
                </a:solidFill>
                <a:latin typeface="Montserrat"/>
                <a:ea typeface="Montserrat"/>
                <a:cs typeface="Montserrat"/>
                <a:sym typeface="Montserrat"/>
              </a:rPr>
              <a:t> The output e₀ must be equal to the input voltage e𝗀  + m𝗏 e₀ multiplied by gain A𝗏 of the amplifier -</a:t>
            </a:r>
          </a:p>
          <a:p>
            <a:pPr algn="just">
              <a:lnSpc>
                <a:spcPts val="3007"/>
              </a:lnSpc>
              <a:spcBef>
                <a:spcPct val="0"/>
              </a:spcBef>
            </a:pPr>
            <a:r>
              <a:rPr lang="en-US" sz="2148">
                <a:solidFill>
                  <a:srgbClr val="000000"/>
                </a:solidFill>
                <a:latin typeface="Montserrat"/>
                <a:ea typeface="Montserrat"/>
                <a:cs typeface="Montserrat"/>
                <a:sym typeface="Montserrat"/>
              </a:rPr>
              <a:t>                                                   </a:t>
            </a:r>
          </a:p>
        </p:txBody>
      </p:sp>
      <p:sp>
        <p:nvSpPr>
          <p:cNvPr id="10" name="TextBox 10"/>
          <p:cNvSpPr txBox="1"/>
          <p:nvPr/>
        </p:nvSpPr>
        <p:spPr>
          <a:xfrm>
            <a:off x="2236484" y="5624902"/>
            <a:ext cx="7485436" cy="1653540"/>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Montserrat"/>
                <a:ea typeface="Montserrat"/>
                <a:cs typeface="Montserrat"/>
                <a:sym typeface="Montserrat"/>
              </a:rPr>
              <a:t>(e𝗀 + m𝗏 e₀) A𝗏 = e₀ </a:t>
            </a:r>
          </a:p>
          <a:p>
            <a:pPr algn="ctr">
              <a:lnSpc>
                <a:spcPts val="3359"/>
              </a:lnSpc>
              <a:spcBef>
                <a:spcPct val="0"/>
              </a:spcBef>
            </a:pPr>
            <a:r>
              <a:rPr lang="en-US" sz="2400">
                <a:solidFill>
                  <a:srgbClr val="000000"/>
                </a:solidFill>
                <a:latin typeface="Montserrat"/>
                <a:ea typeface="Montserrat"/>
                <a:cs typeface="Montserrat"/>
                <a:sym typeface="Montserrat"/>
              </a:rPr>
              <a:t>or,    A𝗏e𝗀 + A𝗏m𝗏e₀ = e₀      </a:t>
            </a:r>
          </a:p>
          <a:p>
            <a:pPr algn="ctr">
              <a:lnSpc>
                <a:spcPts val="3359"/>
              </a:lnSpc>
              <a:spcBef>
                <a:spcPct val="0"/>
              </a:spcBef>
            </a:pPr>
            <a:r>
              <a:rPr lang="en-US" sz="2400">
                <a:solidFill>
                  <a:srgbClr val="000000"/>
                </a:solidFill>
                <a:latin typeface="Montserrat"/>
                <a:ea typeface="Montserrat"/>
                <a:cs typeface="Montserrat"/>
                <a:sym typeface="Montserrat"/>
              </a:rPr>
              <a:t>or,    e₀ (1 - A𝗏m𝗏) = A𝗏e𝗀   </a:t>
            </a:r>
          </a:p>
          <a:p>
            <a:pPr algn="ctr">
              <a:lnSpc>
                <a:spcPts val="3359"/>
              </a:lnSpc>
              <a:spcBef>
                <a:spcPct val="0"/>
              </a:spcBef>
            </a:pPr>
            <a:r>
              <a:rPr lang="en-US" sz="2400">
                <a:solidFill>
                  <a:srgbClr val="000000"/>
                </a:solidFill>
                <a:latin typeface="Montserrat"/>
                <a:ea typeface="Montserrat"/>
                <a:cs typeface="Montserrat"/>
                <a:sym typeface="Montserrat"/>
              </a:rPr>
              <a:t>      e₀</a:t>
            </a:r>
          </a:p>
        </p:txBody>
      </p:sp>
      <p:sp>
        <p:nvSpPr>
          <p:cNvPr id="11" name="AutoShape 11"/>
          <p:cNvSpPr/>
          <p:nvPr/>
        </p:nvSpPr>
        <p:spPr>
          <a:xfrm>
            <a:off x="5912527" y="7297492"/>
            <a:ext cx="598300" cy="0"/>
          </a:xfrm>
          <a:prstGeom prst="line">
            <a:avLst/>
          </a:prstGeom>
          <a:ln w="38100" cap="flat">
            <a:solidFill>
              <a:srgbClr val="000000"/>
            </a:solidFill>
            <a:prstDash val="solid"/>
            <a:headEnd type="none" w="sm" len="sm"/>
            <a:tailEnd type="none" w="sm" len="sm"/>
          </a:ln>
        </p:spPr>
      </p:sp>
      <p:sp>
        <p:nvSpPr>
          <p:cNvPr id="12" name="TextBox 12"/>
          <p:cNvSpPr txBox="1"/>
          <p:nvPr/>
        </p:nvSpPr>
        <p:spPr>
          <a:xfrm>
            <a:off x="5979202" y="7240342"/>
            <a:ext cx="416838" cy="396240"/>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Montserrat"/>
                <a:ea typeface="Montserrat"/>
                <a:cs typeface="Montserrat"/>
                <a:sym typeface="Montserrat"/>
              </a:rPr>
              <a:t>e𝗀 </a:t>
            </a:r>
          </a:p>
        </p:txBody>
      </p:sp>
      <p:sp>
        <p:nvSpPr>
          <p:cNvPr id="13" name="TextBox 13"/>
          <p:cNvSpPr txBox="1"/>
          <p:nvPr/>
        </p:nvSpPr>
        <p:spPr>
          <a:xfrm>
            <a:off x="6669160" y="7080322"/>
            <a:ext cx="175260" cy="396240"/>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Montserrat"/>
                <a:ea typeface="Montserrat"/>
                <a:cs typeface="Montserrat"/>
                <a:sym typeface="Montserrat"/>
              </a:rPr>
              <a:t>=</a:t>
            </a:r>
          </a:p>
        </p:txBody>
      </p:sp>
      <p:sp>
        <p:nvSpPr>
          <p:cNvPr id="14" name="TextBox 14"/>
          <p:cNvSpPr txBox="1"/>
          <p:nvPr/>
        </p:nvSpPr>
        <p:spPr>
          <a:xfrm>
            <a:off x="4240007" y="7042222"/>
            <a:ext cx="378023" cy="396240"/>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Montserrat"/>
                <a:ea typeface="Montserrat"/>
                <a:cs typeface="Montserrat"/>
                <a:sym typeface="Montserrat"/>
              </a:rPr>
              <a:t>or,</a:t>
            </a:r>
          </a:p>
        </p:txBody>
      </p:sp>
      <p:sp>
        <p:nvSpPr>
          <p:cNvPr id="15" name="AutoShape 15"/>
          <p:cNvSpPr/>
          <p:nvPr/>
        </p:nvSpPr>
        <p:spPr>
          <a:xfrm flipH="1">
            <a:off x="7120645" y="7297492"/>
            <a:ext cx="1645963" cy="0"/>
          </a:xfrm>
          <a:prstGeom prst="line">
            <a:avLst/>
          </a:prstGeom>
          <a:ln w="38100" cap="flat">
            <a:solidFill>
              <a:srgbClr val="000000"/>
            </a:solidFill>
            <a:prstDash val="solid"/>
            <a:headEnd type="none" w="sm" len="sm"/>
            <a:tailEnd type="none" w="sm" len="sm"/>
          </a:ln>
        </p:spPr>
      </p:sp>
      <p:grpSp>
        <p:nvGrpSpPr>
          <p:cNvPr id="16" name="Group 16"/>
          <p:cNvGrpSpPr/>
          <p:nvPr/>
        </p:nvGrpSpPr>
        <p:grpSpPr>
          <a:xfrm>
            <a:off x="7301604" y="6901252"/>
            <a:ext cx="1270040" cy="792480"/>
            <a:chOff x="0" y="0"/>
            <a:chExt cx="1693386" cy="1056640"/>
          </a:xfrm>
        </p:grpSpPr>
        <p:sp>
          <p:nvSpPr>
            <p:cNvPr id="17" name="TextBox 17"/>
            <p:cNvSpPr txBox="1"/>
            <p:nvPr/>
          </p:nvSpPr>
          <p:spPr>
            <a:xfrm>
              <a:off x="553323" y="-38100"/>
              <a:ext cx="586740" cy="515620"/>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Montserrat"/>
                  <a:ea typeface="Montserrat"/>
                  <a:cs typeface="Montserrat"/>
                  <a:sym typeface="Montserrat"/>
                </a:rPr>
                <a:t> A𝗏</a:t>
              </a:r>
            </a:p>
          </p:txBody>
        </p:sp>
        <p:sp>
          <p:nvSpPr>
            <p:cNvPr id="18" name="TextBox 18"/>
            <p:cNvSpPr txBox="1"/>
            <p:nvPr/>
          </p:nvSpPr>
          <p:spPr>
            <a:xfrm>
              <a:off x="0" y="541020"/>
              <a:ext cx="1693386" cy="515620"/>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Montserrat"/>
                  <a:ea typeface="Montserrat"/>
                  <a:cs typeface="Montserrat"/>
                  <a:sym typeface="Montserrat"/>
                </a:rPr>
                <a:t>1 - A𝗏m𝗏</a:t>
              </a:r>
            </a:p>
          </p:txBody>
        </p:sp>
      </p:grpSp>
      <p:sp>
        <p:nvSpPr>
          <p:cNvPr id="19" name="TextBox 19"/>
          <p:cNvSpPr txBox="1"/>
          <p:nvPr/>
        </p:nvSpPr>
        <p:spPr>
          <a:xfrm>
            <a:off x="2340762" y="7903282"/>
            <a:ext cx="9007316" cy="815340"/>
          </a:xfrm>
          <a:prstGeom prst="rect">
            <a:avLst/>
          </a:prstGeom>
        </p:spPr>
        <p:txBody>
          <a:bodyPr lIns="0" tIns="0" rIns="0" bIns="0" rtlCol="0" anchor="t">
            <a:spAutoFit/>
          </a:bodyPr>
          <a:lstStyle/>
          <a:p>
            <a:pPr algn="ctr">
              <a:lnSpc>
                <a:spcPts val="3359"/>
              </a:lnSpc>
            </a:pPr>
            <a:r>
              <a:rPr lang="en-US" sz="2400">
                <a:solidFill>
                  <a:srgbClr val="000000"/>
                </a:solidFill>
                <a:latin typeface="Montserrat"/>
                <a:ea typeface="Montserrat"/>
                <a:cs typeface="Montserrat"/>
                <a:sym typeface="Montserrat"/>
              </a:rPr>
              <a:t>But e₀/e𝗀 is the voltage gain of the amplifier with feedback.</a:t>
            </a:r>
          </a:p>
          <a:p>
            <a:pPr algn="ctr">
              <a:lnSpc>
                <a:spcPts val="3359"/>
              </a:lnSpc>
              <a:spcBef>
                <a:spcPct val="0"/>
              </a:spcBef>
            </a:pPr>
            <a:r>
              <a:rPr lang="en-US" sz="2400">
                <a:solidFill>
                  <a:srgbClr val="000000"/>
                </a:solidFill>
                <a:latin typeface="Montserrat"/>
                <a:ea typeface="Montserrat"/>
                <a:cs typeface="Montserrat"/>
                <a:sym typeface="Montserrat"/>
              </a:rPr>
              <a:t>∴ Voltage gain with negative feedback is</a:t>
            </a:r>
          </a:p>
        </p:txBody>
      </p:sp>
      <p:sp>
        <p:nvSpPr>
          <p:cNvPr id="20" name="TextBox 20"/>
          <p:cNvSpPr txBox="1"/>
          <p:nvPr/>
        </p:nvSpPr>
        <p:spPr>
          <a:xfrm>
            <a:off x="6111313" y="8985322"/>
            <a:ext cx="799028" cy="396240"/>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Montserrat"/>
                <a:ea typeface="Montserrat"/>
                <a:cs typeface="Montserrat"/>
                <a:sym typeface="Montserrat"/>
              </a:rPr>
              <a:t>A𝗏𝖿 = </a:t>
            </a:r>
          </a:p>
        </p:txBody>
      </p:sp>
      <p:sp>
        <p:nvSpPr>
          <p:cNvPr id="21" name="AutoShape 21"/>
          <p:cNvSpPr/>
          <p:nvPr/>
        </p:nvSpPr>
        <p:spPr>
          <a:xfrm flipH="1">
            <a:off x="7120645" y="9202492"/>
            <a:ext cx="1645963" cy="0"/>
          </a:xfrm>
          <a:prstGeom prst="line">
            <a:avLst/>
          </a:prstGeom>
          <a:ln w="38100" cap="flat">
            <a:solidFill>
              <a:srgbClr val="000000"/>
            </a:solidFill>
            <a:prstDash val="solid"/>
            <a:headEnd type="none" w="sm" len="sm"/>
            <a:tailEnd type="none" w="sm" len="sm"/>
          </a:ln>
        </p:spPr>
      </p:sp>
      <p:grpSp>
        <p:nvGrpSpPr>
          <p:cNvPr id="22" name="Group 22"/>
          <p:cNvGrpSpPr/>
          <p:nvPr/>
        </p:nvGrpSpPr>
        <p:grpSpPr>
          <a:xfrm>
            <a:off x="7301604" y="8775772"/>
            <a:ext cx="1270040" cy="792480"/>
            <a:chOff x="0" y="0"/>
            <a:chExt cx="1693386" cy="1056640"/>
          </a:xfrm>
        </p:grpSpPr>
        <p:sp>
          <p:nvSpPr>
            <p:cNvPr id="23" name="TextBox 23"/>
            <p:cNvSpPr txBox="1"/>
            <p:nvPr/>
          </p:nvSpPr>
          <p:spPr>
            <a:xfrm>
              <a:off x="553323" y="-38100"/>
              <a:ext cx="586740" cy="515620"/>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Montserrat"/>
                  <a:ea typeface="Montserrat"/>
                  <a:cs typeface="Montserrat"/>
                  <a:sym typeface="Montserrat"/>
                </a:rPr>
                <a:t> A𝗏</a:t>
              </a:r>
            </a:p>
          </p:txBody>
        </p:sp>
        <p:sp>
          <p:nvSpPr>
            <p:cNvPr id="24" name="TextBox 24"/>
            <p:cNvSpPr txBox="1"/>
            <p:nvPr/>
          </p:nvSpPr>
          <p:spPr>
            <a:xfrm>
              <a:off x="0" y="541020"/>
              <a:ext cx="1693386" cy="515620"/>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Montserrat"/>
                  <a:ea typeface="Montserrat"/>
                  <a:cs typeface="Montserrat"/>
                  <a:sym typeface="Montserrat"/>
                </a:rPr>
                <a:t>1 - A𝗏m𝗏</a:t>
              </a:r>
            </a:p>
          </p:txBody>
        </p:sp>
      </p:grpSp>
      <p:sp>
        <p:nvSpPr>
          <p:cNvPr id="25" name="TextBox 25"/>
          <p:cNvSpPr txBox="1"/>
          <p:nvPr/>
        </p:nvSpPr>
        <p:spPr>
          <a:xfrm>
            <a:off x="13648558" y="2518959"/>
            <a:ext cx="138827" cy="323215"/>
          </a:xfrm>
          <a:prstGeom prst="rect">
            <a:avLst/>
          </a:prstGeom>
        </p:spPr>
        <p:txBody>
          <a:bodyPr lIns="0" tIns="0" rIns="0" bIns="0" rtlCol="0" anchor="t">
            <a:spAutoFit/>
          </a:bodyPr>
          <a:lstStyle/>
          <a:p>
            <a:pPr algn="ctr">
              <a:lnSpc>
                <a:spcPts val="2660"/>
              </a:lnSpc>
              <a:spcBef>
                <a:spcPct val="0"/>
              </a:spcBef>
            </a:pPr>
            <a:r>
              <a:rPr lang="en-US" sz="1900">
                <a:solidFill>
                  <a:srgbClr val="000000"/>
                </a:solidFill>
                <a:latin typeface="Montserrat"/>
                <a:ea typeface="Montserrat"/>
                <a:cs typeface="Montserrat"/>
                <a:sym typeface="Montserrat"/>
              </a:rPr>
              <a:t>+</a:t>
            </a:r>
          </a:p>
        </p:txBody>
      </p:sp>
      <p:sp>
        <p:nvSpPr>
          <p:cNvPr id="26" name="TextBox 26"/>
          <p:cNvSpPr txBox="1"/>
          <p:nvPr/>
        </p:nvSpPr>
        <p:spPr>
          <a:xfrm>
            <a:off x="17768242" y="9742190"/>
            <a:ext cx="152400" cy="200025"/>
          </a:xfrm>
          <a:prstGeom prst="rect">
            <a:avLst/>
          </a:prstGeom>
        </p:spPr>
        <p:txBody>
          <a:bodyPr wrap="none" lIns="0" tIns="0" rIns="0" bIns="0" rtlCol="0" anchor="t">
            <a:spAutoFit/>
          </a:bodyPr>
          <a:lstStyle/>
          <a:p>
            <a:pPr algn="ctr">
              <a:lnSpc>
                <a:spcPts val="2800"/>
              </a:lnSpc>
              <a:spcBef>
                <a:spcPct val="0"/>
              </a:spcBef>
            </a:pPr>
            <a:r>
              <a:rPr lang="en-US" sz="2000" i="1">
                <a:solidFill>
                  <a:srgbClr val="000000"/>
                </a:solidFill>
                <a:latin typeface="Canva Sans Italics"/>
                <a:ea typeface="Canva Sans Italics"/>
                <a:cs typeface="Canva Sans Italics"/>
                <a:sym typeface="Canva Sans Italics"/>
              </a:rPr>
              <a:t>14</a:t>
            </a:r>
          </a:p>
        </p:txBody>
      </p:sp>
      <p:sp>
        <p:nvSpPr>
          <p:cNvPr id="27" name="TextBox 27"/>
          <p:cNvSpPr txBox="1"/>
          <p:nvPr/>
        </p:nvSpPr>
        <p:spPr>
          <a:xfrm>
            <a:off x="14690713" y="6134100"/>
            <a:ext cx="1006487" cy="403059"/>
          </a:xfrm>
          <a:prstGeom prst="rect">
            <a:avLst/>
          </a:prstGeom>
        </p:spPr>
        <p:txBody>
          <a:bodyPr wrap="square" lIns="0" tIns="0" rIns="0" bIns="0" rtlCol="0" anchor="t">
            <a:spAutoFit/>
          </a:bodyPr>
          <a:lstStyle/>
          <a:p>
            <a:pPr algn="ctr">
              <a:lnSpc>
                <a:spcPts val="3359"/>
              </a:lnSpc>
              <a:spcBef>
                <a:spcPct val="0"/>
              </a:spcBef>
            </a:pPr>
            <a:r>
              <a:rPr lang="en-US" sz="2400" dirty="0">
                <a:solidFill>
                  <a:srgbClr val="000000"/>
                </a:solidFill>
                <a:latin typeface="Montserrat"/>
                <a:ea typeface="Montserrat"/>
                <a:cs typeface="Montserrat"/>
                <a:sym typeface="Montserrat"/>
              </a:rPr>
              <a:t>Fig. 4</a:t>
            </a:r>
          </a:p>
        </p:txBody>
      </p:sp>
    </p:spTree>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AutoShape 2"/>
          <p:cNvSpPr/>
          <p:nvPr/>
        </p:nvSpPr>
        <p:spPr>
          <a:xfrm flipH="1">
            <a:off x="8803557" y="1028700"/>
            <a:ext cx="0" cy="8229600"/>
          </a:xfrm>
          <a:prstGeom prst="line">
            <a:avLst/>
          </a:prstGeom>
          <a:ln w="38100" cap="flat">
            <a:solidFill>
              <a:srgbClr val="ED2700"/>
            </a:solidFill>
            <a:prstDash val="solid"/>
            <a:headEnd type="none" w="sm" len="sm"/>
            <a:tailEnd type="none" w="sm" len="sm"/>
          </a:ln>
        </p:spPr>
      </p:sp>
      <p:grpSp>
        <p:nvGrpSpPr>
          <p:cNvPr id="3" name="Group 3"/>
          <p:cNvGrpSpPr/>
          <p:nvPr/>
        </p:nvGrpSpPr>
        <p:grpSpPr>
          <a:xfrm>
            <a:off x="8350217" y="3557635"/>
            <a:ext cx="793783" cy="793783"/>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3434"/>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3079"/>
                </a:lnSpc>
              </a:pPr>
              <a:endParaRPr/>
            </a:p>
          </p:txBody>
        </p:sp>
      </p:grpSp>
      <p:sp>
        <p:nvSpPr>
          <p:cNvPr id="6" name="Freeform 6"/>
          <p:cNvSpPr/>
          <p:nvPr/>
        </p:nvSpPr>
        <p:spPr>
          <a:xfrm>
            <a:off x="0" y="6426319"/>
            <a:ext cx="3735209" cy="3860681"/>
          </a:xfrm>
          <a:custGeom>
            <a:avLst/>
            <a:gdLst/>
            <a:ahLst/>
            <a:cxnLst/>
            <a:rect l="l" t="t" r="r" b="b"/>
            <a:pathLst>
              <a:path w="3735209" h="3860681">
                <a:moveTo>
                  <a:pt x="0" y="0"/>
                </a:moveTo>
                <a:lnTo>
                  <a:pt x="3735209" y="0"/>
                </a:lnTo>
                <a:lnTo>
                  <a:pt x="3735209" y="3860681"/>
                </a:lnTo>
                <a:lnTo>
                  <a:pt x="0" y="38606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flipV="1">
            <a:off x="0" y="0"/>
            <a:ext cx="4502140" cy="3494786"/>
          </a:xfrm>
          <a:custGeom>
            <a:avLst/>
            <a:gdLst/>
            <a:ahLst/>
            <a:cxnLst/>
            <a:rect l="l" t="t" r="r" b="b"/>
            <a:pathLst>
              <a:path w="4502140" h="3494786">
                <a:moveTo>
                  <a:pt x="0" y="3494786"/>
                </a:moveTo>
                <a:lnTo>
                  <a:pt x="4502140" y="3494786"/>
                </a:lnTo>
                <a:lnTo>
                  <a:pt x="4502140" y="0"/>
                </a:lnTo>
                <a:lnTo>
                  <a:pt x="0" y="0"/>
                </a:lnTo>
                <a:lnTo>
                  <a:pt x="0" y="3494786"/>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756346" y="3662807"/>
            <a:ext cx="6839457" cy="1226820"/>
          </a:xfrm>
          <a:prstGeom prst="rect">
            <a:avLst/>
          </a:prstGeom>
        </p:spPr>
        <p:txBody>
          <a:bodyPr lIns="0" tIns="0" rIns="0" bIns="0" rtlCol="0" anchor="t">
            <a:spAutoFit/>
          </a:bodyPr>
          <a:lstStyle/>
          <a:p>
            <a:pPr marL="0" lvl="0" indent="0" algn="l">
              <a:lnSpc>
                <a:spcPts val="10080"/>
              </a:lnSpc>
            </a:pPr>
            <a:r>
              <a:rPr lang="en-US" sz="7200">
                <a:solidFill>
                  <a:srgbClr val="343434"/>
                </a:solidFill>
                <a:latin typeface="League Spartan"/>
                <a:ea typeface="League Spartan"/>
                <a:cs typeface="League Spartan"/>
                <a:sym typeface="League Spartan"/>
              </a:rPr>
              <a:t>Presenter 5</a:t>
            </a:r>
          </a:p>
        </p:txBody>
      </p:sp>
      <p:sp>
        <p:nvSpPr>
          <p:cNvPr id="9" name="TextBox 9"/>
          <p:cNvSpPr txBox="1"/>
          <p:nvPr/>
        </p:nvSpPr>
        <p:spPr>
          <a:xfrm>
            <a:off x="9896475" y="3428111"/>
            <a:ext cx="7771192" cy="1835151"/>
          </a:xfrm>
          <a:prstGeom prst="rect">
            <a:avLst/>
          </a:prstGeom>
        </p:spPr>
        <p:txBody>
          <a:bodyPr lIns="0" tIns="0" rIns="0" bIns="0" rtlCol="0" anchor="t">
            <a:spAutoFit/>
          </a:bodyPr>
          <a:lstStyle/>
          <a:p>
            <a:pPr algn="l">
              <a:lnSpc>
                <a:spcPts val="4899"/>
              </a:lnSpc>
            </a:pPr>
            <a:r>
              <a:rPr lang="en-US" sz="3499" b="1">
                <a:solidFill>
                  <a:srgbClr val="343434"/>
                </a:solidFill>
                <a:latin typeface="Montserrat Bold"/>
                <a:ea typeface="Montserrat Bold"/>
                <a:cs typeface="Montserrat Bold"/>
                <a:sym typeface="Montserrat Bold"/>
              </a:rPr>
              <a:t>Md Shahinur Kabir Antor</a:t>
            </a:r>
          </a:p>
          <a:p>
            <a:pPr algn="l">
              <a:lnSpc>
                <a:spcPts val="4899"/>
              </a:lnSpc>
            </a:pPr>
            <a:r>
              <a:rPr lang="en-US" sz="3499" b="1">
                <a:solidFill>
                  <a:srgbClr val="343434"/>
                </a:solidFill>
                <a:latin typeface="Montserrat Bold"/>
                <a:ea typeface="Montserrat Bold"/>
                <a:cs typeface="Montserrat Bold"/>
                <a:sym typeface="Montserrat Bold"/>
              </a:rPr>
              <a:t>ID: 232-15-159 </a:t>
            </a:r>
          </a:p>
          <a:p>
            <a:pPr algn="l">
              <a:lnSpc>
                <a:spcPts val="4899"/>
              </a:lnSpc>
            </a:pPr>
            <a:endParaRPr lang="en-US" sz="3499" b="1">
              <a:solidFill>
                <a:srgbClr val="343434"/>
              </a:solidFill>
              <a:latin typeface="Montserrat Bold"/>
              <a:ea typeface="Montserrat Bold"/>
              <a:cs typeface="Montserrat Bold"/>
              <a:sym typeface="Montserrat Bold"/>
            </a:endParaRPr>
          </a:p>
        </p:txBody>
      </p:sp>
      <p:sp>
        <p:nvSpPr>
          <p:cNvPr id="10" name="TextBox 10"/>
          <p:cNvSpPr txBox="1"/>
          <p:nvPr/>
        </p:nvSpPr>
        <p:spPr>
          <a:xfrm>
            <a:off x="17790815" y="9742190"/>
            <a:ext cx="152400" cy="200025"/>
          </a:xfrm>
          <a:prstGeom prst="rect">
            <a:avLst/>
          </a:prstGeom>
        </p:spPr>
        <p:txBody>
          <a:bodyPr wrap="none" lIns="0" tIns="0" rIns="0" bIns="0" rtlCol="0" anchor="t">
            <a:spAutoFit/>
          </a:bodyPr>
          <a:lstStyle/>
          <a:p>
            <a:pPr algn="ctr">
              <a:lnSpc>
                <a:spcPts val="2800"/>
              </a:lnSpc>
              <a:spcBef>
                <a:spcPct val="0"/>
              </a:spcBef>
            </a:pPr>
            <a:r>
              <a:rPr lang="en-US" sz="2000" i="1">
                <a:solidFill>
                  <a:srgbClr val="000000"/>
                </a:solidFill>
                <a:latin typeface="Canva Sans Italics"/>
                <a:ea typeface="Canva Sans Italics"/>
                <a:cs typeface="Canva Sans Italics"/>
                <a:sym typeface="Canva Sans Italics"/>
              </a:rPr>
              <a:t>15</a:t>
            </a:r>
          </a:p>
        </p:txBody>
      </p:sp>
    </p:spTree>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04393" y="292166"/>
            <a:ext cx="6279214" cy="1255843"/>
          </a:xfrm>
          <a:custGeom>
            <a:avLst/>
            <a:gdLst/>
            <a:ahLst/>
            <a:cxnLst/>
            <a:rect l="l" t="t" r="r" b="b"/>
            <a:pathLst>
              <a:path w="6279214" h="1255843">
                <a:moveTo>
                  <a:pt x="0" y="0"/>
                </a:moveTo>
                <a:lnTo>
                  <a:pt x="6279214" y="0"/>
                </a:lnTo>
                <a:lnTo>
                  <a:pt x="6279214" y="1255843"/>
                </a:lnTo>
                <a:lnTo>
                  <a:pt x="0" y="1255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868502" y="144972"/>
            <a:ext cx="2419498" cy="682752"/>
          </a:xfrm>
          <a:custGeom>
            <a:avLst/>
            <a:gdLst/>
            <a:ahLst/>
            <a:cxnLst/>
            <a:rect l="l" t="t" r="r" b="b"/>
            <a:pathLst>
              <a:path w="2419498" h="682752">
                <a:moveTo>
                  <a:pt x="0" y="0"/>
                </a:moveTo>
                <a:lnTo>
                  <a:pt x="2419498" y="0"/>
                </a:lnTo>
                <a:lnTo>
                  <a:pt x="2419498" y="682752"/>
                </a:lnTo>
                <a:lnTo>
                  <a:pt x="0" y="682752"/>
                </a:lnTo>
                <a:lnTo>
                  <a:pt x="0" y="0"/>
                </a:lnTo>
                <a:close/>
              </a:path>
            </a:pathLst>
          </a:custGeom>
          <a:blipFill>
            <a:blip r:embed="rId4">
              <a:extLst>
                <a:ext uri="{96DAC541-7B7A-43D3-8B79-37D633B846F1}">
                  <asvg:svgBlip xmlns:asvg="http://schemas.microsoft.com/office/drawing/2016/SVG/main" r:embed="rId5"/>
                </a:ext>
              </a:extLst>
            </a:blip>
            <a:stretch>
              <a:fillRect r="-202343"/>
            </a:stretch>
          </a:blipFill>
        </p:spPr>
      </p:sp>
      <p:sp>
        <p:nvSpPr>
          <p:cNvPr id="4" name="Freeform 4"/>
          <p:cNvSpPr/>
          <p:nvPr/>
        </p:nvSpPr>
        <p:spPr>
          <a:xfrm>
            <a:off x="-888111" y="2057400"/>
            <a:ext cx="3833622" cy="8229600"/>
          </a:xfrm>
          <a:custGeom>
            <a:avLst/>
            <a:gdLst/>
            <a:ahLst/>
            <a:cxnLst/>
            <a:rect l="l" t="t" r="r" b="b"/>
            <a:pathLst>
              <a:path w="3833622" h="8229600">
                <a:moveTo>
                  <a:pt x="0" y="0"/>
                </a:moveTo>
                <a:lnTo>
                  <a:pt x="3833622" y="0"/>
                </a:lnTo>
                <a:lnTo>
                  <a:pt x="3833622" y="8229600"/>
                </a:lnTo>
                <a:lnTo>
                  <a:pt x="0" y="8229600"/>
                </a:lnTo>
                <a:lnTo>
                  <a:pt x="0" y="0"/>
                </a:lnTo>
                <a:close/>
              </a:path>
            </a:pathLst>
          </a:custGeom>
          <a:blipFill>
            <a:blip r:embed="rId6" cstate="screen">
              <a:extLst>
                <a:ext uri="{28A0092B-C50C-407E-A947-70E740481C1C}">
                  <a14:useLocalDpi xmlns:a14="http://schemas.microsoft.com/office/drawing/2010/main" val="0"/>
                </a:ext>
              </a:extLst>
            </a:blip>
            <a:stretch>
              <a:fillRect/>
            </a:stretch>
          </a:blipFill>
        </p:spPr>
      </p:sp>
      <p:grpSp>
        <p:nvGrpSpPr>
          <p:cNvPr id="5" name="Group 5"/>
          <p:cNvGrpSpPr/>
          <p:nvPr/>
        </p:nvGrpSpPr>
        <p:grpSpPr>
          <a:xfrm>
            <a:off x="872688" y="2057400"/>
            <a:ext cx="870966" cy="435483"/>
            <a:chOff x="0" y="0"/>
            <a:chExt cx="812800" cy="406400"/>
          </a:xfrm>
        </p:grpSpPr>
        <p:sp>
          <p:nvSpPr>
            <p:cNvPr id="6" name="Freeform 6"/>
            <p:cNvSpPr/>
            <p:nvPr/>
          </p:nvSpPr>
          <p:spPr>
            <a:xfrm>
              <a:off x="0" y="0"/>
              <a:ext cx="812800" cy="406400"/>
            </a:xfrm>
            <a:custGeom>
              <a:avLst/>
              <a:gdLst/>
              <a:ahLst/>
              <a:cxnLst/>
              <a:rect l="l" t="t" r="r" b="b"/>
              <a:pathLst>
                <a:path w="812800" h="406400">
                  <a:moveTo>
                    <a:pt x="0" y="0"/>
                  </a:moveTo>
                  <a:lnTo>
                    <a:pt x="609600" y="0"/>
                  </a:lnTo>
                  <a:lnTo>
                    <a:pt x="812800" y="203200"/>
                  </a:lnTo>
                  <a:lnTo>
                    <a:pt x="609600" y="406400"/>
                  </a:lnTo>
                  <a:lnTo>
                    <a:pt x="0" y="406400"/>
                  </a:lnTo>
                  <a:lnTo>
                    <a:pt x="203200" y="203200"/>
                  </a:lnTo>
                  <a:lnTo>
                    <a:pt x="0" y="0"/>
                  </a:lnTo>
                  <a:close/>
                </a:path>
              </a:pathLst>
            </a:custGeom>
            <a:gradFill rotWithShape="1">
              <a:gsLst>
                <a:gs pos="0">
                  <a:srgbClr val="000000">
                    <a:alpha val="100000"/>
                  </a:srgbClr>
                </a:gs>
                <a:gs pos="100000">
                  <a:srgbClr val="3533CD">
                    <a:alpha val="100000"/>
                  </a:srgbClr>
                </a:gs>
              </a:gsLst>
              <a:lin ang="0"/>
            </a:gradFill>
          </p:spPr>
        </p:sp>
        <p:sp>
          <p:nvSpPr>
            <p:cNvPr id="7" name="TextBox 7"/>
            <p:cNvSpPr txBox="1"/>
            <p:nvPr/>
          </p:nvSpPr>
          <p:spPr>
            <a:xfrm>
              <a:off x="177800" y="-38100"/>
              <a:ext cx="558800" cy="444500"/>
            </a:xfrm>
            <a:prstGeom prst="rect">
              <a:avLst/>
            </a:prstGeom>
          </p:spPr>
          <p:txBody>
            <a:bodyPr lIns="50800" tIns="50800" rIns="50800" bIns="50800" rtlCol="0" anchor="ctr"/>
            <a:lstStyle/>
            <a:p>
              <a:pPr algn="ctr">
                <a:lnSpc>
                  <a:spcPts val="3359"/>
                </a:lnSpc>
              </a:pPr>
              <a:endParaRPr/>
            </a:p>
          </p:txBody>
        </p:sp>
      </p:grpSp>
      <p:sp>
        <p:nvSpPr>
          <p:cNvPr id="8" name="Freeform 8"/>
          <p:cNvSpPr/>
          <p:nvPr/>
        </p:nvSpPr>
        <p:spPr>
          <a:xfrm>
            <a:off x="3951983" y="3682713"/>
            <a:ext cx="9572441" cy="4008460"/>
          </a:xfrm>
          <a:custGeom>
            <a:avLst/>
            <a:gdLst/>
            <a:ahLst/>
            <a:cxnLst/>
            <a:rect l="l" t="t" r="r" b="b"/>
            <a:pathLst>
              <a:path w="9572441" h="4008460">
                <a:moveTo>
                  <a:pt x="0" y="0"/>
                </a:moveTo>
                <a:lnTo>
                  <a:pt x="9572441" y="0"/>
                </a:lnTo>
                <a:lnTo>
                  <a:pt x="9572441" y="4008460"/>
                </a:lnTo>
                <a:lnTo>
                  <a:pt x="0" y="4008460"/>
                </a:lnTo>
                <a:lnTo>
                  <a:pt x="0" y="0"/>
                </a:lnTo>
                <a:close/>
              </a:path>
            </a:pathLst>
          </a:custGeom>
          <a:blipFill>
            <a:blip r:embed="rId7">
              <a:extLst>
                <a:ext uri="{28A0092B-C50C-407E-A947-70E740481C1C}">
                  <a14:useLocalDpi xmlns:a14="http://schemas.microsoft.com/office/drawing/2010/main" val="0"/>
                </a:ext>
              </a:extLst>
            </a:blip>
            <a:stretch>
              <a:fillRect/>
            </a:stretch>
          </a:blipFill>
        </p:spPr>
      </p:sp>
      <p:sp>
        <p:nvSpPr>
          <p:cNvPr id="9" name="TextBox 9"/>
          <p:cNvSpPr txBox="1"/>
          <p:nvPr/>
        </p:nvSpPr>
        <p:spPr>
          <a:xfrm>
            <a:off x="1940578" y="1939798"/>
            <a:ext cx="15962860" cy="1010919"/>
          </a:xfrm>
          <a:prstGeom prst="rect">
            <a:avLst/>
          </a:prstGeom>
        </p:spPr>
        <p:txBody>
          <a:bodyPr lIns="0" tIns="0" rIns="0" bIns="0" rtlCol="0" anchor="t">
            <a:spAutoFit/>
          </a:bodyPr>
          <a:lstStyle/>
          <a:p>
            <a:pPr algn="just">
              <a:lnSpc>
                <a:spcPts val="4160"/>
              </a:lnSpc>
            </a:pPr>
            <a:r>
              <a:rPr lang="en-US" sz="2600" b="1" u="sng">
                <a:solidFill>
                  <a:srgbClr val="000000"/>
                </a:solidFill>
                <a:latin typeface="PT Sans Bold"/>
                <a:ea typeface="PT Sans Bold"/>
                <a:cs typeface="PT Sans Bold"/>
                <a:sym typeface="PT Sans Bold"/>
              </a:rPr>
              <a:t>Example 1.</a:t>
            </a:r>
            <a:r>
              <a:rPr lang="en-US" sz="2600">
                <a:solidFill>
                  <a:srgbClr val="000000"/>
                </a:solidFill>
                <a:latin typeface="PT Sans"/>
                <a:ea typeface="PT Sans"/>
                <a:cs typeface="PT Sans"/>
                <a:sym typeface="PT Sans"/>
              </a:rPr>
              <a:t> The overall gain of a multistage amplifier is 140. When negative voltage feedback is applied, the gain is reduced to 17.5. Find the fraction of the output that is fedback to the input.</a:t>
            </a:r>
          </a:p>
        </p:txBody>
      </p:sp>
      <p:sp>
        <p:nvSpPr>
          <p:cNvPr id="10" name="TextBox 10"/>
          <p:cNvSpPr txBox="1"/>
          <p:nvPr/>
        </p:nvSpPr>
        <p:spPr>
          <a:xfrm>
            <a:off x="5575720" y="604506"/>
            <a:ext cx="7136560" cy="574012"/>
          </a:xfrm>
          <a:prstGeom prst="rect">
            <a:avLst/>
          </a:prstGeom>
        </p:spPr>
        <p:txBody>
          <a:bodyPr lIns="0" tIns="0" rIns="0" bIns="0" rtlCol="0" anchor="t">
            <a:spAutoFit/>
          </a:bodyPr>
          <a:lstStyle/>
          <a:p>
            <a:pPr marL="0" lvl="0" indent="0" algn="ctr">
              <a:lnSpc>
                <a:spcPts val="4798"/>
              </a:lnSpc>
            </a:pPr>
            <a:r>
              <a:rPr lang="en-US" sz="3427" b="1">
                <a:solidFill>
                  <a:srgbClr val="F1F1F1"/>
                </a:solidFill>
                <a:latin typeface="Montserrat Bold"/>
                <a:ea typeface="Montserrat Bold"/>
                <a:cs typeface="Montserrat Bold"/>
                <a:sym typeface="Montserrat Bold"/>
              </a:rPr>
              <a:t>Mathematical Problems</a:t>
            </a:r>
          </a:p>
        </p:txBody>
      </p:sp>
      <p:sp>
        <p:nvSpPr>
          <p:cNvPr id="11" name="TextBox 11"/>
          <p:cNvSpPr txBox="1"/>
          <p:nvPr/>
        </p:nvSpPr>
        <p:spPr>
          <a:xfrm>
            <a:off x="17768242" y="9742190"/>
            <a:ext cx="152400" cy="200025"/>
          </a:xfrm>
          <a:prstGeom prst="rect">
            <a:avLst/>
          </a:prstGeom>
        </p:spPr>
        <p:txBody>
          <a:bodyPr wrap="none" lIns="0" tIns="0" rIns="0" bIns="0" rtlCol="0" anchor="t">
            <a:spAutoFit/>
          </a:bodyPr>
          <a:lstStyle/>
          <a:p>
            <a:pPr algn="ctr">
              <a:lnSpc>
                <a:spcPts val="2800"/>
              </a:lnSpc>
              <a:spcBef>
                <a:spcPct val="0"/>
              </a:spcBef>
            </a:pPr>
            <a:r>
              <a:rPr lang="en-US" sz="2000" i="1">
                <a:solidFill>
                  <a:srgbClr val="000000"/>
                </a:solidFill>
                <a:latin typeface="Canva Sans Italics"/>
                <a:ea typeface="Canva Sans Italics"/>
                <a:cs typeface="Canva Sans Italics"/>
                <a:sym typeface="Canva Sans Italics"/>
              </a:rPr>
              <a:t>16</a:t>
            </a:r>
          </a:p>
        </p:txBody>
      </p:sp>
      <p:sp>
        <p:nvSpPr>
          <p:cNvPr id="12" name="TextBox 12"/>
          <p:cNvSpPr txBox="1"/>
          <p:nvPr/>
        </p:nvSpPr>
        <p:spPr>
          <a:xfrm>
            <a:off x="1930047" y="3195669"/>
            <a:ext cx="15962860" cy="487044"/>
          </a:xfrm>
          <a:prstGeom prst="rect">
            <a:avLst/>
          </a:prstGeom>
        </p:spPr>
        <p:txBody>
          <a:bodyPr lIns="0" tIns="0" rIns="0" bIns="0" rtlCol="0" anchor="t">
            <a:spAutoFit/>
          </a:bodyPr>
          <a:lstStyle/>
          <a:p>
            <a:pPr algn="just">
              <a:lnSpc>
                <a:spcPts val="4160"/>
              </a:lnSpc>
            </a:pPr>
            <a:r>
              <a:rPr lang="en-US" sz="2600" b="1" u="sng">
                <a:solidFill>
                  <a:srgbClr val="00BF63"/>
                </a:solidFill>
                <a:latin typeface="PT Sans Bold"/>
                <a:ea typeface="PT Sans Bold"/>
                <a:cs typeface="PT Sans Bold"/>
                <a:sym typeface="PT Sans Bold"/>
              </a:rPr>
              <a:t>Solution.</a:t>
            </a: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04393" y="292166"/>
            <a:ext cx="6279214" cy="1255843"/>
          </a:xfrm>
          <a:custGeom>
            <a:avLst/>
            <a:gdLst/>
            <a:ahLst/>
            <a:cxnLst/>
            <a:rect l="l" t="t" r="r" b="b"/>
            <a:pathLst>
              <a:path w="6279214" h="1255843">
                <a:moveTo>
                  <a:pt x="0" y="0"/>
                </a:moveTo>
                <a:lnTo>
                  <a:pt x="6279214" y="0"/>
                </a:lnTo>
                <a:lnTo>
                  <a:pt x="6279214" y="1255843"/>
                </a:lnTo>
                <a:lnTo>
                  <a:pt x="0" y="1255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868502" y="144972"/>
            <a:ext cx="2419498" cy="682752"/>
          </a:xfrm>
          <a:custGeom>
            <a:avLst/>
            <a:gdLst/>
            <a:ahLst/>
            <a:cxnLst/>
            <a:rect l="l" t="t" r="r" b="b"/>
            <a:pathLst>
              <a:path w="2419498" h="682752">
                <a:moveTo>
                  <a:pt x="0" y="0"/>
                </a:moveTo>
                <a:lnTo>
                  <a:pt x="2419498" y="0"/>
                </a:lnTo>
                <a:lnTo>
                  <a:pt x="2419498" y="682752"/>
                </a:lnTo>
                <a:lnTo>
                  <a:pt x="0" y="682752"/>
                </a:lnTo>
                <a:lnTo>
                  <a:pt x="0" y="0"/>
                </a:lnTo>
                <a:close/>
              </a:path>
            </a:pathLst>
          </a:custGeom>
          <a:blipFill>
            <a:blip r:embed="rId4">
              <a:extLst>
                <a:ext uri="{96DAC541-7B7A-43D3-8B79-37D633B846F1}">
                  <asvg:svgBlip xmlns:asvg="http://schemas.microsoft.com/office/drawing/2016/SVG/main" r:embed="rId5"/>
                </a:ext>
              </a:extLst>
            </a:blip>
            <a:stretch>
              <a:fillRect r="-202343"/>
            </a:stretch>
          </a:blipFill>
        </p:spPr>
      </p:sp>
      <p:sp>
        <p:nvSpPr>
          <p:cNvPr id="4" name="Freeform 4"/>
          <p:cNvSpPr/>
          <p:nvPr/>
        </p:nvSpPr>
        <p:spPr>
          <a:xfrm>
            <a:off x="-888111" y="2057400"/>
            <a:ext cx="3833622" cy="8229600"/>
          </a:xfrm>
          <a:custGeom>
            <a:avLst/>
            <a:gdLst/>
            <a:ahLst/>
            <a:cxnLst/>
            <a:rect l="l" t="t" r="r" b="b"/>
            <a:pathLst>
              <a:path w="3833622" h="8229600">
                <a:moveTo>
                  <a:pt x="0" y="0"/>
                </a:moveTo>
                <a:lnTo>
                  <a:pt x="3833622" y="0"/>
                </a:lnTo>
                <a:lnTo>
                  <a:pt x="3833622" y="8229600"/>
                </a:lnTo>
                <a:lnTo>
                  <a:pt x="0" y="8229600"/>
                </a:lnTo>
                <a:lnTo>
                  <a:pt x="0" y="0"/>
                </a:lnTo>
                <a:close/>
              </a:path>
            </a:pathLst>
          </a:custGeom>
          <a:blipFill>
            <a:blip r:embed="rId6" cstate="screen">
              <a:extLst>
                <a:ext uri="{28A0092B-C50C-407E-A947-70E740481C1C}">
                  <a14:useLocalDpi xmlns:a14="http://schemas.microsoft.com/office/drawing/2010/main" val="0"/>
                </a:ext>
              </a:extLst>
            </a:blip>
            <a:stretch>
              <a:fillRect/>
            </a:stretch>
          </a:blipFill>
        </p:spPr>
      </p:sp>
      <p:grpSp>
        <p:nvGrpSpPr>
          <p:cNvPr id="5" name="Group 5"/>
          <p:cNvGrpSpPr/>
          <p:nvPr/>
        </p:nvGrpSpPr>
        <p:grpSpPr>
          <a:xfrm>
            <a:off x="872688" y="2057400"/>
            <a:ext cx="870966" cy="435483"/>
            <a:chOff x="0" y="0"/>
            <a:chExt cx="812800" cy="406400"/>
          </a:xfrm>
        </p:grpSpPr>
        <p:sp>
          <p:nvSpPr>
            <p:cNvPr id="6" name="Freeform 6"/>
            <p:cNvSpPr/>
            <p:nvPr/>
          </p:nvSpPr>
          <p:spPr>
            <a:xfrm>
              <a:off x="0" y="0"/>
              <a:ext cx="812800" cy="406400"/>
            </a:xfrm>
            <a:custGeom>
              <a:avLst/>
              <a:gdLst/>
              <a:ahLst/>
              <a:cxnLst/>
              <a:rect l="l" t="t" r="r" b="b"/>
              <a:pathLst>
                <a:path w="812800" h="406400">
                  <a:moveTo>
                    <a:pt x="0" y="0"/>
                  </a:moveTo>
                  <a:lnTo>
                    <a:pt x="609600" y="0"/>
                  </a:lnTo>
                  <a:lnTo>
                    <a:pt x="812800" y="203200"/>
                  </a:lnTo>
                  <a:lnTo>
                    <a:pt x="609600" y="406400"/>
                  </a:lnTo>
                  <a:lnTo>
                    <a:pt x="0" y="406400"/>
                  </a:lnTo>
                  <a:lnTo>
                    <a:pt x="203200" y="203200"/>
                  </a:lnTo>
                  <a:lnTo>
                    <a:pt x="0" y="0"/>
                  </a:lnTo>
                  <a:close/>
                </a:path>
              </a:pathLst>
            </a:custGeom>
            <a:gradFill rotWithShape="1">
              <a:gsLst>
                <a:gs pos="0">
                  <a:srgbClr val="000000">
                    <a:alpha val="100000"/>
                  </a:srgbClr>
                </a:gs>
                <a:gs pos="100000">
                  <a:srgbClr val="3533CD">
                    <a:alpha val="100000"/>
                  </a:srgbClr>
                </a:gs>
              </a:gsLst>
              <a:lin ang="0"/>
            </a:gradFill>
          </p:spPr>
        </p:sp>
        <p:sp>
          <p:nvSpPr>
            <p:cNvPr id="7" name="TextBox 7"/>
            <p:cNvSpPr txBox="1"/>
            <p:nvPr/>
          </p:nvSpPr>
          <p:spPr>
            <a:xfrm>
              <a:off x="177800" y="-38100"/>
              <a:ext cx="558800" cy="444500"/>
            </a:xfrm>
            <a:prstGeom prst="rect">
              <a:avLst/>
            </a:prstGeom>
          </p:spPr>
          <p:txBody>
            <a:bodyPr lIns="50800" tIns="50800" rIns="50800" bIns="50800" rtlCol="0" anchor="ctr"/>
            <a:lstStyle/>
            <a:p>
              <a:pPr algn="ctr">
                <a:lnSpc>
                  <a:spcPts val="3359"/>
                </a:lnSpc>
              </a:pPr>
              <a:endParaRPr/>
            </a:p>
          </p:txBody>
        </p:sp>
      </p:grpSp>
      <p:sp>
        <p:nvSpPr>
          <p:cNvPr id="8" name="Freeform 8"/>
          <p:cNvSpPr/>
          <p:nvPr/>
        </p:nvSpPr>
        <p:spPr>
          <a:xfrm>
            <a:off x="4389452" y="3880583"/>
            <a:ext cx="9509096" cy="5313207"/>
          </a:xfrm>
          <a:custGeom>
            <a:avLst/>
            <a:gdLst/>
            <a:ahLst/>
            <a:cxnLst/>
            <a:rect l="l" t="t" r="r" b="b"/>
            <a:pathLst>
              <a:path w="9509096" h="5313207">
                <a:moveTo>
                  <a:pt x="0" y="0"/>
                </a:moveTo>
                <a:lnTo>
                  <a:pt x="9509096" y="0"/>
                </a:lnTo>
                <a:lnTo>
                  <a:pt x="9509096" y="5313207"/>
                </a:lnTo>
                <a:lnTo>
                  <a:pt x="0" y="5313207"/>
                </a:lnTo>
                <a:lnTo>
                  <a:pt x="0" y="0"/>
                </a:lnTo>
                <a:close/>
              </a:path>
            </a:pathLst>
          </a:custGeom>
          <a:blipFill>
            <a:blip r:embed="rId7">
              <a:extLst>
                <a:ext uri="{28A0092B-C50C-407E-A947-70E740481C1C}">
                  <a14:useLocalDpi xmlns:a14="http://schemas.microsoft.com/office/drawing/2010/main" val="0"/>
                </a:ext>
              </a:extLst>
            </a:blip>
            <a:stretch>
              <a:fillRect/>
            </a:stretch>
          </a:blipFill>
        </p:spPr>
      </p:sp>
      <p:sp>
        <p:nvSpPr>
          <p:cNvPr id="9" name="TextBox 9"/>
          <p:cNvSpPr txBox="1"/>
          <p:nvPr/>
        </p:nvSpPr>
        <p:spPr>
          <a:xfrm>
            <a:off x="1940578" y="1939798"/>
            <a:ext cx="15962860" cy="1566519"/>
          </a:xfrm>
          <a:prstGeom prst="rect">
            <a:avLst/>
          </a:prstGeom>
        </p:spPr>
        <p:txBody>
          <a:bodyPr lIns="0" tIns="0" rIns="0" bIns="0" rtlCol="0" anchor="t">
            <a:spAutoFit/>
          </a:bodyPr>
          <a:lstStyle/>
          <a:p>
            <a:pPr algn="just">
              <a:lnSpc>
                <a:spcPts val="4160"/>
              </a:lnSpc>
            </a:pPr>
            <a:r>
              <a:rPr lang="en-US" sz="2600" b="1" u="sng" dirty="0">
                <a:solidFill>
                  <a:srgbClr val="000000"/>
                </a:solidFill>
                <a:latin typeface="PT Sans Bold"/>
                <a:ea typeface="PT Sans Bold"/>
                <a:cs typeface="PT Sans Bold"/>
                <a:sym typeface="PT Sans Bold"/>
              </a:rPr>
              <a:t>Example 2.</a:t>
            </a:r>
            <a:r>
              <a:rPr lang="en-US" sz="2600" dirty="0">
                <a:solidFill>
                  <a:srgbClr val="000000"/>
                </a:solidFill>
                <a:latin typeface="PT Sans"/>
                <a:ea typeface="PT Sans"/>
                <a:cs typeface="PT Sans"/>
                <a:sym typeface="PT Sans"/>
              </a:rPr>
              <a:t> An amplifier has a voltage gain of 500 without feedback. If a negative feedback is applied, the gain is reduced to 100. Calculate the fraction of the output fed back. If, due to ageing of components, the gain without feedback falls by 20%, calculate the percentage fall in gain with feedback.</a:t>
            </a:r>
          </a:p>
        </p:txBody>
      </p:sp>
      <p:sp>
        <p:nvSpPr>
          <p:cNvPr id="10" name="TextBox 10"/>
          <p:cNvSpPr txBox="1"/>
          <p:nvPr/>
        </p:nvSpPr>
        <p:spPr>
          <a:xfrm>
            <a:off x="5575720" y="604506"/>
            <a:ext cx="7136560" cy="574012"/>
          </a:xfrm>
          <a:prstGeom prst="rect">
            <a:avLst/>
          </a:prstGeom>
        </p:spPr>
        <p:txBody>
          <a:bodyPr lIns="0" tIns="0" rIns="0" bIns="0" rtlCol="0" anchor="t">
            <a:spAutoFit/>
          </a:bodyPr>
          <a:lstStyle/>
          <a:p>
            <a:pPr marL="0" lvl="0" indent="0" algn="ctr">
              <a:lnSpc>
                <a:spcPts val="4798"/>
              </a:lnSpc>
            </a:pPr>
            <a:r>
              <a:rPr lang="en-US" sz="3427" b="1">
                <a:solidFill>
                  <a:srgbClr val="F1F1F1"/>
                </a:solidFill>
                <a:latin typeface="Montserrat Bold"/>
                <a:ea typeface="Montserrat Bold"/>
                <a:cs typeface="Montserrat Bold"/>
                <a:sym typeface="Montserrat Bold"/>
              </a:rPr>
              <a:t>Mathematical Problems</a:t>
            </a:r>
          </a:p>
        </p:txBody>
      </p:sp>
      <p:sp>
        <p:nvSpPr>
          <p:cNvPr id="11" name="TextBox 11"/>
          <p:cNvSpPr txBox="1"/>
          <p:nvPr/>
        </p:nvSpPr>
        <p:spPr>
          <a:xfrm>
            <a:off x="17768242" y="9742190"/>
            <a:ext cx="152400" cy="200025"/>
          </a:xfrm>
          <a:prstGeom prst="rect">
            <a:avLst/>
          </a:prstGeom>
        </p:spPr>
        <p:txBody>
          <a:bodyPr wrap="none" lIns="0" tIns="0" rIns="0" bIns="0" rtlCol="0" anchor="t">
            <a:spAutoFit/>
          </a:bodyPr>
          <a:lstStyle/>
          <a:p>
            <a:pPr algn="ctr">
              <a:lnSpc>
                <a:spcPts val="2800"/>
              </a:lnSpc>
              <a:spcBef>
                <a:spcPct val="0"/>
              </a:spcBef>
            </a:pPr>
            <a:r>
              <a:rPr lang="en-US" sz="2000" i="1">
                <a:solidFill>
                  <a:srgbClr val="000000"/>
                </a:solidFill>
                <a:latin typeface="Canva Sans Italics"/>
                <a:ea typeface="Canva Sans Italics"/>
                <a:cs typeface="Canva Sans Italics"/>
                <a:sym typeface="Canva Sans Italics"/>
              </a:rPr>
              <a:t>17</a:t>
            </a:r>
          </a:p>
        </p:txBody>
      </p:sp>
      <p:sp>
        <p:nvSpPr>
          <p:cNvPr id="12" name="TextBox 12"/>
          <p:cNvSpPr txBox="1"/>
          <p:nvPr/>
        </p:nvSpPr>
        <p:spPr>
          <a:xfrm>
            <a:off x="1942721" y="3589436"/>
            <a:ext cx="15962860" cy="487044"/>
          </a:xfrm>
          <a:prstGeom prst="rect">
            <a:avLst/>
          </a:prstGeom>
        </p:spPr>
        <p:txBody>
          <a:bodyPr lIns="0" tIns="0" rIns="0" bIns="0" rtlCol="0" anchor="t">
            <a:spAutoFit/>
          </a:bodyPr>
          <a:lstStyle/>
          <a:p>
            <a:pPr algn="just">
              <a:lnSpc>
                <a:spcPts val="4160"/>
              </a:lnSpc>
            </a:pPr>
            <a:r>
              <a:rPr lang="en-US" sz="2600" b="1" u="sng">
                <a:solidFill>
                  <a:srgbClr val="00BF63"/>
                </a:solidFill>
                <a:latin typeface="PT Sans Bold"/>
                <a:ea typeface="PT Sans Bold"/>
                <a:cs typeface="PT Sans Bold"/>
                <a:sym typeface="PT Sans Bold"/>
              </a:rPr>
              <a:t>Solution.</a:t>
            </a:r>
          </a:p>
        </p:txBody>
      </p:sp>
      <p:sp>
        <p:nvSpPr>
          <p:cNvPr id="13" name="TextBox 13"/>
          <p:cNvSpPr txBox="1"/>
          <p:nvPr/>
        </p:nvSpPr>
        <p:spPr>
          <a:xfrm>
            <a:off x="7719142" y="8374327"/>
            <a:ext cx="2412191" cy="405765"/>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Arial Unicode"/>
                <a:ea typeface="Arial Unicode"/>
                <a:cs typeface="Arial Unicode"/>
                <a:sym typeface="Arial Unicode"/>
              </a:rPr>
              <a:t>-</a:t>
            </a:r>
          </a:p>
        </p:txBody>
      </p:sp>
    </p:spTree>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AutoShape 2"/>
          <p:cNvSpPr/>
          <p:nvPr/>
        </p:nvSpPr>
        <p:spPr>
          <a:xfrm flipH="1">
            <a:off x="8803557" y="1028700"/>
            <a:ext cx="0" cy="8229600"/>
          </a:xfrm>
          <a:prstGeom prst="line">
            <a:avLst/>
          </a:prstGeom>
          <a:ln w="38100" cap="flat">
            <a:solidFill>
              <a:srgbClr val="ED2700"/>
            </a:solidFill>
            <a:prstDash val="solid"/>
            <a:headEnd type="none" w="sm" len="sm"/>
            <a:tailEnd type="none" w="sm" len="sm"/>
          </a:ln>
        </p:spPr>
      </p:sp>
      <p:grpSp>
        <p:nvGrpSpPr>
          <p:cNvPr id="3" name="Group 3"/>
          <p:cNvGrpSpPr/>
          <p:nvPr/>
        </p:nvGrpSpPr>
        <p:grpSpPr>
          <a:xfrm>
            <a:off x="8350217" y="3557635"/>
            <a:ext cx="793783" cy="793783"/>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3434"/>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3079"/>
                </a:lnSpc>
              </a:pPr>
              <a:endParaRPr/>
            </a:p>
          </p:txBody>
        </p:sp>
      </p:grpSp>
      <p:sp>
        <p:nvSpPr>
          <p:cNvPr id="6" name="Freeform 6"/>
          <p:cNvSpPr/>
          <p:nvPr/>
        </p:nvSpPr>
        <p:spPr>
          <a:xfrm>
            <a:off x="0" y="6426319"/>
            <a:ext cx="3735209" cy="3860681"/>
          </a:xfrm>
          <a:custGeom>
            <a:avLst/>
            <a:gdLst/>
            <a:ahLst/>
            <a:cxnLst/>
            <a:rect l="l" t="t" r="r" b="b"/>
            <a:pathLst>
              <a:path w="3735209" h="3860681">
                <a:moveTo>
                  <a:pt x="0" y="0"/>
                </a:moveTo>
                <a:lnTo>
                  <a:pt x="3735209" y="0"/>
                </a:lnTo>
                <a:lnTo>
                  <a:pt x="3735209" y="3860681"/>
                </a:lnTo>
                <a:lnTo>
                  <a:pt x="0" y="38606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flipV="1">
            <a:off x="0" y="0"/>
            <a:ext cx="4502140" cy="3494786"/>
          </a:xfrm>
          <a:custGeom>
            <a:avLst/>
            <a:gdLst/>
            <a:ahLst/>
            <a:cxnLst/>
            <a:rect l="l" t="t" r="r" b="b"/>
            <a:pathLst>
              <a:path w="4502140" h="3494786">
                <a:moveTo>
                  <a:pt x="0" y="3494786"/>
                </a:moveTo>
                <a:lnTo>
                  <a:pt x="4502140" y="3494786"/>
                </a:lnTo>
                <a:lnTo>
                  <a:pt x="4502140" y="0"/>
                </a:lnTo>
                <a:lnTo>
                  <a:pt x="0" y="0"/>
                </a:lnTo>
                <a:lnTo>
                  <a:pt x="0" y="3494786"/>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756346" y="3662807"/>
            <a:ext cx="6839457" cy="1226820"/>
          </a:xfrm>
          <a:prstGeom prst="rect">
            <a:avLst/>
          </a:prstGeom>
        </p:spPr>
        <p:txBody>
          <a:bodyPr lIns="0" tIns="0" rIns="0" bIns="0" rtlCol="0" anchor="t">
            <a:spAutoFit/>
          </a:bodyPr>
          <a:lstStyle/>
          <a:p>
            <a:pPr marL="0" lvl="0" indent="0" algn="l">
              <a:lnSpc>
                <a:spcPts val="10080"/>
              </a:lnSpc>
            </a:pPr>
            <a:r>
              <a:rPr lang="en-US" sz="7200">
                <a:solidFill>
                  <a:srgbClr val="343434"/>
                </a:solidFill>
                <a:latin typeface="League Spartan"/>
                <a:ea typeface="League Spartan"/>
                <a:cs typeface="League Spartan"/>
                <a:sym typeface="League Spartan"/>
              </a:rPr>
              <a:t>Presenter 6</a:t>
            </a:r>
          </a:p>
        </p:txBody>
      </p:sp>
      <p:sp>
        <p:nvSpPr>
          <p:cNvPr id="9" name="TextBox 9"/>
          <p:cNvSpPr txBox="1"/>
          <p:nvPr/>
        </p:nvSpPr>
        <p:spPr>
          <a:xfrm>
            <a:off x="9896475" y="3428111"/>
            <a:ext cx="7771192" cy="1835151"/>
          </a:xfrm>
          <a:prstGeom prst="rect">
            <a:avLst/>
          </a:prstGeom>
        </p:spPr>
        <p:txBody>
          <a:bodyPr lIns="0" tIns="0" rIns="0" bIns="0" rtlCol="0" anchor="t">
            <a:spAutoFit/>
          </a:bodyPr>
          <a:lstStyle/>
          <a:p>
            <a:pPr algn="l">
              <a:lnSpc>
                <a:spcPts val="4899"/>
              </a:lnSpc>
            </a:pPr>
            <a:r>
              <a:rPr lang="en-US" sz="3499" b="1">
                <a:solidFill>
                  <a:srgbClr val="343434"/>
                </a:solidFill>
                <a:latin typeface="Montserrat Bold"/>
                <a:ea typeface="Montserrat Bold"/>
                <a:cs typeface="Montserrat Bold"/>
                <a:sym typeface="Montserrat Bold"/>
              </a:rPr>
              <a:t>Pallab Debnath</a:t>
            </a:r>
          </a:p>
          <a:p>
            <a:pPr algn="l">
              <a:lnSpc>
                <a:spcPts val="4899"/>
              </a:lnSpc>
            </a:pPr>
            <a:r>
              <a:rPr lang="en-US" sz="3499" b="1">
                <a:solidFill>
                  <a:srgbClr val="343434"/>
                </a:solidFill>
                <a:latin typeface="Montserrat Bold"/>
                <a:ea typeface="Montserrat Bold"/>
                <a:cs typeface="Montserrat Bold"/>
                <a:sym typeface="Montserrat Bold"/>
              </a:rPr>
              <a:t>ID: 232-15-676</a:t>
            </a:r>
          </a:p>
          <a:p>
            <a:pPr algn="l">
              <a:lnSpc>
                <a:spcPts val="4899"/>
              </a:lnSpc>
            </a:pPr>
            <a:endParaRPr lang="en-US" sz="3499" b="1">
              <a:solidFill>
                <a:srgbClr val="343434"/>
              </a:solidFill>
              <a:latin typeface="Montserrat Bold"/>
              <a:ea typeface="Montserrat Bold"/>
              <a:cs typeface="Montserrat Bold"/>
              <a:sym typeface="Montserrat Bold"/>
            </a:endParaRPr>
          </a:p>
        </p:txBody>
      </p:sp>
      <p:sp>
        <p:nvSpPr>
          <p:cNvPr id="10" name="TextBox 10"/>
          <p:cNvSpPr txBox="1"/>
          <p:nvPr/>
        </p:nvSpPr>
        <p:spPr>
          <a:xfrm>
            <a:off x="17790815" y="9742190"/>
            <a:ext cx="152400" cy="200025"/>
          </a:xfrm>
          <a:prstGeom prst="rect">
            <a:avLst/>
          </a:prstGeom>
        </p:spPr>
        <p:txBody>
          <a:bodyPr wrap="none" lIns="0" tIns="0" rIns="0" bIns="0" rtlCol="0" anchor="t">
            <a:spAutoFit/>
          </a:bodyPr>
          <a:lstStyle/>
          <a:p>
            <a:pPr algn="ctr">
              <a:lnSpc>
                <a:spcPts val="2800"/>
              </a:lnSpc>
              <a:spcBef>
                <a:spcPct val="0"/>
              </a:spcBef>
            </a:pPr>
            <a:r>
              <a:rPr lang="en-US" sz="2000" i="1">
                <a:solidFill>
                  <a:srgbClr val="000000"/>
                </a:solidFill>
                <a:latin typeface="Canva Sans Italics"/>
                <a:ea typeface="Canva Sans Italics"/>
                <a:cs typeface="Canva Sans Italics"/>
                <a:sym typeface="Canva Sans Italics"/>
              </a:rPr>
              <a:t>18</a:t>
            </a:r>
          </a:p>
        </p:txBody>
      </p:sp>
    </p:spTree>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929580" y="244124"/>
            <a:ext cx="7845762" cy="1569152"/>
          </a:xfrm>
          <a:custGeom>
            <a:avLst/>
            <a:gdLst/>
            <a:ahLst/>
            <a:cxnLst/>
            <a:rect l="l" t="t" r="r" b="b"/>
            <a:pathLst>
              <a:path w="7845762" h="1569152">
                <a:moveTo>
                  <a:pt x="0" y="0"/>
                </a:moveTo>
                <a:lnTo>
                  <a:pt x="7845762" y="0"/>
                </a:lnTo>
                <a:lnTo>
                  <a:pt x="7845762" y="1569152"/>
                </a:lnTo>
                <a:lnTo>
                  <a:pt x="0" y="15691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868502" y="144972"/>
            <a:ext cx="2419498" cy="682752"/>
          </a:xfrm>
          <a:custGeom>
            <a:avLst/>
            <a:gdLst/>
            <a:ahLst/>
            <a:cxnLst/>
            <a:rect l="l" t="t" r="r" b="b"/>
            <a:pathLst>
              <a:path w="2419498" h="682752">
                <a:moveTo>
                  <a:pt x="0" y="0"/>
                </a:moveTo>
                <a:lnTo>
                  <a:pt x="2419498" y="0"/>
                </a:lnTo>
                <a:lnTo>
                  <a:pt x="2419498" y="682752"/>
                </a:lnTo>
                <a:lnTo>
                  <a:pt x="0" y="682752"/>
                </a:lnTo>
                <a:lnTo>
                  <a:pt x="0" y="0"/>
                </a:lnTo>
                <a:close/>
              </a:path>
            </a:pathLst>
          </a:custGeom>
          <a:blipFill>
            <a:blip r:embed="rId4">
              <a:extLst>
                <a:ext uri="{96DAC541-7B7A-43D3-8B79-37D633B846F1}">
                  <asvg:svgBlip xmlns:asvg="http://schemas.microsoft.com/office/drawing/2016/SVG/main" r:embed="rId5"/>
                </a:ext>
              </a:extLst>
            </a:blip>
            <a:stretch>
              <a:fillRect r="-202343"/>
            </a:stretch>
          </a:blipFill>
        </p:spPr>
      </p:sp>
      <p:sp>
        <p:nvSpPr>
          <p:cNvPr id="4" name="Freeform 4"/>
          <p:cNvSpPr/>
          <p:nvPr/>
        </p:nvSpPr>
        <p:spPr>
          <a:xfrm>
            <a:off x="-888111" y="2057400"/>
            <a:ext cx="3833622" cy="8229600"/>
          </a:xfrm>
          <a:custGeom>
            <a:avLst/>
            <a:gdLst/>
            <a:ahLst/>
            <a:cxnLst/>
            <a:rect l="l" t="t" r="r" b="b"/>
            <a:pathLst>
              <a:path w="3833622" h="8229600">
                <a:moveTo>
                  <a:pt x="0" y="0"/>
                </a:moveTo>
                <a:lnTo>
                  <a:pt x="3833622" y="0"/>
                </a:lnTo>
                <a:lnTo>
                  <a:pt x="3833622" y="8229600"/>
                </a:lnTo>
                <a:lnTo>
                  <a:pt x="0" y="8229600"/>
                </a:lnTo>
                <a:lnTo>
                  <a:pt x="0" y="0"/>
                </a:lnTo>
                <a:close/>
              </a:path>
            </a:pathLst>
          </a:custGeom>
          <a:blipFill>
            <a:blip r:embed="rId6" cstate="screen">
              <a:extLst>
                <a:ext uri="{28A0092B-C50C-407E-A947-70E740481C1C}">
                  <a14:useLocalDpi xmlns:a14="http://schemas.microsoft.com/office/drawing/2010/main" val="0"/>
                </a:ext>
              </a:extLst>
            </a:blip>
            <a:stretch>
              <a:fillRect/>
            </a:stretch>
          </a:blipFill>
        </p:spPr>
      </p:sp>
      <p:sp>
        <p:nvSpPr>
          <p:cNvPr id="5" name="TextBox 5"/>
          <p:cNvSpPr txBox="1"/>
          <p:nvPr/>
        </p:nvSpPr>
        <p:spPr>
          <a:xfrm>
            <a:off x="780923" y="2494915"/>
            <a:ext cx="16726154" cy="5201919"/>
          </a:xfrm>
          <a:prstGeom prst="rect">
            <a:avLst/>
          </a:prstGeom>
        </p:spPr>
        <p:txBody>
          <a:bodyPr lIns="0" tIns="0" rIns="0" bIns="0" rtlCol="0" anchor="t">
            <a:spAutoFit/>
          </a:bodyPr>
          <a:lstStyle/>
          <a:p>
            <a:pPr marL="561344" lvl="1" indent="-280672" algn="just">
              <a:lnSpc>
                <a:spcPts val="4160"/>
              </a:lnSpc>
              <a:buAutoNum type="arabicPeriod"/>
            </a:pPr>
            <a:r>
              <a:rPr lang="en-US" sz="2600" b="1">
                <a:solidFill>
                  <a:srgbClr val="000000"/>
                </a:solidFill>
                <a:latin typeface="Montserrat Bold"/>
                <a:ea typeface="Montserrat Bold"/>
                <a:cs typeface="Montserrat Bold"/>
                <a:sym typeface="Montserrat Bold"/>
              </a:rPr>
              <a:t>Gain Stability:</a:t>
            </a:r>
            <a:r>
              <a:rPr lang="en-US" sz="2600">
                <a:solidFill>
                  <a:srgbClr val="000000"/>
                </a:solidFill>
                <a:latin typeface="Montserrat"/>
                <a:ea typeface="Montserrat"/>
                <a:cs typeface="Montserrat"/>
                <a:sym typeface="Montserrat"/>
              </a:rPr>
              <a:t> Maintains a stable gain despite variations in transistor parameters or supply voltage.</a:t>
            </a:r>
          </a:p>
          <a:p>
            <a:pPr marL="561344" lvl="1" indent="-280672" algn="just">
              <a:lnSpc>
                <a:spcPts val="4160"/>
              </a:lnSpc>
              <a:buAutoNum type="arabicPeriod"/>
            </a:pPr>
            <a:r>
              <a:rPr lang="en-US" sz="2600" b="1">
                <a:solidFill>
                  <a:srgbClr val="000000"/>
                </a:solidFill>
                <a:latin typeface="Montserrat Bold"/>
                <a:ea typeface="Montserrat Bold"/>
                <a:cs typeface="Montserrat Bold"/>
                <a:sym typeface="Montserrat Bold"/>
              </a:rPr>
              <a:t>Reduces Non-Linear Distortion</a:t>
            </a:r>
            <a:r>
              <a:rPr lang="en-US" sz="2600">
                <a:solidFill>
                  <a:srgbClr val="000000"/>
                </a:solidFill>
                <a:latin typeface="Montserrat"/>
                <a:ea typeface="Montserrat"/>
                <a:cs typeface="Montserrat"/>
                <a:sym typeface="Montserrat"/>
              </a:rPr>
              <a:t>: Decreases distortion in large-signal amplifiers by a factor of          1 + A𝗏m𝗏​.</a:t>
            </a:r>
          </a:p>
          <a:p>
            <a:pPr marL="561344" lvl="1" indent="-280672" algn="just">
              <a:lnSpc>
                <a:spcPts val="4160"/>
              </a:lnSpc>
              <a:buAutoNum type="arabicPeriod"/>
            </a:pPr>
            <a:r>
              <a:rPr lang="en-US" sz="2600" b="1">
                <a:solidFill>
                  <a:srgbClr val="000000"/>
                </a:solidFill>
                <a:latin typeface="Montserrat Bold"/>
                <a:ea typeface="Montserrat Bold"/>
                <a:cs typeface="Montserrat Bold"/>
                <a:sym typeface="Montserrat Bold"/>
              </a:rPr>
              <a:t>Improves Frequency Response:</a:t>
            </a:r>
            <a:r>
              <a:rPr lang="en-US" sz="2600">
                <a:solidFill>
                  <a:srgbClr val="000000"/>
                </a:solidFill>
                <a:latin typeface="Montserrat"/>
                <a:ea typeface="Montserrat"/>
                <a:cs typeface="Montserrat"/>
                <a:sym typeface="Montserrat"/>
              </a:rPr>
              <a:t> Keeps voltage gain steady across a range of frequencies, enhancing frequency response.</a:t>
            </a:r>
          </a:p>
          <a:p>
            <a:pPr marL="561344" lvl="1" indent="-280672" algn="just">
              <a:lnSpc>
                <a:spcPts val="4160"/>
              </a:lnSpc>
              <a:buAutoNum type="arabicPeriod"/>
            </a:pPr>
            <a:r>
              <a:rPr lang="en-US" sz="2600" b="1">
                <a:solidFill>
                  <a:srgbClr val="000000"/>
                </a:solidFill>
                <a:latin typeface="Montserrat Bold"/>
                <a:ea typeface="Montserrat Bold"/>
                <a:cs typeface="Montserrat Bold"/>
                <a:sym typeface="Montserrat Bold"/>
              </a:rPr>
              <a:t>Increases Circuit Stability:</a:t>
            </a:r>
            <a:r>
              <a:rPr lang="en-US" sz="2600">
                <a:solidFill>
                  <a:srgbClr val="000000"/>
                </a:solidFill>
                <a:latin typeface="Montserrat"/>
                <a:ea typeface="Montserrat"/>
                <a:cs typeface="Montserrat"/>
                <a:sym typeface="Montserrat"/>
              </a:rPr>
              <a:t> Stabilizes output against changes in temperature, frequency, and amplitude.</a:t>
            </a:r>
          </a:p>
          <a:p>
            <a:pPr marL="561344" lvl="1" indent="-280672" algn="just">
              <a:lnSpc>
                <a:spcPts val="4160"/>
              </a:lnSpc>
              <a:buAutoNum type="arabicPeriod"/>
            </a:pPr>
            <a:r>
              <a:rPr lang="en-US" sz="2600" b="1">
                <a:solidFill>
                  <a:srgbClr val="000000"/>
                </a:solidFill>
                <a:latin typeface="Montserrat Bold"/>
                <a:ea typeface="Montserrat Bold"/>
                <a:cs typeface="Montserrat Bold"/>
                <a:sym typeface="Montserrat Bold"/>
              </a:rPr>
              <a:t>Increases Input Impedance &amp; Decreases Output Impedance:</a:t>
            </a:r>
            <a:r>
              <a:rPr lang="en-US" sz="2600">
                <a:solidFill>
                  <a:srgbClr val="000000"/>
                </a:solidFill>
                <a:latin typeface="Montserrat"/>
                <a:ea typeface="Montserrat"/>
                <a:cs typeface="Montserrat"/>
                <a:sym typeface="Montserrat"/>
              </a:rPr>
              <a:t> Facilitates impedance matching, benefiting practical applications.</a:t>
            </a:r>
          </a:p>
        </p:txBody>
      </p:sp>
      <p:sp>
        <p:nvSpPr>
          <p:cNvPr id="6" name="TextBox 6"/>
          <p:cNvSpPr txBox="1"/>
          <p:nvPr/>
        </p:nvSpPr>
        <p:spPr>
          <a:xfrm>
            <a:off x="5284181" y="346075"/>
            <a:ext cx="7136560" cy="1177925"/>
          </a:xfrm>
          <a:prstGeom prst="rect">
            <a:avLst/>
          </a:prstGeom>
        </p:spPr>
        <p:txBody>
          <a:bodyPr lIns="0" tIns="0" rIns="0" bIns="0" rtlCol="0" anchor="t">
            <a:spAutoFit/>
          </a:bodyPr>
          <a:lstStyle/>
          <a:p>
            <a:pPr marL="0" lvl="0" indent="0" algn="ctr">
              <a:lnSpc>
                <a:spcPts val="4798"/>
              </a:lnSpc>
            </a:pPr>
            <a:r>
              <a:rPr lang="en-US" sz="3427" b="1">
                <a:solidFill>
                  <a:srgbClr val="F1F1F1"/>
                </a:solidFill>
                <a:latin typeface="Montserrat Bold"/>
                <a:ea typeface="Montserrat Bold"/>
                <a:cs typeface="Montserrat Bold"/>
                <a:sym typeface="Montserrat Bold"/>
              </a:rPr>
              <a:t>Advantages of Negative Feedback in Amplifiers</a:t>
            </a:r>
          </a:p>
        </p:txBody>
      </p:sp>
      <p:sp>
        <p:nvSpPr>
          <p:cNvPr id="7" name="TextBox 7"/>
          <p:cNvSpPr txBox="1"/>
          <p:nvPr/>
        </p:nvSpPr>
        <p:spPr>
          <a:xfrm>
            <a:off x="17768242" y="9742190"/>
            <a:ext cx="152400" cy="200025"/>
          </a:xfrm>
          <a:prstGeom prst="rect">
            <a:avLst/>
          </a:prstGeom>
        </p:spPr>
        <p:txBody>
          <a:bodyPr wrap="none" lIns="0" tIns="0" rIns="0" bIns="0" rtlCol="0" anchor="t">
            <a:spAutoFit/>
          </a:bodyPr>
          <a:lstStyle/>
          <a:p>
            <a:pPr algn="ctr">
              <a:lnSpc>
                <a:spcPts val="2800"/>
              </a:lnSpc>
              <a:spcBef>
                <a:spcPct val="0"/>
              </a:spcBef>
            </a:pPr>
            <a:r>
              <a:rPr lang="en-US" sz="2000" i="1">
                <a:solidFill>
                  <a:srgbClr val="000000"/>
                </a:solidFill>
                <a:latin typeface="Canva Sans Italics"/>
                <a:ea typeface="Canva Sans Italics"/>
                <a:cs typeface="Canva Sans Italics"/>
                <a:sym typeface="Canva Sans Italics"/>
              </a:rPr>
              <a:t>19</a:t>
            </a: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6223008" y="2766060"/>
            <a:ext cx="0" cy="6492240"/>
          </a:xfrm>
          <a:prstGeom prst="line">
            <a:avLst/>
          </a:prstGeom>
          <a:ln w="19050" cap="flat">
            <a:solidFill>
              <a:srgbClr val="8F8E8E"/>
            </a:solidFill>
            <a:prstDash val="solid"/>
            <a:headEnd type="none" w="sm" len="sm"/>
            <a:tailEnd type="none" w="sm" len="sm"/>
          </a:ln>
        </p:spPr>
      </p:sp>
      <p:grpSp>
        <p:nvGrpSpPr>
          <p:cNvPr id="3" name="Group 3"/>
          <p:cNvGrpSpPr/>
          <p:nvPr/>
        </p:nvGrpSpPr>
        <p:grpSpPr>
          <a:xfrm>
            <a:off x="11931667" y="0"/>
            <a:ext cx="6356333" cy="10287000"/>
            <a:chOff x="0" y="0"/>
            <a:chExt cx="984762" cy="1593725"/>
          </a:xfrm>
        </p:grpSpPr>
        <p:sp>
          <p:nvSpPr>
            <p:cNvPr id="4" name="Freeform 4"/>
            <p:cNvSpPr/>
            <p:nvPr/>
          </p:nvSpPr>
          <p:spPr>
            <a:xfrm>
              <a:off x="0" y="0"/>
              <a:ext cx="984762" cy="1593725"/>
            </a:xfrm>
            <a:custGeom>
              <a:avLst/>
              <a:gdLst/>
              <a:ahLst/>
              <a:cxnLst/>
              <a:rect l="l" t="t" r="r" b="b"/>
              <a:pathLst>
                <a:path w="984762" h="1593725">
                  <a:moveTo>
                    <a:pt x="0" y="0"/>
                  </a:moveTo>
                  <a:lnTo>
                    <a:pt x="984762" y="0"/>
                  </a:lnTo>
                  <a:lnTo>
                    <a:pt x="984762" y="1593725"/>
                  </a:lnTo>
                  <a:lnTo>
                    <a:pt x="0" y="1593725"/>
                  </a:lnTo>
                  <a:close/>
                </a:path>
              </a:pathLst>
            </a:custGeom>
            <a:blipFill>
              <a:blip r:embed="rId2" cstate="print">
                <a:extLst>
                  <a:ext uri="{28A0092B-C50C-407E-A947-70E740481C1C}">
                    <a14:useLocalDpi xmlns:a14="http://schemas.microsoft.com/office/drawing/2010/main" val="0"/>
                  </a:ext>
                </a:extLst>
              </a:blip>
              <a:stretch>
                <a:fillRect/>
              </a:stretch>
            </a:blipFill>
          </p:spPr>
        </p:sp>
      </p:grpSp>
      <p:sp>
        <p:nvSpPr>
          <p:cNvPr id="5" name="Freeform 5"/>
          <p:cNvSpPr/>
          <p:nvPr/>
        </p:nvSpPr>
        <p:spPr>
          <a:xfrm>
            <a:off x="14044115" y="6172200"/>
            <a:ext cx="4243885" cy="4114800"/>
          </a:xfrm>
          <a:custGeom>
            <a:avLst/>
            <a:gdLst/>
            <a:ahLst/>
            <a:cxnLst/>
            <a:rect l="l" t="t" r="r" b="b"/>
            <a:pathLst>
              <a:path w="4243885" h="4114800">
                <a:moveTo>
                  <a:pt x="0" y="0"/>
                </a:moveTo>
                <a:lnTo>
                  <a:pt x="4243885" y="0"/>
                </a:lnTo>
                <a:lnTo>
                  <a:pt x="4243885"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1028700" y="895350"/>
            <a:ext cx="10102025" cy="1226820"/>
          </a:xfrm>
          <a:prstGeom prst="rect">
            <a:avLst/>
          </a:prstGeom>
        </p:spPr>
        <p:txBody>
          <a:bodyPr lIns="0" tIns="0" rIns="0" bIns="0" rtlCol="0" anchor="t">
            <a:spAutoFit/>
          </a:bodyPr>
          <a:lstStyle/>
          <a:p>
            <a:pPr marL="0" lvl="0" indent="0" algn="l">
              <a:lnSpc>
                <a:spcPts val="10080"/>
              </a:lnSpc>
            </a:pPr>
            <a:r>
              <a:rPr lang="en-US" sz="7200">
                <a:solidFill>
                  <a:srgbClr val="990000"/>
                </a:solidFill>
                <a:latin typeface="League Spartan"/>
                <a:ea typeface="League Spartan"/>
                <a:cs typeface="League Spartan"/>
                <a:sym typeface="League Spartan"/>
              </a:rPr>
              <a:t>Our Team</a:t>
            </a:r>
          </a:p>
        </p:txBody>
      </p:sp>
      <p:sp>
        <p:nvSpPr>
          <p:cNvPr id="7" name="TextBox 7"/>
          <p:cNvSpPr txBox="1"/>
          <p:nvPr/>
        </p:nvSpPr>
        <p:spPr>
          <a:xfrm>
            <a:off x="2177739" y="3214890"/>
            <a:ext cx="3785995" cy="815340"/>
          </a:xfrm>
          <a:prstGeom prst="rect">
            <a:avLst/>
          </a:prstGeom>
        </p:spPr>
        <p:txBody>
          <a:bodyPr lIns="0" tIns="0" rIns="0" bIns="0" rtlCol="0" anchor="t">
            <a:spAutoFit/>
          </a:bodyPr>
          <a:lstStyle/>
          <a:p>
            <a:pPr algn="l">
              <a:lnSpc>
                <a:spcPts val="3359"/>
              </a:lnSpc>
            </a:pPr>
            <a:r>
              <a:rPr lang="en-US" sz="2400">
                <a:solidFill>
                  <a:srgbClr val="000000"/>
                </a:solidFill>
                <a:latin typeface="Montserrat"/>
                <a:ea typeface="Montserrat"/>
                <a:cs typeface="Montserrat"/>
                <a:sym typeface="Montserrat"/>
              </a:rPr>
              <a:t>Sanzida Akter Nupur</a:t>
            </a:r>
          </a:p>
          <a:p>
            <a:pPr algn="l">
              <a:lnSpc>
                <a:spcPts val="3359"/>
              </a:lnSpc>
            </a:pPr>
            <a:r>
              <a:rPr lang="en-US" sz="2400">
                <a:solidFill>
                  <a:srgbClr val="000000"/>
                </a:solidFill>
                <a:latin typeface="Montserrat"/>
                <a:ea typeface="Montserrat"/>
                <a:cs typeface="Montserrat"/>
                <a:sym typeface="Montserrat"/>
              </a:rPr>
              <a:t>ID: 232-15-759</a:t>
            </a:r>
          </a:p>
        </p:txBody>
      </p:sp>
      <p:sp>
        <p:nvSpPr>
          <p:cNvPr id="8" name="TextBox 8"/>
          <p:cNvSpPr txBox="1"/>
          <p:nvPr/>
        </p:nvSpPr>
        <p:spPr>
          <a:xfrm>
            <a:off x="1028700" y="3176790"/>
            <a:ext cx="900982" cy="712470"/>
          </a:xfrm>
          <a:prstGeom prst="rect">
            <a:avLst/>
          </a:prstGeom>
        </p:spPr>
        <p:txBody>
          <a:bodyPr lIns="0" tIns="0" rIns="0" bIns="0" rtlCol="0" anchor="t">
            <a:spAutoFit/>
          </a:bodyPr>
          <a:lstStyle/>
          <a:p>
            <a:pPr algn="ctr">
              <a:lnSpc>
                <a:spcPts val="5880"/>
              </a:lnSpc>
            </a:pPr>
            <a:r>
              <a:rPr lang="en-US" sz="4200">
                <a:solidFill>
                  <a:srgbClr val="000000"/>
                </a:solidFill>
                <a:latin typeface="Montserrat"/>
                <a:ea typeface="Montserrat"/>
                <a:cs typeface="Montserrat"/>
                <a:sym typeface="Montserrat"/>
              </a:rPr>
              <a:t>01</a:t>
            </a:r>
          </a:p>
        </p:txBody>
      </p:sp>
      <p:sp>
        <p:nvSpPr>
          <p:cNvPr id="9" name="TextBox 9"/>
          <p:cNvSpPr txBox="1"/>
          <p:nvPr/>
        </p:nvSpPr>
        <p:spPr>
          <a:xfrm>
            <a:off x="2177739" y="5036002"/>
            <a:ext cx="3901973" cy="815340"/>
          </a:xfrm>
          <a:prstGeom prst="rect">
            <a:avLst/>
          </a:prstGeom>
        </p:spPr>
        <p:txBody>
          <a:bodyPr lIns="0" tIns="0" rIns="0" bIns="0" rtlCol="0" anchor="t">
            <a:spAutoFit/>
          </a:bodyPr>
          <a:lstStyle/>
          <a:p>
            <a:pPr algn="l">
              <a:lnSpc>
                <a:spcPts val="3359"/>
              </a:lnSpc>
            </a:pPr>
            <a:r>
              <a:rPr lang="en-US" sz="2400">
                <a:solidFill>
                  <a:srgbClr val="000000"/>
                </a:solidFill>
                <a:latin typeface="Montserrat"/>
                <a:ea typeface="Montserrat"/>
                <a:cs typeface="Montserrat"/>
                <a:sym typeface="Montserrat"/>
              </a:rPr>
              <a:t>Md Shahinur Kabir Antor</a:t>
            </a:r>
          </a:p>
          <a:p>
            <a:pPr algn="l">
              <a:lnSpc>
                <a:spcPts val="3359"/>
              </a:lnSpc>
            </a:pPr>
            <a:r>
              <a:rPr lang="en-US" sz="2400">
                <a:solidFill>
                  <a:srgbClr val="000000"/>
                </a:solidFill>
                <a:latin typeface="Montserrat"/>
                <a:ea typeface="Montserrat"/>
                <a:cs typeface="Montserrat"/>
                <a:sym typeface="Montserrat"/>
              </a:rPr>
              <a:t>ID: 232-15-159 </a:t>
            </a:r>
          </a:p>
        </p:txBody>
      </p:sp>
      <p:sp>
        <p:nvSpPr>
          <p:cNvPr id="10" name="TextBox 10"/>
          <p:cNvSpPr txBox="1"/>
          <p:nvPr/>
        </p:nvSpPr>
        <p:spPr>
          <a:xfrm>
            <a:off x="1028700" y="5067300"/>
            <a:ext cx="900982" cy="712470"/>
          </a:xfrm>
          <a:prstGeom prst="rect">
            <a:avLst/>
          </a:prstGeom>
        </p:spPr>
        <p:txBody>
          <a:bodyPr lIns="0" tIns="0" rIns="0" bIns="0" rtlCol="0" anchor="t">
            <a:spAutoFit/>
          </a:bodyPr>
          <a:lstStyle/>
          <a:p>
            <a:pPr algn="ctr">
              <a:lnSpc>
                <a:spcPts val="5880"/>
              </a:lnSpc>
            </a:pPr>
            <a:r>
              <a:rPr lang="en-US" sz="4200">
                <a:solidFill>
                  <a:srgbClr val="000000"/>
                </a:solidFill>
                <a:latin typeface="Montserrat"/>
                <a:ea typeface="Montserrat"/>
                <a:cs typeface="Montserrat"/>
                <a:sym typeface="Montserrat"/>
              </a:rPr>
              <a:t>02</a:t>
            </a:r>
          </a:p>
        </p:txBody>
      </p:sp>
      <p:sp>
        <p:nvSpPr>
          <p:cNvPr id="11" name="TextBox 11"/>
          <p:cNvSpPr txBox="1"/>
          <p:nvPr/>
        </p:nvSpPr>
        <p:spPr>
          <a:xfrm>
            <a:off x="2177739" y="6857115"/>
            <a:ext cx="3785995" cy="815340"/>
          </a:xfrm>
          <a:prstGeom prst="rect">
            <a:avLst/>
          </a:prstGeom>
        </p:spPr>
        <p:txBody>
          <a:bodyPr lIns="0" tIns="0" rIns="0" bIns="0" rtlCol="0" anchor="t">
            <a:spAutoFit/>
          </a:bodyPr>
          <a:lstStyle/>
          <a:p>
            <a:pPr algn="l">
              <a:lnSpc>
                <a:spcPts val="3359"/>
              </a:lnSpc>
            </a:pPr>
            <a:r>
              <a:rPr lang="en-US" sz="2400">
                <a:solidFill>
                  <a:srgbClr val="000000"/>
                </a:solidFill>
                <a:latin typeface="Montserrat"/>
                <a:ea typeface="Montserrat"/>
                <a:cs typeface="Montserrat"/>
                <a:sym typeface="Montserrat"/>
              </a:rPr>
              <a:t>Supan Roy</a:t>
            </a:r>
          </a:p>
          <a:p>
            <a:pPr algn="l">
              <a:lnSpc>
                <a:spcPts val="3359"/>
              </a:lnSpc>
            </a:pPr>
            <a:r>
              <a:rPr lang="en-US" sz="2400">
                <a:solidFill>
                  <a:srgbClr val="000000"/>
                </a:solidFill>
                <a:latin typeface="Montserrat"/>
                <a:ea typeface="Montserrat"/>
                <a:cs typeface="Montserrat"/>
                <a:sym typeface="Montserrat"/>
              </a:rPr>
              <a:t>ID: 232-15-716</a:t>
            </a:r>
          </a:p>
        </p:txBody>
      </p:sp>
      <p:sp>
        <p:nvSpPr>
          <p:cNvPr id="12" name="TextBox 12"/>
          <p:cNvSpPr txBox="1"/>
          <p:nvPr/>
        </p:nvSpPr>
        <p:spPr>
          <a:xfrm>
            <a:off x="1029108" y="6844732"/>
            <a:ext cx="900982" cy="712470"/>
          </a:xfrm>
          <a:prstGeom prst="rect">
            <a:avLst/>
          </a:prstGeom>
        </p:spPr>
        <p:txBody>
          <a:bodyPr lIns="0" tIns="0" rIns="0" bIns="0" rtlCol="0" anchor="t">
            <a:spAutoFit/>
          </a:bodyPr>
          <a:lstStyle/>
          <a:p>
            <a:pPr algn="ctr">
              <a:lnSpc>
                <a:spcPts val="5880"/>
              </a:lnSpc>
            </a:pPr>
            <a:r>
              <a:rPr lang="en-US" sz="4200">
                <a:solidFill>
                  <a:srgbClr val="000000"/>
                </a:solidFill>
                <a:latin typeface="Montserrat"/>
                <a:ea typeface="Montserrat"/>
                <a:cs typeface="Montserrat"/>
                <a:sym typeface="Montserrat"/>
              </a:rPr>
              <a:t>03</a:t>
            </a:r>
          </a:p>
        </p:txBody>
      </p:sp>
      <p:sp>
        <p:nvSpPr>
          <p:cNvPr id="13" name="TextBox 13"/>
          <p:cNvSpPr txBox="1"/>
          <p:nvPr/>
        </p:nvSpPr>
        <p:spPr>
          <a:xfrm>
            <a:off x="2177739" y="8678227"/>
            <a:ext cx="3785995" cy="1234440"/>
          </a:xfrm>
          <a:prstGeom prst="rect">
            <a:avLst/>
          </a:prstGeom>
        </p:spPr>
        <p:txBody>
          <a:bodyPr lIns="0" tIns="0" rIns="0" bIns="0" rtlCol="0" anchor="t">
            <a:spAutoFit/>
          </a:bodyPr>
          <a:lstStyle/>
          <a:p>
            <a:pPr algn="l">
              <a:lnSpc>
                <a:spcPts val="3359"/>
              </a:lnSpc>
            </a:pPr>
            <a:r>
              <a:rPr lang="en-US" sz="2400">
                <a:solidFill>
                  <a:srgbClr val="000000"/>
                </a:solidFill>
                <a:latin typeface="Montserrat"/>
                <a:ea typeface="Montserrat"/>
                <a:cs typeface="Montserrat"/>
                <a:sym typeface="Montserrat"/>
              </a:rPr>
              <a:t>Pallab Debnath</a:t>
            </a:r>
          </a:p>
          <a:p>
            <a:pPr algn="l">
              <a:lnSpc>
                <a:spcPts val="3359"/>
              </a:lnSpc>
            </a:pPr>
            <a:r>
              <a:rPr lang="en-US" sz="2400">
                <a:solidFill>
                  <a:srgbClr val="000000"/>
                </a:solidFill>
                <a:latin typeface="Montserrat"/>
                <a:ea typeface="Montserrat"/>
                <a:cs typeface="Montserrat"/>
                <a:sym typeface="Montserrat"/>
              </a:rPr>
              <a:t>ID: 232-15-676</a:t>
            </a:r>
          </a:p>
          <a:p>
            <a:pPr algn="l">
              <a:lnSpc>
                <a:spcPts val="3359"/>
              </a:lnSpc>
            </a:pPr>
            <a:endParaRPr lang="en-US" sz="2400">
              <a:solidFill>
                <a:srgbClr val="000000"/>
              </a:solidFill>
              <a:latin typeface="Montserrat"/>
              <a:ea typeface="Montserrat"/>
              <a:cs typeface="Montserrat"/>
              <a:sym typeface="Montserrat"/>
            </a:endParaRPr>
          </a:p>
        </p:txBody>
      </p:sp>
      <p:sp>
        <p:nvSpPr>
          <p:cNvPr id="14" name="TextBox 14"/>
          <p:cNvSpPr txBox="1"/>
          <p:nvPr/>
        </p:nvSpPr>
        <p:spPr>
          <a:xfrm>
            <a:off x="1029108" y="8618287"/>
            <a:ext cx="900982" cy="712470"/>
          </a:xfrm>
          <a:prstGeom prst="rect">
            <a:avLst/>
          </a:prstGeom>
        </p:spPr>
        <p:txBody>
          <a:bodyPr lIns="0" tIns="0" rIns="0" bIns="0" rtlCol="0" anchor="t">
            <a:spAutoFit/>
          </a:bodyPr>
          <a:lstStyle/>
          <a:p>
            <a:pPr algn="ctr">
              <a:lnSpc>
                <a:spcPts val="5880"/>
              </a:lnSpc>
            </a:pPr>
            <a:r>
              <a:rPr lang="en-US" sz="4200">
                <a:solidFill>
                  <a:srgbClr val="000000"/>
                </a:solidFill>
                <a:latin typeface="Montserrat"/>
                <a:ea typeface="Montserrat"/>
                <a:cs typeface="Montserrat"/>
                <a:sym typeface="Montserrat"/>
              </a:rPr>
              <a:t>04</a:t>
            </a:r>
          </a:p>
        </p:txBody>
      </p:sp>
      <p:sp>
        <p:nvSpPr>
          <p:cNvPr id="15" name="TextBox 15"/>
          <p:cNvSpPr txBox="1"/>
          <p:nvPr/>
        </p:nvSpPr>
        <p:spPr>
          <a:xfrm>
            <a:off x="7631321" y="3603510"/>
            <a:ext cx="4300345" cy="815340"/>
          </a:xfrm>
          <a:prstGeom prst="rect">
            <a:avLst/>
          </a:prstGeom>
        </p:spPr>
        <p:txBody>
          <a:bodyPr lIns="0" tIns="0" rIns="0" bIns="0" rtlCol="0" anchor="t">
            <a:spAutoFit/>
          </a:bodyPr>
          <a:lstStyle/>
          <a:p>
            <a:pPr algn="l">
              <a:lnSpc>
                <a:spcPts val="3359"/>
              </a:lnSpc>
            </a:pPr>
            <a:r>
              <a:rPr lang="en-US" sz="2400">
                <a:solidFill>
                  <a:srgbClr val="000000"/>
                </a:solidFill>
                <a:latin typeface="Montserrat"/>
                <a:ea typeface="Montserrat"/>
                <a:cs typeface="Montserrat"/>
                <a:sym typeface="Montserrat"/>
              </a:rPr>
              <a:t>Umme Arifa Zaman Nirjhor</a:t>
            </a:r>
          </a:p>
          <a:p>
            <a:pPr algn="l">
              <a:lnSpc>
                <a:spcPts val="3359"/>
              </a:lnSpc>
            </a:pPr>
            <a:r>
              <a:rPr lang="en-US" sz="2400">
                <a:solidFill>
                  <a:srgbClr val="000000"/>
                </a:solidFill>
                <a:latin typeface="Montserrat"/>
                <a:ea typeface="Montserrat"/>
                <a:cs typeface="Montserrat"/>
                <a:sym typeface="Montserrat"/>
              </a:rPr>
              <a:t>ID: 232-15-695</a:t>
            </a:r>
          </a:p>
        </p:txBody>
      </p:sp>
      <p:sp>
        <p:nvSpPr>
          <p:cNvPr id="16" name="TextBox 16"/>
          <p:cNvSpPr txBox="1"/>
          <p:nvPr/>
        </p:nvSpPr>
        <p:spPr>
          <a:xfrm>
            <a:off x="6482282" y="3565410"/>
            <a:ext cx="900982" cy="712470"/>
          </a:xfrm>
          <a:prstGeom prst="rect">
            <a:avLst/>
          </a:prstGeom>
        </p:spPr>
        <p:txBody>
          <a:bodyPr lIns="0" tIns="0" rIns="0" bIns="0" rtlCol="0" anchor="t">
            <a:spAutoFit/>
          </a:bodyPr>
          <a:lstStyle/>
          <a:p>
            <a:pPr algn="ctr">
              <a:lnSpc>
                <a:spcPts val="5880"/>
              </a:lnSpc>
            </a:pPr>
            <a:r>
              <a:rPr lang="en-US" sz="4200">
                <a:solidFill>
                  <a:srgbClr val="000000"/>
                </a:solidFill>
                <a:latin typeface="Montserrat"/>
                <a:ea typeface="Montserrat"/>
                <a:cs typeface="Montserrat"/>
                <a:sym typeface="Montserrat"/>
              </a:rPr>
              <a:t>05</a:t>
            </a:r>
          </a:p>
        </p:txBody>
      </p:sp>
      <p:sp>
        <p:nvSpPr>
          <p:cNvPr id="17" name="TextBox 17"/>
          <p:cNvSpPr txBox="1"/>
          <p:nvPr/>
        </p:nvSpPr>
        <p:spPr>
          <a:xfrm>
            <a:off x="7631321" y="5424622"/>
            <a:ext cx="3785995" cy="815340"/>
          </a:xfrm>
          <a:prstGeom prst="rect">
            <a:avLst/>
          </a:prstGeom>
        </p:spPr>
        <p:txBody>
          <a:bodyPr lIns="0" tIns="0" rIns="0" bIns="0" rtlCol="0" anchor="t">
            <a:spAutoFit/>
          </a:bodyPr>
          <a:lstStyle/>
          <a:p>
            <a:pPr algn="l">
              <a:lnSpc>
                <a:spcPts val="3359"/>
              </a:lnSpc>
            </a:pPr>
            <a:r>
              <a:rPr lang="en-US" sz="2400">
                <a:solidFill>
                  <a:srgbClr val="000000"/>
                </a:solidFill>
                <a:latin typeface="Montserrat"/>
                <a:ea typeface="Montserrat"/>
                <a:cs typeface="Montserrat"/>
                <a:sym typeface="Montserrat"/>
              </a:rPr>
              <a:t>Foysal Mahamud Fahim</a:t>
            </a:r>
          </a:p>
          <a:p>
            <a:pPr algn="l">
              <a:lnSpc>
                <a:spcPts val="3359"/>
              </a:lnSpc>
            </a:pPr>
            <a:r>
              <a:rPr lang="en-US" sz="2400">
                <a:solidFill>
                  <a:srgbClr val="000000"/>
                </a:solidFill>
                <a:latin typeface="Montserrat"/>
                <a:ea typeface="Montserrat"/>
                <a:cs typeface="Montserrat"/>
                <a:sym typeface="Montserrat"/>
              </a:rPr>
              <a:t>ID: 232-15-334</a:t>
            </a:r>
          </a:p>
        </p:txBody>
      </p:sp>
      <p:sp>
        <p:nvSpPr>
          <p:cNvPr id="18" name="TextBox 18"/>
          <p:cNvSpPr txBox="1"/>
          <p:nvPr/>
        </p:nvSpPr>
        <p:spPr>
          <a:xfrm>
            <a:off x="6482282" y="5412240"/>
            <a:ext cx="900982" cy="712470"/>
          </a:xfrm>
          <a:prstGeom prst="rect">
            <a:avLst/>
          </a:prstGeom>
        </p:spPr>
        <p:txBody>
          <a:bodyPr lIns="0" tIns="0" rIns="0" bIns="0" rtlCol="0" anchor="t">
            <a:spAutoFit/>
          </a:bodyPr>
          <a:lstStyle/>
          <a:p>
            <a:pPr algn="ctr">
              <a:lnSpc>
                <a:spcPts val="5880"/>
              </a:lnSpc>
            </a:pPr>
            <a:r>
              <a:rPr lang="en-US" sz="4200">
                <a:solidFill>
                  <a:srgbClr val="000000"/>
                </a:solidFill>
                <a:latin typeface="Montserrat"/>
                <a:ea typeface="Montserrat"/>
                <a:cs typeface="Montserrat"/>
                <a:sym typeface="Montserrat"/>
              </a:rPr>
              <a:t>06</a:t>
            </a:r>
          </a:p>
        </p:txBody>
      </p:sp>
      <p:sp>
        <p:nvSpPr>
          <p:cNvPr id="19" name="TextBox 19"/>
          <p:cNvSpPr txBox="1"/>
          <p:nvPr/>
        </p:nvSpPr>
        <p:spPr>
          <a:xfrm>
            <a:off x="7631321" y="7414260"/>
            <a:ext cx="3785995" cy="815340"/>
          </a:xfrm>
          <a:prstGeom prst="rect">
            <a:avLst/>
          </a:prstGeom>
        </p:spPr>
        <p:txBody>
          <a:bodyPr lIns="0" tIns="0" rIns="0" bIns="0" rtlCol="0" anchor="t">
            <a:spAutoFit/>
          </a:bodyPr>
          <a:lstStyle/>
          <a:p>
            <a:pPr algn="l">
              <a:lnSpc>
                <a:spcPts val="3359"/>
              </a:lnSpc>
            </a:pPr>
            <a:r>
              <a:rPr lang="en-US" sz="2400">
                <a:solidFill>
                  <a:srgbClr val="000000"/>
                </a:solidFill>
                <a:latin typeface="Montserrat"/>
                <a:ea typeface="Montserrat"/>
                <a:cs typeface="Montserrat"/>
                <a:sym typeface="Montserrat"/>
              </a:rPr>
              <a:t>Sharmin Akter Jame</a:t>
            </a:r>
          </a:p>
          <a:p>
            <a:pPr algn="l">
              <a:lnSpc>
                <a:spcPts val="3359"/>
              </a:lnSpc>
            </a:pPr>
            <a:r>
              <a:rPr lang="en-US" sz="2400">
                <a:solidFill>
                  <a:srgbClr val="000000"/>
                </a:solidFill>
                <a:latin typeface="Montserrat"/>
                <a:ea typeface="Montserrat"/>
                <a:cs typeface="Montserrat"/>
                <a:sym typeface="Montserrat"/>
              </a:rPr>
              <a:t>ID: 232-15-380</a:t>
            </a:r>
          </a:p>
        </p:txBody>
      </p:sp>
      <p:sp>
        <p:nvSpPr>
          <p:cNvPr id="20" name="TextBox 20"/>
          <p:cNvSpPr txBox="1"/>
          <p:nvPr/>
        </p:nvSpPr>
        <p:spPr>
          <a:xfrm>
            <a:off x="6482282" y="7376160"/>
            <a:ext cx="900982" cy="712470"/>
          </a:xfrm>
          <a:prstGeom prst="rect">
            <a:avLst/>
          </a:prstGeom>
        </p:spPr>
        <p:txBody>
          <a:bodyPr lIns="0" tIns="0" rIns="0" bIns="0" rtlCol="0" anchor="t">
            <a:spAutoFit/>
          </a:bodyPr>
          <a:lstStyle/>
          <a:p>
            <a:pPr algn="ctr">
              <a:lnSpc>
                <a:spcPts val="5880"/>
              </a:lnSpc>
            </a:pPr>
            <a:r>
              <a:rPr lang="en-US" sz="4200">
                <a:solidFill>
                  <a:srgbClr val="000000"/>
                </a:solidFill>
                <a:latin typeface="Montserrat"/>
                <a:ea typeface="Montserrat"/>
                <a:cs typeface="Montserrat"/>
                <a:sym typeface="Montserrat"/>
              </a:rPr>
              <a:t>07</a:t>
            </a:r>
          </a:p>
        </p:txBody>
      </p:sp>
      <p:sp>
        <p:nvSpPr>
          <p:cNvPr id="21" name="TextBox 21"/>
          <p:cNvSpPr txBox="1"/>
          <p:nvPr/>
        </p:nvSpPr>
        <p:spPr>
          <a:xfrm>
            <a:off x="17768242" y="9742190"/>
            <a:ext cx="152400" cy="200025"/>
          </a:xfrm>
          <a:prstGeom prst="rect">
            <a:avLst/>
          </a:prstGeom>
        </p:spPr>
        <p:txBody>
          <a:bodyPr wrap="none" lIns="0" tIns="0" rIns="0" bIns="0" rtlCol="0" anchor="t">
            <a:spAutoFit/>
          </a:bodyPr>
          <a:lstStyle/>
          <a:p>
            <a:pPr algn="ctr">
              <a:lnSpc>
                <a:spcPts val="2800"/>
              </a:lnSpc>
              <a:spcBef>
                <a:spcPct val="0"/>
              </a:spcBef>
            </a:pPr>
            <a:r>
              <a:rPr lang="en-US" sz="2000" i="1">
                <a:solidFill>
                  <a:srgbClr val="000000"/>
                </a:solidFill>
                <a:latin typeface="Canva Sans Italics"/>
                <a:ea typeface="Canva Sans Italics"/>
                <a:cs typeface="Canva Sans Italics"/>
                <a:sym typeface="Canva Sans Italics"/>
              </a:rPr>
              <a:t>2</a:t>
            </a: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AutoShape 2"/>
          <p:cNvSpPr/>
          <p:nvPr/>
        </p:nvSpPr>
        <p:spPr>
          <a:xfrm flipH="1">
            <a:off x="8803557" y="1028700"/>
            <a:ext cx="0" cy="8229600"/>
          </a:xfrm>
          <a:prstGeom prst="line">
            <a:avLst/>
          </a:prstGeom>
          <a:ln w="38100" cap="flat">
            <a:solidFill>
              <a:srgbClr val="ED2700"/>
            </a:solidFill>
            <a:prstDash val="solid"/>
            <a:headEnd type="none" w="sm" len="sm"/>
            <a:tailEnd type="none" w="sm" len="sm"/>
          </a:ln>
        </p:spPr>
      </p:sp>
      <p:grpSp>
        <p:nvGrpSpPr>
          <p:cNvPr id="3" name="Group 3"/>
          <p:cNvGrpSpPr/>
          <p:nvPr/>
        </p:nvGrpSpPr>
        <p:grpSpPr>
          <a:xfrm>
            <a:off x="8350217" y="3557635"/>
            <a:ext cx="793783" cy="793783"/>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3434"/>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3079"/>
                </a:lnSpc>
              </a:pPr>
              <a:endParaRPr/>
            </a:p>
          </p:txBody>
        </p:sp>
      </p:grpSp>
      <p:sp>
        <p:nvSpPr>
          <p:cNvPr id="6" name="Freeform 6"/>
          <p:cNvSpPr/>
          <p:nvPr/>
        </p:nvSpPr>
        <p:spPr>
          <a:xfrm>
            <a:off x="0" y="6426319"/>
            <a:ext cx="3735209" cy="3860681"/>
          </a:xfrm>
          <a:custGeom>
            <a:avLst/>
            <a:gdLst/>
            <a:ahLst/>
            <a:cxnLst/>
            <a:rect l="l" t="t" r="r" b="b"/>
            <a:pathLst>
              <a:path w="3735209" h="3860681">
                <a:moveTo>
                  <a:pt x="0" y="0"/>
                </a:moveTo>
                <a:lnTo>
                  <a:pt x="3735209" y="0"/>
                </a:lnTo>
                <a:lnTo>
                  <a:pt x="3735209" y="3860681"/>
                </a:lnTo>
                <a:lnTo>
                  <a:pt x="0" y="38606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flipV="1">
            <a:off x="0" y="0"/>
            <a:ext cx="4502140" cy="3494786"/>
          </a:xfrm>
          <a:custGeom>
            <a:avLst/>
            <a:gdLst/>
            <a:ahLst/>
            <a:cxnLst/>
            <a:rect l="l" t="t" r="r" b="b"/>
            <a:pathLst>
              <a:path w="4502140" h="3494786">
                <a:moveTo>
                  <a:pt x="0" y="3494786"/>
                </a:moveTo>
                <a:lnTo>
                  <a:pt x="4502140" y="3494786"/>
                </a:lnTo>
                <a:lnTo>
                  <a:pt x="4502140" y="0"/>
                </a:lnTo>
                <a:lnTo>
                  <a:pt x="0" y="0"/>
                </a:lnTo>
                <a:lnTo>
                  <a:pt x="0" y="3494786"/>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756346" y="3662807"/>
            <a:ext cx="6839457" cy="1226820"/>
          </a:xfrm>
          <a:prstGeom prst="rect">
            <a:avLst/>
          </a:prstGeom>
        </p:spPr>
        <p:txBody>
          <a:bodyPr lIns="0" tIns="0" rIns="0" bIns="0" rtlCol="0" anchor="t">
            <a:spAutoFit/>
          </a:bodyPr>
          <a:lstStyle/>
          <a:p>
            <a:pPr marL="0" lvl="0" indent="0" algn="l">
              <a:lnSpc>
                <a:spcPts val="10080"/>
              </a:lnSpc>
            </a:pPr>
            <a:r>
              <a:rPr lang="en-US" sz="7200">
                <a:solidFill>
                  <a:srgbClr val="343434"/>
                </a:solidFill>
                <a:latin typeface="League Spartan"/>
                <a:ea typeface="League Spartan"/>
                <a:cs typeface="League Spartan"/>
                <a:sym typeface="League Spartan"/>
              </a:rPr>
              <a:t>Presenter 7</a:t>
            </a:r>
          </a:p>
        </p:txBody>
      </p:sp>
      <p:sp>
        <p:nvSpPr>
          <p:cNvPr id="9" name="TextBox 9"/>
          <p:cNvSpPr txBox="1"/>
          <p:nvPr/>
        </p:nvSpPr>
        <p:spPr>
          <a:xfrm>
            <a:off x="9896475" y="3428111"/>
            <a:ext cx="7771192" cy="1835151"/>
          </a:xfrm>
          <a:prstGeom prst="rect">
            <a:avLst/>
          </a:prstGeom>
        </p:spPr>
        <p:txBody>
          <a:bodyPr lIns="0" tIns="0" rIns="0" bIns="0" rtlCol="0" anchor="t">
            <a:spAutoFit/>
          </a:bodyPr>
          <a:lstStyle/>
          <a:p>
            <a:pPr algn="l">
              <a:lnSpc>
                <a:spcPts val="4899"/>
              </a:lnSpc>
            </a:pPr>
            <a:r>
              <a:rPr lang="en-US" sz="3499" b="1">
                <a:solidFill>
                  <a:srgbClr val="343434"/>
                </a:solidFill>
                <a:latin typeface="Montserrat Bold"/>
                <a:ea typeface="Montserrat Bold"/>
                <a:cs typeface="Montserrat Bold"/>
                <a:sym typeface="Montserrat Bold"/>
              </a:rPr>
              <a:t>Umme Arifa Zaman Nirjhor</a:t>
            </a:r>
          </a:p>
          <a:p>
            <a:pPr algn="l">
              <a:lnSpc>
                <a:spcPts val="4899"/>
              </a:lnSpc>
            </a:pPr>
            <a:r>
              <a:rPr lang="en-US" sz="3499" b="1">
                <a:solidFill>
                  <a:srgbClr val="343434"/>
                </a:solidFill>
                <a:latin typeface="Montserrat Bold"/>
                <a:ea typeface="Montserrat Bold"/>
                <a:cs typeface="Montserrat Bold"/>
                <a:sym typeface="Montserrat Bold"/>
              </a:rPr>
              <a:t>ID: 232-15-695</a:t>
            </a:r>
          </a:p>
          <a:p>
            <a:pPr algn="l">
              <a:lnSpc>
                <a:spcPts val="4899"/>
              </a:lnSpc>
            </a:pPr>
            <a:endParaRPr lang="en-US" sz="3499" b="1">
              <a:solidFill>
                <a:srgbClr val="343434"/>
              </a:solidFill>
              <a:latin typeface="Montserrat Bold"/>
              <a:ea typeface="Montserrat Bold"/>
              <a:cs typeface="Montserrat Bold"/>
              <a:sym typeface="Montserrat Bold"/>
            </a:endParaRPr>
          </a:p>
        </p:txBody>
      </p:sp>
      <p:sp>
        <p:nvSpPr>
          <p:cNvPr id="10" name="TextBox 10"/>
          <p:cNvSpPr txBox="1"/>
          <p:nvPr/>
        </p:nvSpPr>
        <p:spPr>
          <a:xfrm>
            <a:off x="17790815" y="9742190"/>
            <a:ext cx="152400" cy="200025"/>
          </a:xfrm>
          <a:prstGeom prst="rect">
            <a:avLst/>
          </a:prstGeom>
        </p:spPr>
        <p:txBody>
          <a:bodyPr wrap="none" lIns="0" tIns="0" rIns="0" bIns="0" rtlCol="0" anchor="t">
            <a:spAutoFit/>
          </a:bodyPr>
          <a:lstStyle/>
          <a:p>
            <a:pPr algn="ctr">
              <a:lnSpc>
                <a:spcPts val="2800"/>
              </a:lnSpc>
              <a:spcBef>
                <a:spcPct val="0"/>
              </a:spcBef>
            </a:pPr>
            <a:r>
              <a:rPr lang="en-US" sz="2000" i="1">
                <a:solidFill>
                  <a:srgbClr val="000000"/>
                </a:solidFill>
                <a:latin typeface="Canva Sans Italics"/>
                <a:ea typeface="Canva Sans Italics"/>
                <a:cs typeface="Canva Sans Italics"/>
                <a:sym typeface="Canva Sans Italics"/>
              </a:rPr>
              <a:t>20</a:t>
            </a:r>
          </a:p>
        </p:txBody>
      </p:sp>
    </p:spTree>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929580" y="244124"/>
            <a:ext cx="7845762" cy="1569152"/>
          </a:xfrm>
          <a:custGeom>
            <a:avLst/>
            <a:gdLst/>
            <a:ahLst/>
            <a:cxnLst/>
            <a:rect l="l" t="t" r="r" b="b"/>
            <a:pathLst>
              <a:path w="7845762" h="1569152">
                <a:moveTo>
                  <a:pt x="0" y="0"/>
                </a:moveTo>
                <a:lnTo>
                  <a:pt x="7845762" y="0"/>
                </a:lnTo>
                <a:lnTo>
                  <a:pt x="7845762" y="1569152"/>
                </a:lnTo>
                <a:lnTo>
                  <a:pt x="0" y="15691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868502" y="144972"/>
            <a:ext cx="2419498" cy="682752"/>
          </a:xfrm>
          <a:custGeom>
            <a:avLst/>
            <a:gdLst/>
            <a:ahLst/>
            <a:cxnLst/>
            <a:rect l="l" t="t" r="r" b="b"/>
            <a:pathLst>
              <a:path w="2419498" h="682752">
                <a:moveTo>
                  <a:pt x="0" y="0"/>
                </a:moveTo>
                <a:lnTo>
                  <a:pt x="2419498" y="0"/>
                </a:lnTo>
                <a:lnTo>
                  <a:pt x="2419498" y="682752"/>
                </a:lnTo>
                <a:lnTo>
                  <a:pt x="0" y="682752"/>
                </a:lnTo>
                <a:lnTo>
                  <a:pt x="0" y="0"/>
                </a:lnTo>
                <a:close/>
              </a:path>
            </a:pathLst>
          </a:custGeom>
          <a:blipFill>
            <a:blip r:embed="rId4">
              <a:extLst>
                <a:ext uri="{96DAC541-7B7A-43D3-8B79-37D633B846F1}">
                  <asvg:svgBlip xmlns:asvg="http://schemas.microsoft.com/office/drawing/2016/SVG/main" r:embed="rId5"/>
                </a:ext>
              </a:extLst>
            </a:blip>
            <a:stretch>
              <a:fillRect r="-202343"/>
            </a:stretch>
          </a:blipFill>
        </p:spPr>
      </p:sp>
      <p:graphicFrame>
        <p:nvGraphicFramePr>
          <p:cNvPr id="4" name="Table 4"/>
          <p:cNvGraphicFramePr>
            <a:graphicFrameLocks noGrp="1"/>
          </p:cNvGraphicFramePr>
          <p:nvPr/>
        </p:nvGraphicFramePr>
        <p:xfrm>
          <a:off x="872604" y="2057400"/>
          <a:ext cx="16542791" cy="8218517"/>
        </p:xfrm>
        <a:graphic>
          <a:graphicData uri="http://schemas.openxmlformats.org/drawingml/2006/table">
            <a:tbl>
              <a:tblPr/>
              <a:tblGrid>
                <a:gridCol w="3812664">
                  <a:extLst>
                    <a:ext uri="{9D8B030D-6E8A-4147-A177-3AD203B41FA5}">
                      <a16:colId xmlns:a16="http://schemas.microsoft.com/office/drawing/2014/main" val="20000"/>
                    </a:ext>
                  </a:extLst>
                </a:gridCol>
                <a:gridCol w="6304054">
                  <a:extLst>
                    <a:ext uri="{9D8B030D-6E8A-4147-A177-3AD203B41FA5}">
                      <a16:colId xmlns:a16="http://schemas.microsoft.com/office/drawing/2014/main" val="20001"/>
                    </a:ext>
                  </a:extLst>
                </a:gridCol>
                <a:gridCol w="6426073">
                  <a:extLst>
                    <a:ext uri="{9D8B030D-6E8A-4147-A177-3AD203B41FA5}">
                      <a16:colId xmlns:a16="http://schemas.microsoft.com/office/drawing/2014/main" val="20002"/>
                    </a:ext>
                  </a:extLst>
                </a:gridCol>
              </a:tblGrid>
              <a:tr h="1033491">
                <a:tc>
                  <a:txBody>
                    <a:bodyPr/>
                    <a:lstStyle/>
                    <a:p>
                      <a:pPr algn="ctr">
                        <a:lnSpc>
                          <a:spcPts val="4199"/>
                        </a:lnSpc>
                        <a:defRPr/>
                      </a:pPr>
                      <a:r>
                        <a:rPr lang="en-US" sz="2999" b="1">
                          <a:solidFill>
                            <a:srgbClr val="FFFFFF"/>
                          </a:solidFill>
                          <a:latin typeface="Arimo Bold"/>
                          <a:ea typeface="Arimo Bold"/>
                          <a:cs typeface="Arimo Bold"/>
                          <a:sym typeface="Arimo Bold"/>
                        </a:rPr>
                        <a:t>Aspect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4200"/>
                        </a:lnSpc>
                        <a:defRPr/>
                      </a:pPr>
                      <a:r>
                        <a:rPr lang="en-US" sz="3000" b="1">
                          <a:solidFill>
                            <a:srgbClr val="FFFFFF"/>
                          </a:solidFill>
                          <a:latin typeface="Montserrat Bold"/>
                          <a:ea typeface="Montserrat Bold"/>
                          <a:cs typeface="Montserrat Bold"/>
                          <a:sym typeface="Montserrat Bold"/>
                        </a:rPr>
                        <a:t>Negative Feedback</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4200"/>
                        </a:lnSpc>
                        <a:defRPr/>
                      </a:pPr>
                      <a:r>
                        <a:rPr lang="en-US" sz="3000" b="1">
                          <a:solidFill>
                            <a:srgbClr val="FFFFFF"/>
                          </a:solidFill>
                          <a:latin typeface="Montserrat Bold"/>
                          <a:ea typeface="Montserrat Bold"/>
                          <a:cs typeface="Montserrat Bold"/>
                          <a:sym typeface="Montserrat Bold"/>
                        </a:rPr>
                        <a:t>Positive Feedback</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extLst>
                  <a:ext uri="{0D108BD9-81ED-4DB2-BD59-A6C34878D82A}">
                    <a16:rowId xmlns:a16="http://schemas.microsoft.com/office/drawing/2014/main" val="10000"/>
                  </a:ext>
                </a:extLst>
              </a:tr>
              <a:tr h="1263156">
                <a:tc>
                  <a:txBody>
                    <a:bodyPr/>
                    <a:lstStyle/>
                    <a:p>
                      <a:pPr algn="ctr">
                        <a:lnSpc>
                          <a:spcPts val="3080"/>
                        </a:lnSpc>
                        <a:defRPr/>
                      </a:pPr>
                      <a:r>
                        <a:rPr lang="en-US" sz="2200">
                          <a:solidFill>
                            <a:srgbClr val="000000"/>
                          </a:solidFill>
                          <a:latin typeface="Montserrat"/>
                          <a:ea typeface="Montserrat"/>
                          <a:cs typeface="Montserrat"/>
                          <a:sym typeface="Montserrat"/>
                        </a:rPr>
                        <a:t>Phase Relationship</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80"/>
                        </a:lnSpc>
                        <a:defRPr/>
                      </a:pPr>
                      <a:r>
                        <a:rPr lang="en-US" sz="2200">
                          <a:solidFill>
                            <a:srgbClr val="000000"/>
                          </a:solidFill>
                          <a:latin typeface="Montserrat"/>
                          <a:ea typeface="Montserrat"/>
                          <a:cs typeface="Montserrat"/>
                          <a:sym typeface="Montserrat"/>
                        </a:rPr>
                        <a:t>Feedback signal is out of phase with the input signal (</a:t>
                      </a:r>
                      <a:r>
                        <a:rPr lang="en-US" sz="2200">
                          <a:solidFill>
                            <a:srgbClr val="FF0000"/>
                          </a:solidFill>
                          <a:latin typeface="Montserrat"/>
                          <a:ea typeface="Montserrat"/>
                          <a:cs typeface="Montserrat"/>
                          <a:sym typeface="Montserrat"/>
                        </a:rPr>
                        <a:t>opposes it</a:t>
                      </a:r>
                      <a:r>
                        <a:rPr lang="en-US" sz="2200">
                          <a:solidFill>
                            <a:srgbClr val="000000"/>
                          </a:solidFill>
                          <a:latin typeface="Montserrat"/>
                          <a:ea typeface="Montserrat"/>
                          <a:cs typeface="Montserrat"/>
                          <a:sym typeface="Montserrat"/>
                        </a:rPr>
                        <a: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80"/>
                        </a:lnSpc>
                        <a:defRPr/>
                      </a:pPr>
                      <a:r>
                        <a:rPr lang="en-US" sz="2200">
                          <a:solidFill>
                            <a:srgbClr val="000000"/>
                          </a:solidFill>
                          <a:latin typeface="Montserrat"/>
                          <a:ea typeface="Montserrat"/>
                          <a:cs typeface="Montserrat"/>
                          <a:sym typeface="Montserrat"/>
                        </a:rPr>
                        <a:t>Feedback signal is in phase with the input signal (</a:t>
                      </a:r>
                      <a:r>
                        <a:rPr lang="en-US" sz="2200">
                          <a:solidFill>
                            <a:srgbClr val="FF0000"/>
                          </a:solidFill>
                          <a:latin typeface="Montserrat"/>
                          <a:ea typeface="Montserrat"/>
                          <a:cs typeface="Montserrat"/>
                          <a:sym typeface="Montserrat"/>
                        </a:rPr>
                        <a:t>reinforces it</a:t>
                      </a:r>
                      <a:r>
                        <a:rPr lang="en-US" sz="2200">
                          <a:solidFill>
                            <a:srgbClr val="000000"/>
                          </a:solidFill>
                          <a:latin typeface="Montserrat"/>
                          <a:ea typeface="Montserrat"/>
                          <a:cs typeface="Montserrat"/>
                          <a:sym typeface="Montserrat"/>
                        </a:rPr>
                        <a: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63156">
                <a:tc>
                  <a:txBody>
                    <a:bodyPr/>
                    <a:lstStyle/>
                    <a:p>
                      <a:pPr algn="ctr">
                        <a:lnSpc>
                          <a:spcPts val="3080"/>
                        </a:lnSpc>
                        <a:defRPr/>
                      </a:pPr>
                      <a:r>
                        <a:rPr lang="en-US" sz="2200">
                          <a:solidFill>
                            <a:srgbClr val="000000"/>
                          </a:solidFill>
                          <a:latin typeface="Montserrat"/>
                          <a:ea typeface="Montserrat"/>
                          <a:cs typeface="Montserrat"/>
                          <a:sym typeface="Montserrat"/>
                        </a:rPr>
                        <a:t>Effect on Gain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80"/>
                        </a:lnSpc>
                        <a:defRPr/>
                      </a:pPr>
                      <a:r>
                        <a:rPr lang="en-US" sz="2200">
                          <a:solidFill>
                            <a:srgbClr val="000000"/>
                          </a:solidFill>
                          <a:latin typeface="Montserrat"/>
                          <a:ea typeface="Montserrat"/>
                          <a:cs typeface="Montserrat"/>
                          <a:sym typeface="Montserrat"/>
                        </a:rPr>
                        <a:t>Reduces overall gain but increases stability and accuracy.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80"/>
                        </a:lnSpc>
                        <a:defRPr/>
                      </a:pPr>
                      <a:r>
                        <a:rPr lang="en-US" sz="2200">
                          <a:solidFill>
                            <a:srgbClr val="000000"/>
                          </a:solidFill>
                          <a:latin typeface="Montserrat"/>
                          <a:ea typeface="Montserrat"/>
                          <a:cs typeface="Montserrat"/>
                          <a:sym typeface="Montserrat"/>
                        </a:rPr>
                        <a:t>Increases gain and can lead to oscillations if uncontrolled.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48329">
                <a:tc>
                  <a:txBody>
                    <a:bodyPr/>
                    <a:lstStyle/>
                    <a:p>
                      <a:pPr algn="ctr">
                        <a:lnSpc>
                          <a:spcPts val="3080"/>
                        </a:lnSpc>
                        <a:defRPr/>
                      </a:pPr>
                      <a:r>
                        <a:rPr lang="en-US" sz="2200">
                          <a:solidFill>
                            <a:srgbClr val="000000"/>
                          </a:solidFill>
                          <a:latin typeface="Montserrat"/>
                          <a:ea typeface="Montserrat"/>
                          <a:cs typeface="Montserrat"/>
                          <a:sym typeface="Montserrat"/>
                        </a:rPr>
                        <a:t>Stability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80"/>
                        </a:lnSpc>
                        <a:defRPr/>
                      </a:pPr>
                      <a:r>
                        <a:rPr lang="en-US" sz="2200">
                          <a:solidFill>
                            <a:srgbClr val="000000"/>
                          </a:solidFill>
                          <a:latin typeface="Montserrat"/>
                          <a:ea typeface="Montserrat"/>
                          <a:cs typeface="Montserrat"/>
                          <a:sym typeface="Montserrat"/>
                        </a:rPr>
                        <a:t>Improves stability and reduces sensitivity to component changes.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80"/>
                        </a:lnSpc>
                        <a:defRPr/>
                      </a:pPr>
                      <a:r>
                        <a:rPr lang="en-US" sz="2200">
                          <a:solidFill>
                            <a:srgbClr val="000000"/>
                          </a:solidFill>
                          <a:latin typeface="Montserrat"/>
                          <a:ea typeface="Montserrat"/>
                          <a:cs typeface="Montserrat"/>
                          <a:sym typeface="Montserrat"/>
                        </a:rPr>
                        <a:t>Can reduce stability, often leading to oscillations; useful in oscillators.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48329">
                <a:tc>
                  <a:txBody>
                    <a:bodyPr/>
                    <a:lstStyle/>
                    <a:p>
                      <a:pPr algn="ctr">
                        <a:lnSpc>
                          <a:spcPts val="3080"/>
                        </a:lnSpc>
                        <a:defRPr/>
                      </a:pPr>
                      <a:r>
                        <a:rPr lang="en-US" sz="2200">
                          <a:solidFill>
                            <a:srgbClr val="000000"/>
                          </a:solidFill>
                          <a:latin typeface="Montserrat"/>
                          <a:ea typeface="Montserrat"/>
                          <a:cs typeface="Montserrat"/>
                          <a:sym typeface="Montserrat"/>
                        </a:rPr>
                        <a:t>Distortion and Noise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80"/>
                        </a:lnSpc>
                        <a:defRPr/>
                      </a:pPr>
                      <a:r>
                        <a:rPr lang="en-US" sz="2200">
                          <a:solidFill>
                            <a:srgbClr val="FF0000"/>
                          </a:solidFill>
                          <a:latin typeface="Montserrat"/>
                          <a:ea typeface="Montserrat"/>
                          <a:cs typeface="Montserrat"/>
                          <a:sym typeface="Montserrat"/>
                        </a:rPr>
                        <a:t>Reduces distortion</a:t>
                      </a:r>
                      <a:r>
                        <a:rPr lang="en-US" sz="2200">
                          <a:solidFill>
                            <a:srgbClr val="000000"/>
                          </a:solidFill>
                          <a:latin typeface="Montserrat"/>
                          <a:ea typeface="Montserrat"/>
                          <a:cs typeface="Montserrat"/>
                          <a:sym typeface="Montserrat"/>
                        </a:rPr>
                        <a:t> and filters noise; ideal for high-fidelity applications.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80"/>
                        </a:lnSpc>
                        <a:defRPr/>
                      </a:pPr>
                      <a:r>
                        <a:rPr lang="en-US" sz="2200">
                          <a:solidFill>
                            <a:srgbClr val="000000"/>
                          </a:solidFill>
                          <a:latin typeface="Montserrat"/>
                          <a:ea typeface="Montserrat"/>
                          <a:cs typeface="Montserrat"/>
                          <a:sym typeface="Montserrat"/>
                        </a:rPr>
                        <a:t>Can </a:t>
                      </a:r>
                      <a:r>
                        <a:rPr lang="en-US" sz="2200">
                          <a:solidFill>
                            <a:srgbClr val="FF0000"/>
                          </a:solidFill>
                          <a:latin typeface="Montserrat"/>
                          <a:ea typeface="Montserrat"/>
                          <a:cs typeface="Montserrat"/>
                          <a:sym typeface="Montserrat"/>
                        </a:rPr>
                        <a:t>increase distortion</a:t>
                      </a:r>
                      <a:r>
                        <a:rPr lang="en-US" sz="2200">
                          <a:solidFill>
                            <a:srgbClr val="000000"/>
                          </a:solidFill>
                          <a:latin typeface="Montserrat"/>
                          <a:ea typeface="Montserrat"/>
                          <a:cs typeface="Montserrat"/>
                          <a:sym typeface="Montserrat"/>
                        </a:rPr>
                        <a:t>; not typically used where clean signal output is critical.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362056">
                <a:tc>
                  <a:txBody>
                    <a:bodyPr/>
                    <a:lstStyle/>
                    <a:p>
                      <a:pPr algn="ctr">
                        <a:lnSpc>
                          <a:spcPts val="3080"/>
                        </a:lnSpc>
                        <a:defRPr/>
                      </a:pPr>
                      <a:r>
                        <a:rPr lang="en-US" sz="2200">
                          <a:solidFill>
                            <a:srgbClr val="000000"/>
                          </a:solidFill>
                          <a:latin typeface="Montserrat"/>
                          <a:ea typeface="Montserrat"/>
                          <a:cs typeface="Montserrat"/>
                          <a:sym typeface="Montserrat"/>
                        </a:rPr>
                        <a:t>Typical Applications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80"/>
                        </a:lnSpc>
                        <a:defRPr/>
                      </a:pPr>
                      <a:r>
                        <a:rPr lang="en-US" sz="2200">
                          <a:solidFill>
                            <a:srgbClr val="000000"/>
                          </a:solidFill>
                          <a:latin typeface="Montserrat"/>
                          <a:ea typeface="Montserrat"/>
                          <a:cs typeface="Montserrat"/>
                          <a:sym typeface="Montserrat"/>
                        </a:rPr>
                        <a:t>Used in </a:t>
                      </a:r>
                      <a:r>
                        <a:rPr lang="en-US" sz="2200">
                          <a:solidFill>
                            <a:srgbClr val="FF0000"/>
                          </a:solidFill>
                          <a:latin typeface="Montserrat"/>
                          <a:ea typeface="Montserrat"/>
                          <a:cs typeface="Montserrat"/>
                          <a:sym typeface="Montserrat"/>
                        </a:rPr>
                        <a:t>audio amplifiers</a:t>
                      </a:r>
                      <a:r>
                        <a:rPr lang="en-US" sz="2200">
                          <a:solidFill>
                            <a:srgbClr val="000000"/>
                          </a:solidFill>
                          <a:latin typeface="Montserrat"/>
                          <a:ea typeface="Montserrat"/>
                          <a:cs typeface="Montserrat"/>
                          <a:sym typeface="Montserrat"/>
                        </a:rPr>
                        <a:t>, </a:t>
                      </a:r>
                      <a:r>
                        <a:rPr lang="en-US" sz="2200">
                          <a:solidFill>
                            <a:srgbClr val="FF0000"/>
                          </a:solidFill>
                          <a:latin typeface="Montserrat"/>
                          <a:ea typeface="Montserrat"/>
                          <a:cs typeface="Montserrat"/>
                          <a:sym typeface="Montserrat"/>
                        </a:rPr>
                        <a:t>control systems</a:t>
                      </a:r>
                      <a:r>
                        <a:rPr lang="en-US" sz="2200">
                          <a:solidFill>
                            <a:srgbClr val="000000"/>
                          </a:solidFill>
                          <a:latin typeface="Montserrat"/>
                          <a:ea typeface="Montserrat"/>
                          <a:cs typeface="Montserrat"/>
                          <a:sym typeface="Montserrat"/>
                        </a:rPr>
                        <a:t>, and </a:t>
                      </a:r>
                      <a:r>
                        <a:rPr lang="en-US" sz="2200">
                          <a:solidFill>
                            <a:srgbClr val="FF0000"/>
                          </a:solidFill>
                          <a:latin typeface="Montserrat"/>
                          <a:ea typeface="Montserrat"/>
                          <a:cs typeface="Montserrat"/>
                          <a:sym typeface="Montserrat"/>
                        </a:rPr>
                        <a:t>op-amp</a:t>
                      </a:r>
                      <a:r>
                        <a:rPr lang="en-US" sz="2200">
                          <a:solidFill>
                            <a:srgbClr val="000000"/>
                          </a:solidFill>
                          <a:latin typeface="Montserrat"/>
                          <a:ea typeface="Montserrat"/>
                          <a:cs typeface="Montserrat"/>
                          <a:sym typeface="Montserrat"/>
                        </a:rPr>
                        <a:t> circuits for stable gain.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80"/>
                        </a:lnSpc>
                        <a:defRPr/>
                      </a:pPr>
                      <a:r>
                        <a:rPr lang="en-US" sz="2200">
                          <a:solidFill>
                            <a:srgbClr val="000000"/>
                          </a:solidFill>
                          <a:latin typeface="Montserrat"/>
                          <a:ea typeface="Montserrat"/>
                          <a:cs typeface="Montserrat"/>
                          <a:sym typeface="Montserrat"/>
                        </a:rPr>
                        <a:t>Applied in</a:t>
                      </a:r>
                      <a:r>
                        <a:rPr lang="en-US" sz="2200">
                          <a:solidFill>
                            <a:srgbClr val="FF0000"/>
                          </a:solidFill>
                          <a:latin typeface="Montserrat"/>
                          <a:ea typeface="Montserrat"/>
                          <a:cs typeface="Montserrat"/>
                          <a:sym typeface="Montserrat"/>
                        </a:rPr>
                        <a:t> oscillators</a:t>
                      </a:r>
                      <a:r>
                        <a:rPr lang="en-US" sz="2200">
                          <a:solidFill>
                            <a:srgbClr val="000000"/>
                          </a:solidFill>
                          <a:latin typeface="Montserrat"/>
                          <a:ea typeface="Montserrat"/>
                          <a:cs typeface="Montserrat"/>
                          <a:sym typeface="Montserrat"/>
                        </a:rPr>
                        <a:t>, </a:t>
                      </a:r>
                      <a:r>
                        <a:rPr lang="en-US" sz="2200">
                          <a:solidFill>
                            <a:srgbClr val="FF0000"/>
                          </a:solidFill>
                          <a:latin typeface="Montserrat"/>
                          <a:ea typeface="Montserrat"/>
                          <a:cs typeface="Montserrat"/>
                          <a:sym typeface="Montserrat"/>
                        </a:rPr>
                        <a:t>Schmitt triggers</a:t>
                      </a:r>
                      <a:r>
                        <a:rPr lang="en-US" sz="2200">
                          <a:solidFill>
                            <a:srgbClr val="000000"/>
                          </a:solidFill>
                          <a:latin typeface="Montserrat"/>
                          <a:ea typeface="Montserrat"/>
                          <a:cs typeface="Montserrat"/>
                          <a:sym typeface="Montserrat"/>
                        </a:rPr>
                        <a:t>, and </a:t>
                      </a:r>
                      <a:r>
                        <a:rPr lang="en-US" sz="2200">
                          <a:solidFill>
                            <a:srgbClr val="FF0000"/>
                          </a:solidFill>
                          <a:latin typeface="Montserrat"/>
                          <a:ea typeface="Montserrat"/>
                          <a:cs typeface="Montserrat"/>
                          <a:sym typeface="Montserrat"/>
                        </a:rPr>
                        <a:t>RF amplifiers</a:t>
                      </a:r>
                      <a:r>
                        <a:rPr lang="en-US" sz="2200">
                          <a:solidFill>
                            <a:srgbClr val="000000"/>
                          </a:solidFill>
                          <a:latin typeface="Montserrat"/>
                          <a:ea typeface="Montserrat"/>
                          <a:cs typeface="Montserrat"/>
                          <a:sym typeface="Montserrat"/>
                        </a:rPr>
                        <a:t> for signal generation.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Freeform 5"/>
          <p:cNvSpPr/>
          <p:nvPr/>
        </p:nvSpPr>
        <p:spPr>
          <a:xfrm flipV="1">
            <a:off x="0" y="0"/>
            <a:ext cx="4502140" cy="3494786"/>
          </a:xfrm>
          <a:custGeom>
            <a:avLst/>
            <a:gdLst/>
            <a:ahLst/>
            <a:cxnLst/>
            <a:rect l="l" t="t" r="r" b="b"/>
            <a:pathLst>
              <a:path w="4502140" h="3494786">
                <a:moveTo>
                  <a:pt x="0" y="3494786"/>
                </a:moveTo>
                <a:lnTo>
                  <a:pt x="4502140" y="3494786"/>
                </a:lnTo>
                <a:lnTo>
                  <a:pt x="4502140" y="0"/>
                </a:lnTo>
                <a:lnTo>
                  <a:pt x="0" y="0"/>
                </a:lnTo>
                <a:lnTo>
                  <a:pt x="0" y="3494786"/>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5106881" y="411162"/>
            <a:ext cx="7491161" cy="1177925"/>
          </a:xfrm>
          <a:prstGeom prst="rect">
            <a:avLst/>
          </a:prstGeom>
        </p:spPr>
        <p:txBody>
          <a:bodyPr lIns="0" tIns="0" rIns="0" bIns="0" rtlCol="0" anchor="t">
            <a:spAutoFit/>
          </a:bodyPr>
          <a:lstStyle/>
          <a:p>
            <a:pPr marL="0" lvl="0" indent="0" algn="ctr">
              <a:lnSpc>
                <a:spcPts val="4798"/>
              </a:lnSpc>
            </a:pPr>
            <a:r>
              <a:rPr lang="en-US" sz="3427" b="1">
                <a:solidFill>
                  <a:srgbClr val="F1F1F1"/>
                </a:solidFill>
                <a:latin typeface="Montserrat Bold"/>
                <a:ea typeface="Montserrat Bold"/>
                <a:cs typeface="Montserrat Bold"/>
                <a:sym typeface="Montserrat Bold"/>
              </a:rPr>
              <a:t>Comparison between Positive and Negative Feedback</a:t>
            </a:r>
          </a:p>
        </p:txBody>
      </p:sp>
      <p:sp>
        <p:nvSpPr>
          <p:cNvPr id="7" name="TextBox 7"/>
          <p:cNvSpPr txBox="1"/>
          <p:nvPr/>
        </p:nvSpPr>
        <p:spPr>
          <a:xfrm>
            <a:off x="17768242" y="9742190"/>
            <a:ext cx="152400" cy="200025"/>
          </a:xfrm>
          <a:prstGeom prst="rect">
            <a:avLst/>
          </a:prstGeom>
        </p:spPr>
        <p:txBody>
          <a:bodyPr wrap="none" lIns="0" tIns="0" rIns="0" bIns="0" rtlCol="0" anchor="t">
            <a:spAutoFit/>
          </a:bodyPr>
          <a:lstStyle/>
          <a:p>
            <a:pPr algn="ctr">
              <a:lnSpc>
                <a:spcPts val="2800"/>
              </a:lnSpc>
              <a:spcBef>
                <a:spcPct val="0"/>
              </a:spcBef>
            </a:pPr>
            <a:r>
              <a:rPr lang="en-US" sz="2000" i="1">
                <a:solidFill>
                  <a:srgbClr val="000000"/>
                </a:solidFill>
                <a:latin typeface="Canva Sans Italics"/>
                <a:ea typeface="Canva Sans Italics"/>
                <a:cs typeface="Canva Sans Italics"/>
                <a:sym typeface="Canva Sans Italics"/>
              </a:rPr>
              <a:t>21</a:t>
            </a:r>
          </a:p>
        </p:txBody>
      </p:sp>
    </p:spTree>
  </p:cSld>
  <p:clrMapOvr>
    <a:masterClrMapping/>
  </p:clrMapOvr>
  <p:transition spd="med">
    <p:pull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H="1">
            <a:off x="6175605" y="1224564"/>
            <a:ext cx="0" cy="8229600"/>
          </a:xfrm>
          <a:prstGeom prst="line">
            <a:avLst/>
          </a:prstGeom>
          <a:ln w="38100" cap="flat">
            <a:solidFill>
              <a:srgbClr val="ED2700"/>
            </a:solidFill>
            <a:prstDash val="solid"/>
            <a:headEnd type="none" w="sm" len="sm"/>
            <a:tailEnd type="none" w="sm" len="sm"/>
          </a:ln>
        </p:spPr>
      </p:sp>
      <p:grpSp>
        <p:nvGrpSpPr>
          <p:cNvPr id="3" name="Group 3"/>
          <p:cNvGrpSpPr/>
          <p:nvPr/>
        </p:nvGrpSpPr>
        <p:grpSpPr>
          <a:xfrm>
            <a:off x="5778713" y="1555610"/>
            <a:ext cx="793783" cy="793783"/>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3434"/>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3079"/>
                </a:lnSpc>
              </a:pPr>
              <a:endParaRPr/>
            </a:p>
          </p:txBody>
        </p:sp>
      </p:grpSp>
      <p:grpSp>
        <p:nvGrpSpPr>
          <p:cNvPr id="6" name="Group 6"/>
          <p:cNvGrpSpPr/>
          <p:nvPr/>
        </p:nvGrpSpPr>
        <p:grpSpPr>
          <a:xfrm>
            <a:off x="5778713" y="3838891"/>
            <a:ext cx="793783" cy="79378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3434"/>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3079"/>
                </a:lnSpc>
              </a:pPr>
              <a:endParaRPr/>
            </a:p>
          </p:txBody>
        </p:sp>
      </p:grpSp>
      <p:grpSp>
        <p:nvGrpSpPr>
          <p:cNvPr id="9" name="Group 9"/>
          <p:cNvGrpSpPr/>
          <p:nvPr/>
        </p:nvGrpSpPr>
        <p:grpSpPr>
          <a:xfrm>
            <a:off x="5778713" y="6167454"/>
            <a:ext cx="793783" cy="793783"/>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3434"/>
            </a:solidFill>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3079"/>
                </a:lnSpc>
              </a:pPr>
              <a:endParaRPr/>
            </a:p>
          </p:txBody>
        </p:sp>
      </p:grpSp>
      <p:sp>
        <p:nvSpPr>
          <p:cNvPr id="12" name="Freeform 12"/>
          <p:cNvSpPr/>
          <p:nvPr/>
        </p:nvSpPr>
        <p:spPr>
          <a:xfrm flipV="1">
            <a:off x="0" y="0"/>
            <a:ext cx="4502140" cy="3494786"/>
          </a:xfrm>
          <a:custGeom>
            <a:avLst/>
            <a:gdLst/>
            <a:ahLst/>
            <a:cxnLst/>
            <a:rect l="l" t="t" r="r" b="b"/>
            <a:pathLst>
              <a:path w="4502140" h="3494786">
                <a:moveTo>
                  <a:pt x="0" y="3494786"/>
                </a:moveTo>
                <a:lnTo>
                  <a:pt x="4502140" y="3494786"/>
                </a:lnTo>
                <a:lnTo>
                  <a:pt x="4502140" y="0"/>
                </a:lnTo>
                <a:lnTo>
                  <a:pt x="0" y="0"/>
                </a:lnTo>
                <a:lnTo>
                  <a:pt x="0" y="3494786"/>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p:cNvSpPr txBox="1"/>
          <p:nvPr/>
        </p:nvSpPr>
        <p:spPr>
          <a:xfrm>
            <a:off x="359454" y="3952589"/>
            <a:ext cx="5276384" cy="1226820"/>
          </a:xfrm>
          <a:prstGeom prst="rect">
            <a:avLst/>
          </a:prstGeom>
        </p:spPr>
        <p:txBody>
          <a:bodyPr lIns="0" tIns="0" rIns="0" bIns="0" rtlCol="0" anchor="t">
            <a:spAutoFit/>
          </a:bodyPr>
          <a:lstStyle/>
          <a:p>
            <a:pPr marL="0" lvl="0" indent="0" algn="l">
              <a:lnSpc>
                <a:spcPts val="10080"/>
              </a:lnSpc>
            </a:pPr>
            <a:r>
              <a:rPr lang="en-US" sz="7200">
                <a:solidFill>
                  <a:srgbClr val="000000"/>
                </a:solidFill>
                <a:latin typeface="League Spartan"/>
                <a:ea typeface="League Spartan"/>
                <a:cs typeface="League Spartan"/>
                <a:sym typeface="League Spartan"/>
              </a:rPr>
              <a:t>Conclusion</a:t>
            </a:r>
          </a:p>
        </p:txBody>
      </p:sp>
      <p:sp>
        <p:nvSpPr>
          <p:cNvPr id="14" name="TextBox 14"/>
          <p:cNvSpPr txBox="1"/>
          <p:nvPr/>
        </p:nvSpPr>
        <p:spPr>
          <a:xfrm>
            <a:off x="6718530" y="1667159"/>
            <a:ext cx="8965362" cy="6382385"/>
          </a:xfrm>
          <a:prstGeom prst="rect">
            <a:avLst/>
          </a:prstGeom>
        </p:spPr>
        <p:txBody>
          <a:bodyPr lIns="0" tIns="0" rIns="0" bIns="0" rtlCol="0" anchor="t">
            <a:spAutoFit/>
          </a:bodyPr>
          <a:lstStyle/>
          <a:p>
            <a:pPr algn="just">
              <a:lnSpc>
                <a:spcPts val="3639"/>
              </a:lnSpc>
            </a:pPr>
            <a:r>
              <a:rPr lang="en-US" sz="2599" b="1">
                <a:solidFill>
                  <a:srgbClr val="ED2700"/>
                </a:solidFill>
                <a:latin typeface="Montserrat Bold"/>
                <a:ea typeface="Montserrat Bold"/>
                <a:cs typeface="Montserrat Bold"/>
                <a:sym typeface="Montserrat Bold"/>
              </a:rPr>
              <a:t>Feedback Types:</a:t>
            </a:r>
          </a:p>
          <a:p>
            <a:pPr marL="561337" lvl="1" indent="-280669" algn="just">
              <a:lnSpc>
                <a:spcPts val="3639"/>
              </a:lnSpc>
              <a:buFont typeface="Arial"/>
              <a:buChar char="•"/>
            </a:pPr>
            <a:r>
              <a:rPr lang="en-US" sz="2599" b="1">
                <a:solidFill>
                  <a:srgbClr val="000000"/>
                </a:solidFill>
                <a:latin typeface="Montserrat Bold"/>
                <a:ea typeface="Montserrat Bold"/>
                <a:cs typeface="Montserrat Bold"/>
                <a:sym typeface="Montserrat Bold"/>
              </a:rPr>
              <a:t>Negative Feedback:</a:t>
            </a:r>
            <a:r>
              <a:rPr lang="en-US" sz="2599">
                <a:solidFill>
                  <a:srgbClr val="000000"/>
                </a:solidFill>
                <a:latin typeface="Montserrat"/>
                <a:ea typeface="Montserrat"/>
                <a:cs typeface="Montserrat"/>
                <a:sym typeface="Montserrat"/>
              </a:rPr>
              <a:t> Reduces gain, stabilizes performance, and lowers distortion.</a:t>
            </a:r>
          </a:p>
          <a:p>
            <a:pPr marL="561337" lvl="1" indent="-280669" algn="just">
              <a:lnSpc>
                <a:spcPts val="3639"/>
              </a:lnSpc>
              <a:buFont typeface="Arial"/>
              <a:buChar char="•"/>
            </a:pPr>
            <a:r>
              <a:rPr lang="en-US" sz="2599" b="1">
                <a:solidFill>
                  <a:srgbClr val="000000"/>
                </a:solidFill>
                <a:latin typeface="Montserrat Bold"/>
                <a:ea typeface="Montserrat Bold"/>
                <a:cs typeface="Montserrat Bold"/>
                <a:sym typeface="Montserrat Bold"/>
              </a:rPr>
              <a:t>Positive Feedback:</a:t>
            </a:r>
            <a:r>
              <a:rPr lang="en-US" sz="2599">
                <a:solidFill>
                  <a:srgbClr val="000000"/>
                </a:solidFill>
                <a:latin typeface="Montserrat"/>
                <a:ea typeface="Montserrat"/>
                <a:cs typeface="Montserrat"/>
                <a:sym typeface="Montserrat"/>
              </a:rPr>
              <a:t> Increases gain, used for oscillations and signal shaping.</a:t>
            </a:r>
          </a:p>
          <a:p>
            <a:pPr algn="just">
              <a:lnSpc>
                <a:spcPts val="3639"/>
              </a:lnSpc>
            </a:pPr>
            <a:r>
              <a:rPr lang="en-US" sz="2599" b="1">
                <a:solidFill>
                  <a:srgbClr val="ED2700"/>
                </a:solidFill>
                <a:latin typeface="Montserrat Bold"/>
                <a:ea typeface="Montserrat Bold"/>
                <a:cs typeface="Montserrat Bold"/>
                <a:sym typeface="Montserrat Bold"/>
              </a:rPr>
              <a:t>Key Points:</a:t>
            </a:r>
          </a:p>
          <a:p>
            <a:pPr marL="561337" lvl="1" indent="-280669" algn="just">
              <a:lnSpc>
                <a:spcPts val="3639"/>
              </a:lnSpc>
              <a:buFont typeface="Arial"/>
              <a:buChar char="•"/>
            </a:pPr>
            <a:r>
              <a:rPr lang="en-US" sz="2599" b="1">
                <a:solidFill>
                  <a:srgbClr val="000000"/>
                </a:solidFill>
                <a:latin typeface="Montserrat Bold"/>
                <a:ea typeface="Montserrat Bold"/>
                <a:cs typeface="Montserrat Bold"/>
                <a:sym typeface="Montserrat Bold"/>
              </a:rPr>
              <a:t>Negative Feedback:</a:t>
            </a:r>
            <a:r>
              <a:rPr lang="en-US" sz="2599">
                <a:solidFill>
                  <a:srgbClr val="000000"/>
                </a:solidFill>
                <a:latin typeface="Montserrat"/>
                <a:ea typeface="Montserrat"/>
                <a:cs typeface="Montserrat"/>
                <a:sym typeface="Montserrat"/>
              </a:rPr>
              <a:t> Ideal for stable, high-quality output.</a:t>
            </a:r>
          </a:p>
          <a:p>
            <a:pPr marL="561337" lvl="1" indent="-280669" algn="just">
              <a:lnSpc>
                <a:spcPts val="3639"/>
              </a:lnSpc>
              <a:buFont typeface="Arial"/>
              <a:buChar char="•"/>
            </a:pPr>
            <a:r>
              <a:rPr lang="en-US" sz="2599" b="1">
                <a:solidFill>
                  <a:srgbClr val="000000"/>
                </a:solidFill>
                <a:latin typeface="Montserrat Bold"/>
                <a:ea typeface="Montserrat Bold"/>
                <a:cs typeface="Montserrat Bold"/>
                <a:sym typeface="Montserrat Bold"/>
              </a:rPr>
              <a:t>Positive Feedback:</a:t>
            </a:r>
            <a:r>
              <a:rPr lang="en-US" sz="2599">
                <a:solidFill>
                  <a:srgbClr val="000000"/>
                </a:solidFill>
                <a:latin typeface="Montserrat"/>
                <a:ea typeface="Montserrat"/>
                <a:cs typeface="Montserrat"/>
                <a:sym typeface="Montserrat"/>
              </a:rPr>
              <a:t> Useful in circuits needing oscillation, like oscillators and triggers.</a:t>
            </a:r>
          </a:p>
          <a:p>
            <a:pPr algn="just">
              <a:lnSpc>
                <a:spcPts val="3639"/>
              </a:lnSpc>
            </a:pPr>
            <a:r>
              <a:rPr lang="en-US" sz="2599" b="1">
                <a:solidFill>
                  <a:srgbClr val="ED2700"/>
                </a:solidFill>
                <a:latin typeface="Montserrat Bold"/>
                <a:ea typeface="Montserrat Bold"/>
                <a:cs typeface="Montserrat Bold"/>
                <a:sym typeface="Montserrat Bold"/>
              </a:rPr>
              <a:t>Real-World Impact:</a:t>
            </a:r>
          </a:p>
          <a:p>
            <a:pPr marL="561337" lvl="1" indent="-280669" algn="just">
              <a:lnSpc>
                <a:spcPts val="3639"/>
              </a:lnSpc>
              <a:buFont typeface="Arial"/>
              <a:buChar char="•"/>
            </a:pPr>
            <a:r>
              <a:rPr lang="en-US" sz="2599">
                <a:solidFill>
                  <a:srgbClr val="000000"/>
                </a:solidFill>
                <a:latin typeface="Montserrat"/>
                <a:ea typeface="Montserrat"/>
                <a:cs typeface="Montserrat"/>
                <a:sym typeface="Montserrat"/>
              </a:rPr>
              <a:t>Feedback amplifiers are essential in audio, communications, and control systems.</a:t>
            </a:r>
          </a:p>
          <a:p>
            <a:pPr algn="just">
              <a:lnSpc>
                <a:spcPts val="3639"/>
              </a:lnSpc>
            </a:pPr>
            <a:endParaRPr lang="en-US" sz="2599">
              <a:solidFill>
                <a:srgbClr val="000000"/>
              </a:solidFill>
              <a:latin typeface="Montserrat"/>
              <a:ea typeface="Montserrat"/>
              <a:cs typeface="Montserrat"/>
              <a:sym typeface="Montserrat"/>
            </a:endParaRPr>
          </a:p>
        </p:txBody>
      </p:sp>
      <p:sp>
        <p:nvSpPr>
          <p:cNvPr id="15" name="Freeform 15"/>
          <p:cNvSpPr/>
          <p:nvPr/>
        </p:nvSpPr>
        <p:spPr>
          <a:xfrm flipH="1" flipV="1">
            <a:off x="13079783" y="0"/>
            <a:ext cx="5208217" cy="5383170"/>
          </a:xfrm>
          <a:custGeom>
            <a:avLst/>
            <a:gdLst/>
            <a:ahLst/>
            <a:cxnLst/>
            <a:rect l="l" t="t" r="r" b="b"/>
            <a:pathLst>
              <a:path w="5208217" h="5383170">
                <a:moveTo>
                  <a:pt x="5208217" y="5383170"/>
                </a:moveTo>
                <a:lnTo>
                  <a:pt x="0" y="5383170"/>
                </a:lnTo>
                <a:lnTo>
                  <a:pt x="0" y="0"/>
                </a:lnTo>
                <a:lnTo>
                  <a:pt x="5208217" y="0"/>
                </a:lnTo>
                <a:lnTo>
                  <a:pt x="5208217" y="538317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TextBox 16"/>
          <p:cNvSpPr txBox="1"/>
          <p:nvPr/>
        </p:nvSpPr>
        <p:spPr>
          <a:xfrm>
            <a:off x="17768242" y="9742190"/>
            <a:ext cx="152400" cy="200025"/>
          </a:xfrm>
          <a:prstGeom prst="rect">
            <a:avLst/>
          </a:prstGeom>
        </p:spPr>
        <p:txBody>
          <a:bodyPr wrap="none" lIns="0" tIns="0" rIns="0" bIns="0" rtlCol="0" anchor="t">
            <a:spAutoFit/>
          </a:bodyPr>
          <a:lstStyle/>
          <a:p>
            <a:pPr algn="ctr">
              <a:lnSpc>
                <a:spcPts val="2800"/>
              </a:lnSpc>
              <a:spcBef>
                <a:spcPct val="0"/>
              </a:spcBef>
            </a:pPr>
            <a:r>
              <a:rPr lang="en-US" sz="2000" i="1">
                <a:solidFill>
                  <a:srgbClr val="000000"/>
                </a:solidFill>
                <a:latin typeface="Canva Sans Italics"/>
                <a:ea typeface="Canva Sans Italics"/>
                <a:cs typeface="Canva Sans Italics"/>
                <a:sym typeface="Canva Sans Italics"/>
              </a:rPr>
              <a:t>22</a:t>
            </a:r>
          </a:p>
        </p:txBody>
      </p:sp>
    </p:spTree>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5302763" cy="5480891"/>
          </a:xfrm>
          <a:custGeom>
            <a:avLst/>
            <a:gdLst/>
            <a:ahLst/>
            <a:cxnLst/>
            <a:rect l="l" t="t" r="r" b="b"/>
            <a:pathLst>
              <a:path w="5302763" h="5480891">
                <a:moveTo>
                  <a:pt x="0" y="5480891"/>
                </a:moveTo>
                <a:lnTo>
                  <a:pt x="5302763" y="5480891"/>
                </a:lnTo>
                <a:lnTo>
                  <a:pt x="5302763" y="0"/>
                </a:lnTo>
                <a:lnTo>
                  <a:pt x="0" y="0"/>
                </a:lnTo>
                <a:lnTo>
                  <a:pt x="0" y="5480891"/>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651381" y="4056014"/>
            <a:ext cx="9989742" cy="1955896"/>
          </a:xfrm>
          <a:prstGeom prst="rect">
            <a:avLst/>
          </a:prstGeom>
        </p:spPr>
        <p:txBody>
          <a:bodyPr lIns="0" tIns="0" rIns="0" bIns="0" rtlCol="0" anchor="t">
            <a:spAutoFit/>
          </a:bodyPr>
          <a:lstStyle/>
          <a:p>
            <a:pPr marL="0" lvl="0" indent="0" algn="l">
              <a:lnSpc>
                <a:spcPts val="16010"/>
              </a:lnSpc>
            </a:pPr>
            <a:r>
              <a:rPr lang="en-US" sz="11436">
                <a:solidFill>
                  <a:srgbClr val="990000"/>
                </a:solidFill>
                <a:latin typeface="League Spartan"/>
                <a:ea typeface="League Spartan"/>
                <a:cs typeface="League Spartan"/>
                <a:sym typeface="League Spartan"/>
              </a:rPr>
              <a:t>Thank You</a:t>
            </a:r>
          </a:p>
        </p:txBody>
      </p:sp>
      <p:grpSp>
        <p:nvGrpSpPr>
          <p:cNvPr id="4" name="Group 4"/>
          <p:cNvGrpSpPr/>
          <p:nvPr/>
        </p:nvGrpSpPr>
        <p:grpSpPr>
          <a:xfrm>
            <a:off x="11362380" y="0"/>
            <a:ext cx="6925620" cy="10287000"/>
            <a:chOff x="0" y="0"/>
            <a:chExt cx="4275074" cy="6350000"/>
          </a:xfrm>
        </p:grpSpPr>
        <p:sp>
          <p:nvSpPr>
            <p:cNvPr id="5" name="Freeform 5"/>
            <p:cNvSpPr/>
            <p:nvPr/>
          </p:nvSpPr>
          <p:spPr>
            <a:xfrm>
              <a:off x="0" y="0"/>
              <a:ext cx="4275074" cy="6350000"/>
            </a:xfrm>
            <a:custGeom>
              <a:avLst/>
              <a:gdLst/>
              <a:ahLst/>
              <a:cxnLst/>
              <a:rect l="l" t="t" r="r" b="b"/>
              <a:pathLst>
                <a:path w="4275074" h="6350000">
                  <a:moveTo>
                    <a:pt x="4275074" y="0"/>
                  </a:moveTo>
                  <a:lnTo>
                    <a:pt x="2736723" y="6350000"/>
                  </a:lnTo>
                  <a:lnTo>
                    <a:pt x="0" y="6350000"/>
                  </a:lnTo>
                  <a:lnTo>
                    <a:pt x="1520444" y="0"/>
                  </a:lnTo>
                  <a:lnTo>
                    <a:pt x="4275074" y="0"/>
                  </a:lnTo>
                  <a:close/>
                </a:path>
              </a:pathLst>
            </a:custGeom>
            <a:blipFill>
              <a:blip r:embed="rId4" cstate="print">
                <a:extLst>
                  <a:ext uri="{28A0092B-C50C-407E-A947-70E740481C1C}">
                    <a14:useLocalDpi xmlns:a14="http://schemas.microsoft.com/office/drawing/2010/main" val="0"/>
                  </a:ext>
                </a:extLst>
              </a:blip>
              <a:stretch>
                <a:fillRect/>
              </a:stretch>
            </a:blipFill>
          </p:spPr>
        </p:sp>
      </p:grpSp>
      <p:sp>
        <p:nvSpPr>
          <p:cNvPr id="6" name="TextBox 6"/>
          <p:cNvSpPr txBox="1"/>
          <p:nvPr/>
        </p:nvSpPr>
        <p:spPr>
          <a:xfrm>
            <a:off x="17768242" y="9742190"/>
            <a:ext cx="152400" cy="200025"/>
          </a:xfrm>
          <a:prstGeom prst="rect">
            <a:avLst/>
          </a:prstGeom>
        </p:spPr>
        <p:txBody>
          <a:bodyPr wrap="none" lIns="0" tIns="0" rIns="0" bIns="0" rtlCol="0" anchor="t">
            <a:spAutoFit/>
          </a:bodyPr>
          <a:lstStyle/>
          <a:p>
            <a:pPr algn="ctr">
              <a:lnSpc>
                <a:spcPts val="2800"/>
              </a:lnSpc>
              <a:spcBef>
                <a:spcPct val="0"/>
              </a:spcBef>
            </a:pPr>
            <a:r>
              <a:rPr lang="en-US" sz="2000" i="1">
                <a:solidFill>
                  <a:srgbClr val="000000"/>
                </a:solidFill>
                <a:latin typeface="Canva Sans Italics"/>
                <a:ea typeface="Canva Sans Italics"/>
                <a:cs typeface="Canva Sans Italics"/>
                <a:sym typeface="Canva Sans Italics"/>
              </a:rPr>
              <a:t>23</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AutoShape 2"/>
          <p:cNvSpPr/>
          <p:nvPr/>
        </p:nvSpPr>
        <p:spPr>
          <a:xfrm flipH="1">
            <a:off x="8803557" y="1028700"/>
            <a:ext cx="0" cy="8229600"/>
          </a:xfrm>
          <a:prstGeom prst="line">
            <a:avLst/>
          </a:prstGeom>
          <a:ln w="38100" cap="flat">
            <a:solidFill>
              <a:srgbClr val="ED2700"/>
            </a:solidFill>
            <a:prstDash val="solid"/>
            <a:headEnd type="none" w="sm" len="sm"/>
            <a:tailEnd type="none" w="sm" len="sm"/>
          </a:ln>
        </p:spPr>
      </p:sp>
      <p:grpSp>
        <p:nvGrpSpPr>
          <p:cNvPr id="3" name="Group 3"/>
          <p:cNvGrpSpPr/>
          <p:nvPr/>
        </p:nvGrpSpPr>
        <p:grpSpPr>
          <a:xfrm>
            <a:off x="8350217" y="3557635"/>
            <a:ext cx="793783" cy="793783"/>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3434"/>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3079"/>
                </a:lnSpc>
              </a:pPr>
              <a:endParaRPr/>
            </a:p>
          </p:txBody>
        </p:sp>
      </p:grpSp>
      <p:sp>
        <p:nvSpPr>
          <p:cNvPr id="6" name="Freeform 6"/>
          <p:cNvSpPr/>
          <p:nvPr/>
        </p:nvSpPr>
        <p:spPr>
          <a:xfrm>
            <a:off x="0" y="6426319"/>
            <a:ext cx="3735209" cy="3860681"/>
          </a:xfrm>
          <a:custGeom>
            <a:avLst/>
            <a:gdLst/>
            <a:ahLst/>
            <a:cxnLst/>
            <a:rect l="l" t="t" r="r" b="b"/>
            <a:pathLst>
              <a:path w="3735209" h="3860681">
                <a:moveTo>
                  <a:pt x="0" y="0"/>
                </a:moveTo>
                <a:lnTo>
                  <a:pt x="3735209" y="0"/>
                </a:lnTo>
                <a:lnTo>
                  <a:pt x="3735209" y="3860681"/>
                </a:lnTo>
                <a:lnTo>
                  <a:pt x="0" y="38606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flipV="1">
            <a:off x="0" y="0"/>
            <a:ext cx="4502140" cy="3494786"/>
          </a:xfrm>
          <a:custGeom>
            <a:avLst/>
            <a:gdLst/>
            <a:ahLst/>
            <a:cxnLst/>
            <a:rect l="l" t="t" r="r" b="b"/>
            <a:pathLst>
              <a:path w="4502140" h="3494786">
                <a:moveTo>
                  <a:pt x="0" y="3494786"/>
                </a:moveTo>
                <a:lnTo>
                  <a:pt x="4502140" y="3494786"/>
                </a:lnTo>
                <a:lnTo>
                  <a:pt x="4502140" y="0"/>
                </a:lnTo>
                <a:lnTo>
                  <a:pt x="0" y="0"/>
                </a:lnTo>
                <a:lnTo>
                  <a:pt x="0" y="3494786"/>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756346" y="3662807"/>
            <a:ext cx="6839457" cy="1226820"/>
          </a:xfrm>
          <a:prstGeom prst="rect">
            <a:avLst/>
          </a:prstGeom>
        </p:spPr>
        <p:txBody>
          <a:bodyPr lIns="0" tIns="0" rIns="0" bIns="0" rtlCol="0" anchor="t">
            <a:spAutoFit/>
          </a:bodyPr>
          <a:lstStyle/>
          <a:p>
            <a:pPr marL="0" lvl="0" indent="0" algn="l">
              <a:lnSpc>
                <a:spcPts val="10080"/>
              </a:lnSpc>
            </a:pPr>
            <a:r>
              <a:rPr lang="en-US" sz="7200">
                <a:solidFill>
                  <a:srgbClr val="343434"/>
                </a:solidFill>
                <a:latin typeface="League Spartan"/>
                <a:ea typeface="League Spartan"/>
                <a:cs typeface="League Spartan"/>
                <a:sym typeface="League Spartan"/>
              </a:rPr>
              <a:t>Presenter 1</a:t>
            </a:r>
          </a:p>
        </p:txBody>
      </p:sp>
      <p:sp>
        <p:nvSpPr>
          <p:cNvPr id="9" name="TextBox 9"/>
          <p:cNvSpPr txBox="1"/>
          <p:nvPr/>
        </p:nvSpPr>
        <p:spPr>
          <a:xfrm>
            <a:off x="9896475" y="3428111"/>
            <a:ext cx="7771192" cy="1216026"/>
          </a:xfrm>
          <a:prstGeom prst="rect">
            <a:avLst/>
          </a:prstGeom>
        </p:spPr>
        <p:txBody>
          <a:bodyPr lIns="0" tIns="0" rIns="0" bIns="0" rtlCol="0" anchor="t">
            <a:spAutoFit/>
          </a:bodyPr>
          <a:lstStyle/>
          <a:p>
            <a:pPr algn="l">
              <a:lnSpc>
                <a:spcPts val="4899"/>
              </a:lnSpc>
            </a:pPr>
            <a:r>
              <a:rPr lang="en-US" sz="3499" b="1">
                <a:solidFill>
                  <a:srgbClr val="343434"/>
                </a:solidFill>
                <a:latin typeface="Montserrat Bold"/>
                <a:ea typeface="Montserrat Bold"/>
                <a:cs typeface="Montserrat Bold"/>
                <a:sym typeface="Montserrat Bold"/>
              </a:rPr>
              <a:t>Sanzida Akter Nupur</a:t>
            </a:r>
          </a:p>
          <a:p>
            <a:pPr algn="l">
              <a:lnSpc>
                <a:spcPts val="4899"/>
              </a:lnSpc>
            </a:pPr>
            <a:r>
              <a:rPr lang="en-US" sz="3499" b="1">
                <a:solidFill>
                  <a:srgbClr val="343434"/>
                </a:solidFill>
                <a:latin typeface="Montserrat Bold"/>
                <a:ea typeface="Montserrat Bold"/>
                <a:cs typeface="Montserrat Bold"/>
                <a:sym typeface="Montserrat Bold"/>
              </a:rPr>
              <a:t>ID: 232-15-759</a:t>
            </a:r>
          </a:p>
        </p:txBody>
      </p:sp>
      <p:sp>
        <p:nvSpPr>
          <p:cNvPr id="10" name="TextBox 10"/>
          <p:cNvSpPr txBox="1"/>
          <p:nvPr/>
        </p:nvSpPr>
        <p:spPr>
          <a:xfrm>
            <a:off x="17790815" y="9742190"/>
            <a:ext cx="152400" cy="200025"/>
          </a:xfrm>
          <a:prstGeom prst="rect">
            <a:avLst/>
          </a:prstGeom>
        </p:spPr>
        <p:txBody>
          <a:bodyPr wrap="none" lIns="0" tIns="0" rIns="0" bIns="0" rtlCol="0" anchor="t">
            <a:spAutoFit/>
          </a:bodyPr>
          <a:lstStyle/>
          <a:p>
            <a:pPr algn="ctr">
              <a:lnSpc>
                <a:spcPts val="2800"/>
              </a:lnSpc>
              <a:spcBef>
                <a:spcPct val="0"/>
              </a:spcBef>
            </a:pPr>
            <a:r>
              <a:rPr lang="en-US" sz="2000" i="1">
                <a:solidFill>
                  <a:srgbClr val="000000"/>
                </a:solidFill>
                <a:latin typeface="Canva Sans Italics"/>
                <a:ea typeface="Canva Sans Italics"/>
                <a:cs typeface="Canva Sans Italics"/>
                <a:sym typeface="Canva Sans Italics"/>
              </a:rPr>
              <a:t>3</a:t>
            </a: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2C2C2"/>
        </a:solidFill>
        <a:effectLst/>
      </p:bgPr>
    </p:bg>
    <p:spTree>
      <p:nvGrpSpPr>
        <p:cNvPr id="1" name=""/>
        <p:cNvGrpSpPr/>
        <p:nvPr/>
      </p:nvGrpSpPr>
      <p:grpSpPr>
        <a:xfrm>
          <a:off x="0" y="0"/>
          <a:ext cx="0" cy="0"/>
          <a:chOff x="0" y="0"/>
          <a:chExt cx="0" cy="0"/>
        </a:xfrm>
      </p:grpSpPr>
      <p:sp>
        <p:nvSpPr>
          <p:cNvPr id="2" name="Freeform 2"/>
          <p:cNvSpPr/>
          <p:nvPr/>
        </p:nvSpPr>
        <p:spPr>
          <a:xfrm flipV="1">
            <a:off x="0" y="0"/>
            <a:ext cx="4641740" cy="4797664"/>
          </a:xfrm>
          <a:custGeom>
            <a:avLst/>
            <a:gdLst/>
            <a:ahLst/>
            <a:cxnLst/>
            <a:rect l="l" t="t" r="r" b="b"/>
            <a:pathLst>
              <a:path w="4641740" h="4797664">
                <a:moveTo>
                  <a:pt x="0" y="4797664"/>
                </a:moveTo>
                <a:lnTo>
                  <a:pt x="4641740" y="4797664"/>
                </a:lnTo>
                <a:lnTo>
                  <a:pt x="4641740" y="0"/>
                </a:lnTo>
                <a:lnTo>
                  <a:pt x="0" y="0"/>
                </a:lnTo>
                <a:lnTo>
                  <a:pt x="0" y="479766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3646260" y="5489336"/>
            <a:ext cx="4641740" cy="4797664"/>
          </a:xfrm>
          <a:custGeom>
            <a:avLst/>
            <a:gdLst/>
            <a:ahLst/>
            <a:cxnLst/>
            <a:rect l="l" t="t" r="r" b="b"/>
            <a:pathLst>
              <a:path w="4641740" h="4797664">
                <a:moveTo>
                  <a:pt x="4641740" y="0"/>
                </a:moveTo>
                <a:lnTo>
                  <a:pt x="0" y="0"/>
                </a:lnTo>
                <a:lnTo>
                  <a:pt x="0" y="4797664"/>
                </a:lnTo>
                <a:lnTo>
                  <a:pt x="4641740" y="4797664"/>
                </a:lnTo>
                <a:lnTo>
                  <a:pt x="464174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5798292" y="421471"/>
            <a:ext cx="6691416" cy="1338283"/>
          </a:xfrm>
          <a:custGeom>
            <a:avLst/>
            <a:gdLst/>
            <a:ahLst/>
            <a:cxnLst/>
            <a:rect l="l" t="t" r="r" b="b"/>
            <a:pathLst>
              <a:path w="6691416" h="1338283">
                <a:moveTo>
                  <a:pt x="0" y="0"/>
                </a:moveTo>
                <a:lnTo>
                  <a:pt x="6691416" y="0"/>
                </a:lnTo>
                <a:lnTo>
                  <a:pt x="6691416" y="1338283"/>
                </a:lnTo>
                <a:lnTo>
                  <a:pt x="0" y="13382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4862616" y="9258300"/>
            <a:ext cx="7315200" cy="682752"/>
          </a:xfrm>
          <a:custGeom>
            <a:avLst/>
            <a:gdLst/>
            <a:ahLst/>
            <a:cxnLst/>
            <a:rect l="l" t="t" r="r" b="b"/>
            <a:pathLst>
              <a:path w="7315200" h="682752">
                <a:moveTo>
                  <a:pt x="0" y="0"/>
                </a:moveTo>
                <a:lnTo>
                  <a:pt x="7315200" y="0"/>
                </a:lnTo>
                <a:lnTo>
                  <a:pt x="7315200" y="682752"/>
                </a:lnTo>
                <a:lnTo>
                  <a:pt x="0" y="68275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3216785" y="2077352"/>
            <a:ext cx="11854429" cy="6526217"/>
          </a:xfrm>
          <a:custGeom>
            <a:avLst/>
            <a:gdLst/>
            <a:ahLst/>
            <a:cxnLst/>
            <a:rect l="l" t="t" r="r" b="b"/>
            <a:pathLst>
              <a:path w="11854429" h="6526217">
                <a:moveTo>
                  <a:pt x="0" y="0"/>
                </a:moveTo>
                <a:lnTo>
                  <a:pt x="11854430" y="0"/>
                </a:lnTo>
                <a:lnTo>
                  <a:pt x="11854430" y="6526217"/>
                </a:lnTo>
                <a:lnTo>
                  <a:pt x="0" y="6526217"/>
                </a:lnTo>
                <a:lnTo>
                  <a:pt x="0" y="0"/>
                </a:lnTo>
                <a:close/>
              </a:path>
            </a:pathLst>
          </a:custGeom>
          <a:blipFill>
            <a:blip r:embed="rId8" cstate="print">
              <a:extLst>
                <a:ext uri="{28A0092B-C50C-407E-A947-70E740481C1C}">
                  <a14:useLocalDpi xmlns:a14="http://schemas.microsoft.com/office/drawing/2010/main" val="0"/>
                </a:ext>
              </a:extLst>
            </a:blip>
            <a:stretch>
              <a:fillRect/>
            </a:stretch>
          </a:blipFill>
        </p:spPr>
      </p:sp>
      <p:sp>
        <p:nvSpPr>
          <p:cNvPr id="7" name="TextBox 7"/>
          <p:cNvSpPr txBox="1"/>
          <p:nvPr/>
        </p:nvSpPr>
        <p:spPr>
          <a:xfrm>
            <a:off x="3998513" y="2781509"/>
            <a:ext cx="10290973" cy="4984554"/>
          </a:xfrm>
          <a:prstGeom prst="rect">
            <a:avLst/>
          </a:prstGeom>
        </p:spPr>
        <p:txBody>
          <a:bodyPr lIns="0" tIns="0" rIns="0" bIns="0" rtlCol="0" anchor="t">
            <a:spAutoFit/>
          </a:bodyPr>
          <a:lstStyle/>
          <a:p>
            <a:pPr marL="643817" lvl="1" indent="-321909" algn="l">
              <a:lnSpc>
                <a:spcPts val="4979"/>
              </a:lnSpc>
              <a:buAutoNum type="arabicPeriod"/>
            </a:pPr>
            <a:r>
              <a:rPr lang="en-US" sz="2982" spc="-44">
                <a:solidFill>
                  <a:srgbClr val="000000"/>
                </a:solidFill>
                <a:latin typeface="Montserrat"/>
                <a:ea typeface="Montserrat"/>
                <a:cs typeface="Montserrat"/>
                <a:sym typeface="Montserrat"/>
              </a:rPr>
              <a:t>Introduction to Amplifiers and Feedback</a:t>
            </a:r>
          </a:p>
          <a:p>
            <a:pPr marL="643817" lvl="1" indent="-321909" algn="l">
              <a:lnSpc>
                <a:spcPts val="4979"/>
              </a:lnSpc>
              <a:buAutoNum type="arabicPeriod"/>
            </a:pPr>
            <a:r>
              <a:rPr lang="en-US" sz="2982" spc="-44">
                <a:solidFill>
                  <a:srgbClr val="000000"/>
                </a:solidFill>
                <a:latin typeface="Montserrat"/>
                <a:ea typeface="Montserrat"/>
                <a:cs typeface="Montserrat"/>
                <a:sym typeface="Montserrat"/>
              </a:rPr>
              <a:t>Negative Feedback Basics, Principle and Gain</a:t>
            </a:r>
          </a:p>
          <a:p>
            <a:pPr marL="643817" lvl="1" indent="-321909" algn="l">
              <a:lnSpc>
                <a:spcPts val="4979"/>
              </a:lnSpc>
              <a:buAutoNum type="arabicPeriod"/>
            </a:pPr>
            <a:r>
              <a:rPr lang="en-US" sz="2982" spc="-44">
                <a:solidFill>
                  <a:srgbClr val="000000"/>
                </a:solidFill>
                <a:latin typeface="Montserrat"/>
                <a:ea typeface="Montserrat"/>
                <a:cs typeface="Montserrat"/>
                <a:sym typeface="Montserrat"/>
              </a:rPr>
              <a:t>Positive Feedback Basics and Gain of Voltage</a:t>
            </a:r>
          </a:p>
          <a:p>
            <a:pPr marL="643817" lvl="1" indent="-321909" algn="l">
              <a:lnSpc>
                <a:spcPts val="4979"/>
              </a:lnSpc>
              <a:buAutoNum type="arabicPeriod"/>
            </a:pPr>
            <a:r>
              <a:rPr lang="en-US" sz="2982" spc="-44">
                <a:solidFill>
                  <a:srgbClr val="000000"/>
                </a:solidFill>
                <a:latin typeface="Montserrat"/>
                <a:ea typeface="Montserrat"/>
                <a:cs typeface="Montserrat"/>
                <a:sym typeface="Montserrat"/>
              </a:rPr>
              <a:t>Mathematical Problems</a:t>
            </a:r>
          </a:p>
          <a:p>
            <a:pPr marL="643817" lvl="1" indent="-321909" algn="l">
              <a:lnSpc>
                <a:spcPts val="4979"/>
              </a:lnSpc>
              <a:buAutoNum type="arabicPeriod"/>
            </a:pPr>
            <a:r>
              <a:rPr lang="en-US" sz="2982" spc="-44">
                <a:solidFill>
                  <a:srgbClr val="000000"/>
                </a:solidFill>
                <a:latin typeface="Montserrat"/>
                <a:ea typeface="Montserrat"/>
                <a:cs typeface="Montserrat"/>
                <a:sym typeface="Montserrat"/>
              </a:rPr>
              <a:t>Advantages of Negative Feedback in Amplifiers</a:t>
            </a:r>
          </a:p>
          <a:p>
            <a:pPr marL="643817" lvl="1" indent="-321909" algn="l">
              <a:lnSpc>
                <a:spcPts val="4979"/>
              </a:lnSpc>
              <a:buAutoNum type="arabicPeriod"/>
            </a:pPr>
            <a:r>
              <a:rPr lang="en-US" sz="2982" spc="-44">
                <a:solidFill>
                  <a:srgbClr val="000000"/>
                </a:solidFill>
                <a:latin typeface="Montserrat"/>
                <a:ea typeface="Montserrat"/>
                <a:cs typeface="Montserrat"/>
                <a:sym typeface="Montserrat"/>
              </a:rPr>
              <a:t>Comparison between Positive and Negative Feedback</a:t>
            </a:r>
          </a:p>
          <a:p>
            <a:pPr marL="643817" lvl="1" indent="-321909" algn="l">
              <a:lnSpc>
                <a:spcPts val="4979"/>
              </a:lnSpc>
              <a:buAutoNum type="arabicPeriod"/>
            </a:pPr>
            <a:r>
              <a:rPr lang="en-US" sz="2982" spc="-44">
                <a:solidFill>
                  <a:srgbClr val="000000"/>
                </a:solidFill>
                <a:latin typeface="Montserrat"/>
                <a:ea typeface="Montserrat"/>
                <a:cs typeface="Montserrat"/>
                <a:sym typeface="Montserrat"/>
              </a:rPr>
              <a:t>Conclusion</a:t>
            </a:r>
          </a:p>
        </p:txBody>
      </p:sp>
      <p:sp>
        <p:nvSpPr>
          <p:cNvPr id="8" name="TextBox 8"/>
          <p:cNvSpPr txBox="1"/>
          <p:nvPr/>
        </p:nvSpPr>
        <p:spPr>
          <a:xfrm>
            <a:off x="5913300" y="738187"/>
            <a:ext cx="6461399" cy="714375"/>
          </a:xfrm>
          <a:prstGeom prst="rect">
            <a:avLst/>
          </a:prstGeom>
        </p:spPr>
        <p:txBody>
          <a:bodyPr lIns="0" tIns="0" rIns="0" bIns="0" rtlCol="0" anchor="t">
            <a:spAutoFit/>
          </a:bodyPr>
          <a:lstStyle/>
          <a:p>
            <a:pPr algn="ctr">
              <a:lnSpc>
                <a:spcPts val="5760"/>
              </a:lnSpc>
            </a:pPr>
            <a:r>
              <a:rPr lang="en-US" sz="4800" b="1">
                <a:solidFill>
                  <a:srgbClr val="F1F1F1"/>
                </a:solidFill>
                <a:latin typeface="Montserrat Bold"/>
                <a:ea typeface="Montserrat Bold"/>
                <a:cs typeface="Montserrat Bold"/>
                <a:sym typeface="Montserrat Bold"/>
              </a:rPr>
              <a:t>Area Covered</a:t>
            </a:r>
          </a:p>
        </p:txBody>
      </p:sp>
      <p:sp>
        <p:nvSpPr>
          <p:cNvPr id="9" name="TextBox 9"/>
          <p:cNvSpPr txBox="1"/>
          <p:nvPr/>
        </p:nvSpPr>
        <p:spPr>
          <a:xfrm>
            <a:off x="17768242" y="9742190"/>
            <a:ext cx="152400" cy="200025"/>
          </a:xfrm>
          <a:prstGeom prst="rect">
            <a:avLst/>
          </a:prstGeom>
        </p:spPr>
        <p:txBody>
          <a:bodyPr wrap="none" lIns="0" tIns="0" rIns="0" bIns="0" rtlCol="0" anchor="t">
            <a:spAutoFit/>
          </a:bodyPr>
          <a:lstStyle/>
          <a:p>
            <a:pPr algn="ctr">
              <a:lnSpc>
                <a:spcPts val="2800"/>
              </a:lnSpc>
              <a:spcBef>
                <a:spcPct val="0"/>
              </a:spcBef>
            </a:pPr>
            <a:r>
              <a:rPr lang="en-US" sz="2000" i="1">
                <a:solidFill>
                  <a:srgbClr val="000000"/>
                </a:solidFill>
                <a:latin typeface="Canva Sans Italics"/>
                <a:ea typeface="Canva Sans Italics"/>
                <a:cs typeface="Canva Sans Italics"/>
                <a:sym typeface="Canva Sans Italics"/>
              </a:rPr>
              <a:t>4</a:t>
            </a: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433823" y="144972"/>
            <a:ext cx="8837277" cy="1767455"/>
          </a:xfrm>
          <a:custGeom>
            <a:avLst/>
            <a:gdLst/>
            <a:ahLst/>
            <a:cxnLst/>
            <a:rect l="l" t="t" r="r" b="b"/>
            <a:pathLst>
              <a:path w="8837277" h="1767455">
                <a:moveTo>
                  <a:pt x="0" y="0"/>
                </a:moveTo>
                <a:lnTo>
                  <a:pt x="8837277" y="0"/>
                </a:lnTo>
                <a:lnTo>
                  <a:pt x="8837277" y="1767456"/>
                </a:lnTo>
                <a:lnTo>
                  <a:pt x="0" y="176745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73922" y="1714125"/>
            <a:ext cx="3833622" cy="8229600"/>
          </a:xfrm>
          <a:custGeom>
            <a:avLst/>
            <a:gdLst/>
            <a:ahLst/>
            <a:cxnLst/>
            <a:rect l="l" t="t" r="r" b="b"/>
            <a:pathLst>
              <a:path w="3833622" h="8229600">
                <a:moveTo>
                  <a:pt x="0" y="0"/>
                </a:moveTo>
                <a:lnTo>
                  <a:pt x="3833622" y="0"/>
                </a:lnTo>
                <a:lnTo>
                  <a:pt x="3833622" y="8229600"/>
                </a:lnTo>
                <a:lnTo>
                  <a:pt x="0" y="8229600"/>
                </a:lnTo>
                <a:lnTo>
                  <a:pt x="0" y="0"/>
                </a:lnTo>
                <a:close/>
              </a:path>
            </a:pathLst>
          </a:custGeom>
          <a:blipFill>
            <a:blip r:embed="rId4" cstate="screen">
              <a:extLst>
                <a:ext uri="{28A0092B-C50C-407E-A947-70E740481C1C}">
                  <a14:useLocalDpi xmlns:a14="http://schemas.microsoft.com/office/drawing/2010/main" val="0"/>
                </a:ext>
              </a:extLst>
            </a:blip>
            <a:stretch>
              <a:fillRect/>
            </a:stretch>
          </a:blipFill>
        </p:spPr>
      </p:sp>
      <p:sp>
        <p:nvSpPr>
          <p:cNvPr id="4" name="Freeform 4"/>
          <p:cNvSpPr/>
          <p:nvPr/>
        </p:nvSpPr>
        <p:spPr>
          <a:xfrm>
            <a:off x="16524021" y="8604504"/>
            <a:ext cx="1763979" cy="1682496"/>
          </a:xfrm>
          <a:custGeom>
            <a:avLst/>
            <a:gdLst/>
            <a:ahLst/>
            <a:cxnLst/>
            <a:rect l="l" t="t" r="r" b="b"/>
            <a:pathLst>
              <a:path w="1763979" h="1682496">
                <a:moveTo>
                  <a:pt x="0" y="0"/>
                </a:moveTo>
                <a:lnTo>
                  <a:pt x="1763979" y="0"/>
                </a:lnTo>
                <a:lnTo>
                  <a:pt x="1763979" y="1682496"/>
                </a:lnTo>
                <a:lnTo>
                  <a:pt x="0" y="1682496"/>
                </a:lnTo>
                <a:lnTo>
                  <a:pt x="0" y="0"/>
                </a:lnTo>
                <a:close/>
              </a:path>
            </a:pathLst>
          </a:custGeom>
          <a:blipFill>
            <a:blip r:embed="rId5">
              <a:extLst>
                <a:ext uri="{96DAC541-7B7A-43D3-8B79-37D633B846F1}">
                  <asvg:svgBlip xmlns:asvg="http://schemas.microsoft.com/office/drawing/2016/SVG/main" r:embed="rId6"/>
                </a:ext>
              </a:extLst>
            </a:blip>
            <a:stretch>
              <a:fillRect r="-314698"/>
            </a:stretch>
          </a:blipFill>
        </p:spPr>
      </p:sp>
      <p:sp>
        <p:nvSpPr>
          <p:cNvPr id="5" name="Freeform 5"/>
          <p:cNvSpPr/>
          <p:nvPr/>
        </p:nvSpPr>
        <p:spPr>
          <a:xfrm>
            <a:off x="12147134" y="3583718"/>
            <a:ext cx="6732253" cy="4490413"/>
          </a:xfrm>
          <a:custGeom>
            <a:avLst/>
            <a:gdLst/>
            <a:ahLst/>
            <a:cxnLst/>
            <a:rect l="l" t="t" r="r" b="b"/>
            <a:pathLst>
              <a:path w="6732253" h="4490413">
                <a:moveTo>
                  <a:pt x="0" y="0"/>
                </a:moveTo>
                <a:lnTo>
                  <a:pt x="6732253" y="0"/>
                </a:lnTo>
                <a:lnTo>
                  <a:pt x="6732253" y="4490413"/>
                </a:lnTo>
                <a:lnTo>
                  <a:pt x="0" y="4490413"/>
                </a:lnTo>
                <a:lnTo>
                  <a:pt x="0" y="0"/>
                </a:lnTo>
                <a:close/>
              </a:path>
            </a:pathLst>
          </a:custGeom>
          <a:blipFill>
            <a:blip r:embed="rId7">
              <a:extLst>
                <a:ext uri="{28A0092B-C50C-407E-A947-70E740481C1C}">
                  <a14:useLocalDpi xmlns:a14="http://schemas.microsoft.com/office/drawing/2010/main" val="0"/>
                </a:ext>
              </a:extLst>
            </a:blip>
            <a:stretch>
              <a:fillRect/>
            </a:stretch>
          </a:blipFill>
        </p:spPr>
      </p:sp>
      <p:sp>
        <p:nvSpPr>
          <p:cNvPr id="6" name="Freeform 6"/>
          <p:cNvSpPr/>
          <p:nvPr/>
        </p:nvSpPr>
        <p:spPr>
          <a:xfrm>
            <a:off x="1990733" y="2334848"/>
            <a:ext cx="4886180" cy="988134"/>
          </a:xfrm>
          <a:prstGeom prst="roundRect">
            <a:avLst/>
          </a:prstGeom>
          <a:blipFill>
            <a:blip r:embed="rId8" cstate="screen">
              <a:extLst>
                <a:ext uri="{28A0092B-C50C-407E-A947-70E740481C1C}">
                  <a14:useLocalDpi xmlns:a14="http://schemas.microsoft.com/office/drawing/2010/main" val="0"/>
                </a:ext>
              </a:extLst>
            </a:blip>
            <a:stretch>
              <a:fillRect/>
            </a:stretch>
          </a:blipFill>
        </p:spPr>
      </p:sp>
      <p:sp>
        <p:nvSpPr>
          <p:cNvPr id="7" name="TextBox 7"/>
          <p:cNvSpPr txBox="1"/>
          <p:nvPr/>
        </p:nvSpPr>
        <p:spPr>
          <a:xfrm>
            <a:off x="2154695" y="3365612"/>
            <a:ext cx="13018757" cy="1790700"/>
          </a:xfrm>
          <a:prstGeom prst="rect">
            <a:avLst/>
          </a:prstGeom>
        </p:spPr>
        <p:txBody>
          <a:bodyPr lIns="0" tIns="0" rIns="0" bIns="0" rtlCol="0" anchor="t">
            <a:spAutoFit/>
          </a:bodyPr>
          <a:lstStyle/>
          <a:p>
            <a:pPr marL="647702" lvl="1" indent="-323851" algn="l">
              <a:lnSpc>
                <a:spcPts val="4800"/>
              </a:lnSpc>
              <a:buFont typeface="Arial"/>
              <a:buChar char="•"/>
            </a:pPr>
            <a:r>
              <a:rPr lang="en-US" sz="3000">
                <a:solidFill>
                  <a:srgbClr val="000000"/>
                </a:solidFill>
                <a:latin typeface="Montserrat"/>
                <a:ea typeface="Montserrat"/>
                <a:cs typeface="Montserrat"/>
                <a:sym typeface="Montserrat"/>
              </a:rPr>
              <a:t>A device that boosts weak input signals to a higher output level.</a:t>
            </a:r>
          </a:p>
          <a:p>
            <a:pPr marL="647702" lvl="1" indent="-323851" algn="l">
              <a:lnSpc>
                <a:spcPts val="4800"/>
              </a:lnSpc>
              <a:buFont typeface="Arial"/>
              <a:buChar char="•"/>
            </a:pPr>
            <a:r>
              <a:rPr lang="en-US" sz="3000">
                <a:solidFill>
                  <a:srgbClr val="000000"/>
                </a:solidFill>
                <a:latin typeface="Montserrat"/>
                <a:ea typeface="Montserrat"/>
                <a:cs typeface="Montserrat"/>
                <a:sym typeface="Montserrat"/>
              </a:rPr>
              <a:t>Widely used in audio systems, communication devices, and signal processing.</a:t>
            </a:r>
          </a:p>
        </p:txBody>
      </p:sp>
      <p:sp>
        <p:nvSpPr>
          <p:cNvPr id="8" name="TextBox 8"/>
          <p:cNvSpPr txBox="1"/>
          <p:nvPr/>
        </p:nvSpPr>
        <p:spPr>
          <a:xfrm>
            <a:off x="4687784" y="339350"/>
            <a:ext cx="8329355" cy="1374775"/>
          </a:xfrm>
          <a:prstGeom prst="rect">
            <a:avLst/>
          </a:prstGeom>
        </p:spPr>
        <p:txBody>
          <a:bodyPr lIns="0" tIns="0" rIns="0" bIns="0" rtlCol="0" anchor="t">
            <a:spAutoFit/>
          </a:bodyPr>
          <a:lstStyle/>
          <a:p>
            <a:pPr marL="0" lvl="0" indent="0" algn="ctr">
              <a:lnSpc>
                <a:spcPts val="5599"/>
              </a:lnSpc>
            </a:pPr>
            <a:r>
              <a:rPr lang="en-US" sz="3999" b="1">
                <a:solidFill>
                  <a:srgbClr val="F1F1F1"/>
                </a:solidFill>
                <a:latin typeface="Montserrat Bold"/>
                <a:ea typeface="Montserrat Bold"/>
                <a:cs typeface="Montserrat Bold"/>
                <a:sym typeface="Montserrat Bold"/>
              </a:rPr>
              <a:t>Introduction to Amplifiers and Feedback</a:t>
            </a:r>
          </a:p>
        </p:txBody>
      </p:sp>
      <p:sp>
        <p:nvSpPr>
          <p:cNvPr id="9" name="TextBox 9"/>
          <p:cNvSpPr txBox="1"/>
          <p:nvPr/>
        </p:nvSpPr>
        <p:spPr>
          <a:xfrm>
            <a:off x="2299746" y="2513637"/>
            <a:ext cx="4268153" cy="563880"/>
          </a:xfrm>
          <a:prstGeom prst="rect">
            <a:avLst/>
          </a:prstGeom>
        </p:spPr>
        <p:txBody>
          <a:bodyPr lIns="0" tIns="0" rIns="0" bIns="0" rtlCol="0" anchor="t">
            <a:spAutoFit/>
          </a:bodyPr>
          <a:lstStyle/>
          <a:p>
            <a:pPr algn="ctr">
              <a:lnSpc>
                <a:spcPts val="4620"/>
              </a:lnSpc>
              <a:spcBef>
                <a:spcPct val="0"/>
              </a:spcBef>
            </a:pPr>
            <a:r>
              <a:rPr lang="en-US" sz="3300" dirty="0">
                <a:solidFill>
                  <a:srgbClr val="000000"/>
                </a:solidFill>
                <a:latin typeface="Roca One"/>
                <a:ea typeface="Roca One"/>
                <a:cs typeface="Roca One"/>
                <a:sym typeface="Roca One"/>
              </a:rPr>
              <a:t>What is an Amplifier?</a:t>
            </a:r>
          </a:p>
        </p:txBody>
      </p:sp>
      <p:sp>
        <p:nvSpPr>
          <p:cNvPr id="10" name="Freeform 10"/>
          <p:cNvSpPr/>
          <p:nvPr/>
        </p:nvSpPr>
        <p:spPr>
          <a:xfrm>
            <a:off x="1990733" y="6152236"/>
            <a:ext cx="4886180" cy="988134"/>
          </a:xfrm>
          <a:prstGeom prst="roundRect">
            <a:avLst/>
          </a:prstGeom>
          <a:blipFill>
            <a:blip r:embed="rId8" cstate="screen">
              <a:extLst>
                <a:ext uri="{28A0092B-C50C-407E-A947-70E740481C1C}">
                  <a14:useLocalDpi xmlns:a14="http://schemas.microsoft.com/office/drawing/2010/main" val="0"/>
                </a:ext>
              </a:extLst>
            </a:blip>
            <a:stretch>
              <a:fillRect/>
            </a:stretch>
          </a:blipFill>
        </p:spPr>
      </p:sp>
      <p:sp>
        <p:nvSpPr>
          <p:cNvPr id="11" name="TextBox 11"/>
          <p:cNvSpPr txBox="1"/>
          <p:nvPr/>
        </p:nvSpPr>
        <p:spPr>
          <a:xfrm>
            <a:off x="2162289" y="6331697"/>
            <a:ext cx="4543068" cy="563880"/>
          </a:xfrm>
          <a:prstGeom prst="rect">
            <a:avLst/>
          </a:prstGeom>
        </p:spPr>
        <p:txBody>
          <a:bodyPr lIns="0" tIns="0" rIns="0" bIns="0" rtlCol="0" anchor="t">
            <a:spAutoFit/>
          </a:bodyPr>
          <a:lstStyle/>
          <a:p>
            <a:pPr algn="ctr">
              <a:lnSpc>
                <a:spcPts val="4620"/>
              </a:lnSpc>
              <a:spcBef>
                <a:spcPct val="0"/>
              </a:spcBef>
            </a:pPr>
            <a:r>
              <a:rPr lang="en-US" sz="3300">
                <a:solidFill>
                  <a:srgbClr val="000000"/>
                </a:solidFill>
                <a:latin typeface="Roca One"/>
                <a:ea typeface="Roca One"/>
                <a:cs typeface="Roca One"/>
                <a:sym typeface="Roca One"/>
              </a:rPr>
              <a:t>Feedback in Amplifiers</a:t>
            </a:r>
          </a:p>
        </p:txBody>
      </p:sp>
      <p:sp>
        <p:nvSpPr>
          <p:cNvPr id="12" name="TextBox 12"/>
          <p:cNvSpPr txBox="1"/>
          <p:nvPr/>
        </p:nvSpPr>
        <p:spPr>
          <a:xfrm>
            <a:off x="2154695" y="7331964"/>
            <a:ext cx="13358566" cy="2400300"/>
          </a:xfrm>
          <a:prstGeom prst="rect">
            <a:avLst/>
          </a:prstGeom>
        </p:spPr>
        <p:txBody>
          <a:bodyPr lIns="0" tIns="0" rIns="0" bIns="0" rtlCol="0" anchor="t">
            <a:spAutoFit/>
          </a:bodyPr>
          <a:lstStyle/>
          <a:p>
            <a:pPr marL="647702" lvl="1" indent="-323851" algn="l">
              <a:lnSpc>
                <a:spcPts val="4800"/>
              </a:lnSpc>
              <a:buFont typeface="Arial"/>
              <a:buChar char="•"/>
            </a:pPr>
            <a:r>
              <a:rPr lang="en-US" sz="3000">
                <a:solidFill>
                  <a:srgbClr val="000000"/>
                </a:solidFill>
                <a:latin typeface="Montserrat"/>
                <a:ea typeface="Montserrat"/>
                <a:cs typeface="Montserrat"/>
                <a:sym typeface="Montserrat"/>
              </a:rPr>
              <a:t>Feedback occurs when a portion of the output is returned to the input.</a:t>
            </a:r>
          </a:p>
          <a:p>
            <a:pPr marL="647702" lvl="1" indent="-323851" algn="l">
              <a:lnSpc>
                <a:spcPts val="4800"/>
              </a:lnSpc>
              <a:buFont typeface="Arial"/>
              <a:buChar char="•"/>
            </a:pPr>
            <a:r>
              <a:rPr lang="en-US" sz="3000">
                <a:solidFill>
                  <a:srgbClr val="000000"/>
                </a:solidFill>
                <a:latin typeface="Montserrat"/>
                <a:ea typeface="Montserrat"/>
                <a:cs typeface="Montserrat"/>
                <a:sym typeface="Montserrat"/>
              </a:rPr>
              <a:t>Purpose: Helps control and improve amplifier performance.</a:t>
            </a:r>
          </a:p>
          <a:p>
            <a:pPr algn="l">
              <a:lnSpc>
                <a:spcPts val="4800"/>
              </a:lnSpc>
            </a:pPr>
            <a:endParaRPr lang="en-US" sz="3000">
              <a:solidFill>
                <a:srgbClr val="000000"/>
              </a:solidFill>
              <a:latin typeface="Montserrat"/>
              <a:ea typeface="Montserrat"/>
              <a:cs typeface="Montserrat"/>
              <a:sym typeface="Montserrat"/>
            </a:endParaRPr>
          </a:p>
        </p:txBody>
      </p:sp>
      <p:sp>
        <p:nvSpPr>
          <p:cNvPr id="13" name="TextBox 13"/>
          <p:cNvSpPr txBox="1"/>
          <p:nvPr/>
        </p:nvSpPr>
        <p:spPr>
          <a:xfrm>
            <a:off x="17768242" y="9742190"/>
            <a:ext cx="152400" cy="200025"/>
          </a:xfrm>
          <a:prstGeom prst="rect">
            <a:avLst/>
          </a:prstGeom>
        </p:spPr>
        <p:txBody>
          <a:bodyPr wrap="none" lIns="0" tIns="0" rIns="0" bIns="0" rtlCol="0" anchor="t">
            <a:spAutoFit/>
          </a:bodyPr>
          <a:lstStyle/>
          <a:p>
            <a:pPr algn="ctr">
              <a:lnSpc>
                <a:spcPts val="2800"/>
              </a:lnSpc>
              <a:spcBef>
                <a:spcPct val="0"/>
              </a:spcBef>
            </a:pPr>
            <a:r>
              <a:rPr lang="en-US" sz="2000" i="1">
                <a:solidFill>
                  <a:srgbClr val="000000"/>
                </a:solidFill>
                <a:latin typeface="Canva Sans Italics"/>
                <a:ea typeface="Canva Sans Italics"/>
                <a:cs typeface="Canva Sans Italics"/>
                <a:sym typeface="Canva Sans Italics"/>
              </a:rPr>
              <a:t>5</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433823" y="144972"/>
            <a:ext cx="8837277" cy="1767455"/>
          </a:xfrm>
          <a:custGeom>
            <a:avLst/>
            <a:gdLst/>
            <a:ahLst/>
            <a:cxnLst/>
            <a:rect l="l" t="t" r="r" b="b"/>
            <a:pathLst>
              <a:path w="8837277" h="1767455">
                <a:moveTo>
                  <a:pt x="0" y="0"/>
                </a:moveTo>
                <a:lnTo>
                  <a:pt x="8837277" y="0"/>
                </a:lnTo>
                <a:lnTo>
                  <a:pt x="8837277" y="1767456"/>
                </a:lnTo>
                <a:lnTo>
                  <a:pt x="0" y="176745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868502" y="144972"/>
            <a:ext cx="2419498" cy="682752"/>
          </a:xfrm>
          <a:custGeom>
            <a:avLst/>
            <a:gdLst/>
            <a:ahLst/>
            <a:cxnLst/>
            <a:rect l="l" t="t" r="r" b="b"/>
            <a:pathLst>
              <a:path w="2419498" h="682752">
                <a:moveTo>
                  <a:pt x="0" y="0"/>
                </a:moveTo>
                <a:lnTo>
                  <a:pt x="2419498" y="0"/>
                </a:lnTo>
                <a:lnTo>
                  <a:pt x="2419498" y="682752"/>
                </a:lnTo>
                <a:lnTo>
                  <a:pt x="0" y="682752"/>
                </a:lnTo>
                <a:lnTo>
                  <a:pt x="0" y="0"/>
                </a:lnTo>
                <a:close/>
              </a:path>
            </a:pathLst>
          </a:custGeom>
          <a:blipFill>
            <a:blip r:embed="rId4">
              <a:extLst>
                <a:ext uri="{96DAC541-7B7A-43D3-8B79-37D633B846F1}">
                  <asvg:svgBlip xmlns:asvg="http://schemas.microsoft.com/office/drawing/2016/SVG/main" r:embed="rId5"/>
                </a:ext>
              </a:extLst>
            </a:blip>
            <a:stretch>
              <a:fillRect r="-202343"/>
            </a:stretch>
          </a:blipFill>
        </p:spPr>
      </p:sp>
      <p:sp>
        <p:nvSpPr>
          <p:cNvPr id="4" name="Freeform 4"/>
          <p:cNvSpPr/>
          <p:nvPr/>
        </p:nvSpPr>
        <p:spPr>
          <a:xfrm>
            <a:off x="73922" y="1714125"/>
            <a:ext cx="3833622" cy="8229600"/>
          </a:xfrm>
          <a:custGeom>
            <a:avLst/>
            <a:gdLst/>
            <a:ahLst/>
            <a:cxnLst/>
            <a:rect l="l" t="t" r="r" b="b"/>
            <a:pathLst>
              <a:path w="3833622" h="8229600">
                <a:moveTo>
                  <a:pt x="0" y="0"/>
                </a:moveTo>
                <a:lnTo>
                  <a:pt x="3833622" y="0"/>
                </a:lnTo>
                <a:lnTo>
                  <a:pt x="3833622" y="8229600"/>
                </a:lnTo>
                <a:lnTo>
                  <a:pt x="0" y="8229600"/>
                </a:lnTo>
                <a:lnTo>
                  <a:pt x="0" y="0"/>
                </a:lnTo>
                <a:close/>
              </a:path>
            </a:pathLst>
          </a:custGeom>
          <a:blipFill>
            <a:blip r:embed="rId6" cstate="screen">
              <a:extLst>
                <a:ext uri="{28A0092B-C50C-407E-A947-70E740481C1C}">
                  <a14:useLocalDpi xmlns:a14="http://schemas.microsoft.com/office/drawing/2010/main" val="0"/>
                </a:ext>
              </a:extLst>
            </a:blip>
            <a:stretch>
              <a:fillRect/>
            </a:stretch>
          </a:blipFill>
        </p:spPr>
      </p:sp>
      <p:sp>
        <p:nvSpPr>
          <p:cNvPr id="5" name="Freeform 5"/>
          <p:cNvSpPr/>
          <p:nvPr/>
        </p:nvSpPr>
        <p:spPr>
          <a:xfrm>
            <a:off x="1990733" y="2334848"/>
            <a:ext cx="4886180" cy="988134"/>
          </a:xfrm>
          <a:prstGeom prst="roundRect">
            <a:avLst/>
          </a:prstGeom>
          <a:blipFill>
            <a:blip r:embed="rId7" cstate="screen">
              <a:extLst>
                <a:ext uri="{28A0092B-C50C-407E-A947-70E740481C1C}">
                  <a14:useLocalDpi xmlns:a14="http://schemas.microsoft.com/office/drawing/2010/main" val="0"/>
                </a:ext>
              </a:extLst>
            </a:blip>
            <a:stretch>
              <a:fillRect/>
            </a:stretch>
          </a:blipFill>
        </p:spPr>
      </p:sp>
      <p:sp>
        <p:nvSpPr>
          <p:cNvPr id="6" name="TextBox 6"/>
          <p:cNvSpPr txBox="1"/>
          <p:nvPr/>
        </p:nvSpPr>
        <p:spPr>
          <a:xfrm>
            <a:off x="2154695" y="3365612"/>
            <a:ext cx="13018757" cy="4229100"/>
          </a:xfrm>
          <a:prstGeom prst="rect">
            <a:avLst/>
          </a:prstGeom>
        </p:spPr>
        <p:txBody>
          <a:bodyPr lIns="0" tIns="0" rIns="0" bIns="0" rtlCol="0" anchor="t">
            <a:spAutoFit/>
          </a:bodyPr>
          <a:lstStyle/>
          <a:p>
            <a:pPr algn="l">
              <a:lnSpc>
                <a:spcPts val="4800"/>
              </a:lnSpc>
            </a:pPr>
            <a:r>
              <a:rPr lang="en-US" sz="3000" b="1">
                <a:solidFill>
                  <a:srgbClr val="FF0000"/>
                </a:solidFill>
                <a:latin typeface="Montserrat Bold"/>
                <a:ea typeface="Montserrat Bold"/>
                <a:cs typeface="Montserrat Bold"/>
                <a:sym typeface="Montserrat Bold"/>
              </a:rPr>
              <a:t>Negative Feedback:</a:t>
            </a:r>
          </a:p>
          <a:p>
            <a:pPr marL="647702" lvl="1" indent="-323851" algn="l">
              <a:lnSpc>
                <a:spcPts val="4800"/>
              </a:lnSpc>
              <a:buFont typeface="Arial"/>
              <a:buChar char="•"/>
            </a:pPr>
            <a:r>
              <a:rPr lang="en-US" sz="3000">
                <a:solidFill>
                  <a:srgbClr val="000000"/>
                </a:solidFill>
                <a:latin typeface="Montserrat"/>
                <a:ea typeface="Montserrat"/>
                <a:cs typeface="Montserrat"/>
                <a:sym typeface="Montserrat"/>
              </a:rPr>
              <a:t>Reduces the overall gain of the amplifier.</a:t>
            </a:r>
          </a:p>
          <a:p>
            <a:pPr marL="647702" lvl="1" indent="-323851" algn="l">
              <a:lnSpc>
                <a:spcPts val="4800"/>
              </a:lnSpc>
              <a:buFont typeface="Arial"/>
              <a:buChar char="•"/>
            </a:pPr>
            <a:r>
              <a:rPr lang="en-US" sz="3000">
                <a:solidFill>
                  <a:srgbClr val="000000"/>
                </a:solidFill>
                <a:latin typeface="Montserrat"/>
                <a:ea typeface="Montserrat"/>
                <a:cs typeface="Montserrat"/>
                <a:sym typeface="Montserrat"/>
              </a:rPr>
              <a:t>Increases stability, reduces distortion, and widens bandwidth.</a:t>
            </a:r>
          </a:p>
          <a:p>
            <a:pPr algn="l">
              <a:lnSpc>
                <a:spcPts val="4800"/>
              </a:lnSpc>
            </a:pPr>
            <a:r>
              <a:rPr lang="en-US" sz="3000" b="1">
                <a:solidFill>
                  <a:srgbClr val="FF0000"/>
                </a:solidFill>
                <a:latin typeface="Montserrat Bold"/>
                <a:ea typeface="Montserrat Bold"/>
                <a:cs typeface="Montserrat Bold"/>
                <a:sym typeface="Montserrat Bold"/>
              </a:rPr>
              <a:t>Positive Feedback:</a:t>
            </a:r>
          </a:p>
          <a:p>
            <a:pPr marL="647702" lvl="1" indent="-323851" algn="l">
              <a:lnSpc>
                <a:spcPts val="4800"/>
              </a:lnSpc>
              <a:buFont typeface="Arial"/>
              <a:buChar char="•"/>
            </a:pPr>
            <a:r>
              <a:rPr lang="en-US" sz="3000">
                <a:solidFill>
                  <a:srgbClr val="000000"/>
                </a:solidFill>
                <a:latin typeface="Montserrat"/>
                <a:ea typeface="Montserrat"/>
                <a:cs typeface="Montserrat"/>
                <a:sym typeface="Montserrat"/>
              </a:rPr>
              <a:t>Increases the amplifier’s gain.</a:t>
            </a:r>
          </a:p>
          <a:p>
            <a:pPr marL="647702" lvl="1" indent="-323851" algn="l">
              <a:lnSpc>
                <a:spcPts val="4800"/>
              </a:lnSpc>
              <a:buFont typeface="Arial"/>
              <a:buChar char="•"/>
            </a:pPr>
            <a:r>
              <a:rPr lang="en-US" sz="3000">
                <a:solidFill>
                  <a:srgbClr val="000000"/>
                </a:solidFill>
                <a:latin typeface="Montserrat"/>
                <a:ea typeface="Montserrat"/>
                <a:cs typeface="Montserrat"/>
                <a:sym typeface="Montserrat"/>
              </a:rPr>
              <a:t>Can lead to oscillations, useful for creating oscillators in circuits.</a:t>
            </a:r>
          </a:p>
          <a:p>
            <a:pPr algn="l">
              <a:lnSpc>
                <a:spcPts val="4800"/>
              </a:lnSpc>
            </a:pPr>
            <a:endParaRPr lang="en-US" sz="3000">
              <a:solidFill>
                <a:srgbClr val="000000"/>
              </a:solidFill>
              <a:latin typeface="Montserrat"/>
              <a:ea typeface="Montserrat"/>
              <a:cs typeface="Montserrat"/>
              <a:sym typeface="Montserrat"/>
            </a:endParaRPr>
          </a:p>
        </p:txBody>
      </p:sp>
      <p:sp>
        <p:nvSpPr>
          <p:cNvPr id="7" name="Freeform 7"/>
          <p:cNvSpPr/>
          <p:nvPr/>
        </p:nvSpPr>
        <p:spPr>
          <a:xfrm>
            <a:off x="2154695" y="7346109"/>
            <a:ext cx="5452219" cy="988134"/>
          </a:xfrm>
          <a:prstGeom prst="roundRect">
            <a:avLst/>
          </a:prstGeom>
          <a:blipFill>
            <a:blip r:embed="rId8" cstate="print">
              <a:extLst>
                <a:ext uri="{28A0092B-C50C-407E-A947-70E740481C1C}">
                  <a14:useLocalDpi xmlns:a14="http://schemas.microsoft.com/office/drawing/2010/main" val="0"/>
                </a:ext>
              </a:extLst>
            </a:blip>
            <a:stretch>
              <a:fillRect/>
            </a:stretch>
          </a:blipFill>
        </p:spPr>
      </p:sp>
      <p:grpSp>
        <p:nvGrpSpPr>
          <p:cNvPr id="8" name="Group 8"/>
          <p:cNvGrpSpPr/>
          <p:nvPr/>
        </p:nvGrpSpPr>
        <p:grpSpPr>
          <a:xfrm>
            <a:off x="1362560" y="3479912"/>
            <a:ext cx="792135" cy="396068"/>
            <a:chOff x="0" y="0"/>
            <a:chExt cx="812800" cy="406400"/>
          </a:xfrm>
        </p:grpSpPr>
        <p:sp>
          <p:nvSpPr>
            <p:cNvPr id="9" name="Freeform 9"/>
            <p:cNvSpPr/>
            <p:nvPr/>
          </p:nvSpPr>
          <p:spPr>
            <a:xfrm>
              <a:off x="0" y="0"/>
              <a:ext cx="812800" cy="406400"/>
            </a:xfrm>
            <a:custGeom>
              <a:avLst/>
              <a:gdLst/>
              <a:ahLst/>
              <a:cxnLst/>
              <a:rect l="l" t="t" r="r" b="b"/>
              <a:pathLst>
                <a:path w="812800" h="406400">
                  <a:moveTo>
                    <a:pt x="0" y="0"/>
                  </a:moveTo>
                  <a:lnTo>
                    <a:pt x="609600" y="0"/>
                  </a:lnTo>
                  <a:lnTo>
                    <a:pt x="812800" y="203200"/>
                  </a:lnTo>
                  <a:lnTo>
                    <a:pt x="609600" y="406400"/>
                  </a:lnTo>
                  <a:lnTo>
                    <a:pt x="0" y="406400"/>
                  </a:lnTo>
                  <a:lnTo>
                    <a:pt x="203200" y="203200"/>
                  </a:lnTo>
                  <a:lnTo>
                    <a:pt x="0" y="0"/>
                  </a:lnTo>
                  <a:close/>
                </a:path>
              </a:pathLst>
            </a:custGeom>
            <a:solidFill>
              <a:srgbClr val="0790CE"/>
            </a:solidFill>
          </p:spPr>
        </p:sp>
        <p:sp>
          <p:nvSpPr>
            <p:cNvPr id="10" name="TextBox 10"/>
            <p:cNvSpPr txBox="1"/>
            <p:nvPr/>
          </p:nvSpPr>
          <p:spPr>
            <a:xfrm>
              <a:off x="177800" y="-38100"/>
              <a:ext cx="558800" cy="444500"/>
            </a:xfrm>
            <a:prstGeom prst="rect">
              <a:avLst/>
            </a:prstGeom>
          </p:spPr>
          <p:txBody>
            <a:bodyPr lIns="50800" tIns="50800" rIns="50800" bIns="50800" rtlCol="0" anchor="ctr"/>
            <a:lstStyle/>
            <a:p>
              <a:pPr algn="ctr">
                <a:lnSpc>
                  <a:spcPts val="3359"/>
                </a:lnSpc>
              </a:pPr>
              <a:endParaRPr/>
            </a:p>
          </p:txBody>
        </p:sp>
      </p:grpSp>
      <p:sp>
        <p:nvSpPr>
          <p:cNvPr id="11" name="TextBox 11"/>
          <p:cNvSpPr txBox="1"/>
          <p:nvPr/>
        </p:nvSpPr>
        <p:spPr>
          <a:xfrm>
            <a:off x="4687784" y="339350"/>
            <a:ext cx="8329355" cy="1374775"/>
          </a:xfrm>
          <a:prstGeom prst="rect">
            <a:avLst/>
          </a:prstGeom>
        </p:spPr>
        <p:txBody>
          <a:bodyPr lIns="0" tIns="0" rIns="0" bIns="0" rtlCol="0" anchor="t">
            <a:spAutoFit/>
          </a:bodyPr>
          <a:lstStyle/>
          <a:p>
            <a:pPr marL="0" lvl="0" indent="0" algn="ctr">
              <a:lnSpc>
                <a:spcPts val="5599"/>
              </a:lnSpc>
            </a:pPr>
            <a:r>
              <a:rPr lang="en-US" sz="3999" b="1">
                <a:solidFill>
                  <a:srgbClr val="F1F1F1"/>
                </a:solidFill>
                <a:latin typeface="Montserrat Bold"/>
                <a:ea typeface="Montserrat Bold"/>
                <a:cs typeface="Montserrat Bold"/>
                <a:sym typeface="Montserrat Bold"/>
              </a:rPr>
              <a:t>Introduction to Amplifiers and Feedback</a:t>
            </a:r>
          </a:p>
        </p:txBody>
      </p:sp>
      <p:sp>
        <p:nvSpPr>
          <p:cNvPr id="12" name="TextBox 12"/>
          <p:cNvSpPr txBox="1"/>
          <p:nvPr/>
        </p:nvSpPr>
        <p:spPr>
          <a:xfrm>
            <a:off x="2614071" y="2513637"/>
            <a:ext cx="3639503" cy="563880"/>
          </a:xfrm>
          <a:prstGeom prst="rect">
            <a:avLst/>
          </a:prstGeom>
        </p:spPr>
        <p:txBody>
          <a:bodyPr lIns="0" tIns="0" rIns="0" bIns="0" rtlCol="0" anchor="t">
            <a:spAutoFit/>
          </a:bodyPr>
          <a:lstStyle/>
          <a:p>
            <a:pPr algn="ctr">
              <a:lnSpc>
                <a:spcPts val="4620"/>
              </a:lnSpc>
              <a:spcBef>
                <a:spcPct val="0"/>
              </a:spcBef>
            </a:pPr>
            <a:r>
              <a:rPr lang="en-US" sz="3300">
                <a:solidFill>
                  <a:srgbClr val="000000"/>
                </a:solidFill>
                <a:latin typeface="Roca One"/>
                <a:ea typeface="Roca One"/>
                <a:cs typeface="Roca One"/>
                <a:sym typeface="Roca One"/>
              </a:rPr>
              <a:t>Types of Feedback</a:t>
            </a:r>
          </a:p>
        </p:txBody>
      </p:sp>
      <p:sp>
        <p:nvSpPr>
          <p:cNvPr id="13" name="TextBox 13"/>
          <p:cNvSpPr txBox="1"/>
          <p:nvPr/>
        </p:nvSpPr>
        <p:spPr>
          <a:xfrm>
            <a:off x="2494197" y="7524899"/>
            <a:ext cx="4773216" cy="563880"/>
          </a:xfrm>
          <a:prstGeom prst="rect">
            <a:avLst/>
          </a:prstGeom>
        </p:spPr>
        <p:txBody>
          <a:bodyPr lIns="0" tIns="0" rIns="0" bIns="0" rtlCol="0" anchor="t">
            <a:spAutoFit/>
          </a:bodyPr>
          <a:lstStyle/>
          <a:p>
            <a:pPr algn="ctr">
              <a:lnSpc>
                <a:spcPts val="4620"/>
              </a:lnSpc>
              <a:spcBef>
                <a:spcPct val="0"/>
              </a:spcBef>
            </a:pPr>
            <a:r>
              <a:rPr lang="en-US" sz="3300">
                <a:solidFill>
                  <a:srgbClr val="000000"/>
                </a:solidFill>
                <a:latin typeface="Roca One"/>
                <a:ea typeface="Roca One"/>
                <a:cs typeface="Roca One"/>
                <a:sym typeface="Roca One"/>
              </a:rPr>
              <a:t>Importance of Feedback</a:t>
            </a:r>
          </a:p>
        </p:txBody>
      </p:sp>
      <p:sp>
        <p:nvSpPr>
          <p:cNvPr id="14" name="TextBox 14"/>
          <p:cNvSpPr txBox="1"/>
          <p:nvPr/>
        </p:nvSpPr>
        <p:spPr>
          <a:xfrm>
            <a:off x="1990733" y="8372343"/>
            <a:ext cx="15675441" cy="1790700"/>
          </a:xfrm>
          <a:prstGeom prst="rect">
            <a:avLst/>
          </a:prstGeom>
        </p:spPr>
        <p:txBody>
          <a:bodyPr lIns="0" tIns="0" rIns="0" bIns="0" rtlCol="0" anchor="t">
            <a:spAutoFit/>
          </a:bodyPr>
          <a:lstStyle/>
          <a:p>
            <a:pPr marL="647702" lvl="1" indent="-323851" algn="l">
              <a:lnSpc>
                <a:spcPts val="4800"/>
              </a:lnSpc>
              <a:buFont typeface="Arial"/>
              <a:buChar char="•"/>
            </a:pPr>
            <a:r>
              <a:rPr lang="en-US" sz="3000">
                <a:solidFill>
                  <a:srgbClr val="000000"/>
                </a:solidFill>
                <a:latin typeface="Montserrat"/>
                <a:ea typeface="Montserrat"/>
                <a:cs typeface="Montserrat"/>
                <a:sym typeface="Montserrat"/>
              </a:rPr>
              <a:t>Essential in designing stable and efficient amplifier circuits.</a:t>
            </a:r>
          </a:p>
          <a:p>
            <a:pPr marL="647702" lvl="1" indent="-323851" algn="l">
              <a:lnSpc>
                <a:spcPts val="4800"/>
              </a:lnSpc>
              <a:buFont typeface="Arial"/>
              <a:buChar char="•"/>
            </a:pPr>
            <a:r>
              <a:rPr lang="en-US" sz="3000">
                <a:solidFill>
                  <a:srgbClr val="000000"/>
                </a:solidFill>
                <a:latin typeface="Montserrat"/>
                <a:ea typeface="Montserrat"/>
                <a:cs typeface="Montserrat"/>
                <a:sym typeface="Montserrat"/>
              </a:rPr>
              <a:t>Choice of feedback type impacts the amplifier's functionality and application.</a:t>
            </a:r>
          </a:p>
          <a:p>
            <a:pPr algn="l">
              <a:lnSpc>
                <a:spcPts val="4800"/>
              </a:lnSpc>
            </a:pPr>
            <a:endParaRPr lang="en-US" sz="3000">
              <a:solidFill>
                <a:srgbClr val="000000"/>
              </a:solidFill>
              <a:latin typeface="Montserrat"/>
              <a:ea typeface="Montserrat"/>
              <a:cs typeface="Montserrat"/>
              <a:sym typeface="Montserrat"/>
            </a:endParaRPr>
          </a:p>
        </p:txBody>
      </p:sp>
      <p:grpSp>
        <p:nvGrpSpPr>
          <p:cNvPr id="15" name="Group 15"/>
          <p:cNvGrpSpPr/>
          <p:nvPr/>
        </p:nvGrpSpPr>
        <p:grpSpPr>
          <a:xfrm>
            <a:off x="1362560" y="5339278"/>
            <a:ext cx="792135" cy="396068"/>
            <a:chOff x="0" y="0"/>
            <a:chExt cx="812800" cy="406400"/>
          </a:xfrm>
        </p:grpSpPr>
        <p:sp>
          <p:nvSpPr>
            <p:cNvPr id="16" name="Freeform 16"/>
            <p:cNvSpPr/>
            <p:nvPr/>
          </p:nvSpPr>
          <p:spPr>
            <a:xfrm>
              <a:off x="0" y="0"/>
              <a:ext cx="812800" cy="406400"/>
            </a:xfrm>
            <a:custGeom>
              <a:avLst/>
              <a:gdLst/>
              <a:ahLst/>
              <a:cxnLst/>
              <a:rect l="l" t="t" r="r" b="b"/>
              <a:pathLst>
                <a:path w="812800" h="406400">
                  <a:moveTo>
                    <a:pt x="0" y="0"/>
                  </a:moveTo>
                  <a:lnTo>
                    <a:pt x="609600" y="0"/>
                  </a:lnTo>
                  <a:lnTo>
                    <a:pt x="812800" y="203200"/>
                  </a:lnTo>
                  <a:lnTo>
                    <a:pt x="609600" y="406400"/>
                  </a:lnTo>
                  <a:lnTo>
                    <a:pt x="0" y="406400"/>
                  </a:lnTo>
                  <a:lnTo>
                    <a:pt x="203200" y="203200"/>
                  </a:lnTo>
                  <a:lnTo>
                    <a:pt x="0" y="0"/>
                  </a:lnTo>
                  <a:close/>
                </a:path>
              </a:pathLst>
            </a:custGeom>
            <a:solidFill>
              <a:srgbClr val="0790CE"/>
            </a:solidFill>
          </p:spPr>
        </p:sp>
        <p:sp>
          <p:nvSpPr>
            <p:cNvPr id="17" name="TextBox 17"/>
            <p:cNvSpPr txBox="1"/>
            <p:nvPr/>
          </p:nvSpPr>
          <p:spPr>
            <a:xfrm>
              <a:off x="177800" y="-38100"/>
              <a:ext cx="558800" cy="444500"/>
            </a:xfrm>
            <a:prstGeom prst="rect">
              <a:avLst/>
            </a:prstGeom>
          </p:spPr>
          <p:txBody>
            <a:bodyPr lIns="50800" tIns="50800" rIns="50800" bIns="50800" rtlCol="0" anchor="ctr"/>
            <a:lstStyle/>
            <a:p>
              <a:pPr algn="ctr">
                <a:lnSpc>
                  <a:spcPts val="3359"/>
                </a:lnSpc>
              </a:pPr>
              <a:endParaRPr/>
            </a:p>
          </p:txBody>
        </p:sp>
      </p:grpSp>
      <p:sp>
        <p:nvSpPr>
          <p:cNvPr id="18" name="TextBox 18"/>
          <p:cNvSpPr txBox="1"/>
          <p:nvPr/>
        </p:nvSpPr>
        <p:spPr>
          <a:xfrm>
            <a:off x="17768242" y="9742190"/>
            <a:ext cx="152400" cy="200025"/>
          </a:xfrm>
          <a:prstGeom prst="rect">
            <a:avLst/>
          </a:prstGeom>
        </p:spPr>
        <p:txBody>
          <a:bodyPr wrap="none" lIns="0" tIns="0" rIns="0" bIns="0" rtlCol="0" anchor="t">
            <a:spAutoFit/>
          </a:bodyPr>
          <a:lstStyle/>
          <a:p>
            <a:pPr algn="ctr">
              <a:lnSpc>
                <a:spcPts val="2800"/>
              </a:lnSpc>
              <a:spcBef>
                <a:spcPct val="0"/>
              </a:spcBef>
            </a:pPr>
            <a:r>
              <a:rPr lang="en-US" sz="2000" i="1">
                <a:solidFill>
                  <a:srgbClr val="000000"/>
                </a:solidFill>
                <a:latin typeface="Canva Sans Italics"/>
                <a:ea typeface="Canva Sans Italics"/>
                <a:cs typeface="Canva Sans Italics"/>
                <a:sym typeface="Canva Sans Italics"/>
              </a:rPr>
              <a:t>6</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AutoShape 2"/>
          <p:cNvSpPr/>
          <p:nvPr/>
        </p:nvSpPr>
        <p:spPr>
          <a:xfrm flipH="1">
            <a:off x="8803557" y="1028700"/>
            <a:ext cx="0" cy="8229600"/>
          </a:xfrm>
          <a:prstGeom prst="line">
            <a:avLst/>
          </a:prstGeom>
          <a:ln w="38100" cap="flat">
            <a:solidFill>
              <a:srgbClr val="ED2700"/>
            </a:solidFill>
            <a:prstDash val="solid"/>
            <a:headEnd type="none" w="sm" len="sm"/>
            <a:tailEnd type="none" w="sm" len="sm"/>
          </a:ln>
        </p:spPr>
      </p:sp>
      <p:grpSp>
        <p:nvGrpSpPr>
          <p:cNvPr id="3" name="Group 3"/>
          <p:cNvGrpSpPr/>
          <p:nvPr/>
        </p:nvGrpSpPr>
        <p:grpSpPr>
          <a:xfrm>
            <a:off x="8350217" y="3557635"/>
            <a:ext cx="793783" cy="793783"/>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3434"/>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3079"/>
                </a:lnSpc>
              </a:pPr>
              <a:endParaRPr/>
            </a:p>
          </p:txBody>
        </p:sp>
      </p:grpSp>
      <p:sp>
        <p:nvSpPr>
          <p:cNvPr id="6" name="Freeform 6"/>
          <p:cNvSpPr/>
          <p:nvPr/>
        </p:nvSpPr>
        <p:spPr>
          <a:xfrm>
            <a:off x="0" y="6426319"/>
            <a:ext cx="3735209" cy="3860681"/>
          </a:xfrm>
          <a:custGeom>
            <a:avLst/>
            <a:gdLst/>
            <a:ahLst/>
            <a:cxnLst/>
            <a:rect l="l" t="t" r="r" b="b"/>
            <a:pathLst>
              <a:path w="3735209" h="3860681">
                <a:moveTo>
                  <a:pt x="0" y="0"/>
                </a:moveTo>
                <a:lnTo>
                  <a:pt x="3735209" y="0"/>
                </a:lnTo>
                <a:lnTo>
                  <a:pt x="3735209" y="3860681"/>
                </a:lnTo>
                <a:lnTo>
                  <a:pt x="0" y="38606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flipV="1">
            <a:off x="0" y="0"/>
            <a:ext cx="4502140" cy="3494786"/>
          </a:xfrm>
          <a:custGeom>
            <a:avLst/>
            <a:gdLst/>
            <a:ahLst/>
            <a:cxnLst/>
            <a:rect l="l" t="t" r="r" b="b"/>
            <a:pathLst>
              <a:path w="4502140" h="3494786">
                <a:moveTo>
                  <a:pt x="0" y="3494786"/>
                </a:moveTo>
                <a:lnTo>
                  <a:pt x="4502140" y="3494786"/>
                </a:lnTo>
                <a:lnTo>
                  <a:pt x="4502140" y="0"/>
                </a:lnTo>
                <a:lnTo>
                  <a:pt x="0" y="0"/>
                </a:lnTo>
                <a:lnTo>
                  <a:pt x="0" y="3494786"/>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756346" y="3662807"/>
            <a:ext cx="6839457" cy="1226820"/>
          </a:xfrm>
          <a:prstGeom prst="rect">
            <a:avLst/>
          </a:prstGeom>
        </p:spPr>
        <p:txBody>
          <a:bodyPr lIns="0" tIns="0" rIns="0" bIns="0" rtlCol="0" anchor="t">
            <a:spAutoFit/>
          </a:bodyPr>
          <a:lstStyle/>
          <a:p>
            <a:pPr marL="0" lvl="0" indent="0" algn="l">
              <a:lnSpc>
                <a:spcPts val="10080"/>
              </a:lnSpc>
            </a:pPr>
            <a:r>
              <a:rPr lang="en-US" sz="7200">
                <a:solidFill>
                  <a:srgbClr val="343434"/>
                </a:solidFill>
                <a:latin typeface="League Spartan"/>
                <a:ea typeface="League Spartan"/>
                <a:cs typeface="League Spartan"/>
                <a:sym typeface="League Spartan"/>
              </a:rPr>
              <a:t>Presenter 2</a:t>
            </a:r>
          </a:p>
        </p:txBody>
      </p:sp>
      <p:sp>
        <p:nvSpPr>
          <p:cNvPr id="9" name="TextBox 9"/>
          <p:cNvSpPr txBox="1"/>
          <p:nvPr/>
        </p:nvSpPr>
        <p:spPr>
          <a:xfrm>
            <a:off x="9896475" y="3428111"/>
            <a:ext cx="7771192" cy="1216026"/>
          </a:xfrm>
          <a:prstGeom prst="rect">
            <a:avLst/>
          </a:prstGeom>
        </p:spPr>
        <p:txBody>
          <a:bodyPr lIns="0" tIns="0" rIns="0" bIns="0" rtlCol="0" anchor="t">
            <a:spAutoFit/>
          </a:bodyPr>
          <a:lstStyle/>
          <a:p>
            <a:pPr algn="l">
              <a:lnSpc>
                <a:spcPts val="4899"/>
              </a:lnSpc>
            </a:pPr>
            <a:r>
              <a:rPr lang="en-US" sz="3499" b="1">
                <a:solidFill>
                  <a:srgbClr val="343434"/>
                </a:solidFill>
                <a:latin typeface="Montserrat Bold"/>
                <a:ea typeface="Montserrat Bold"/>
                <a:cs typeface="Montserrat Bold"/>
                <a:sym typeface="Montserrat Bold"/>
              </a:rPr>
              <a:t>Supan Roy</a:t>
            </a:r>
          </a:p>
          <a:p>
            <a:pPr algn="l">
              <a:lnSpc>
                <a:spcPts val="4899"/>
              </a:lnSpc>
            </a:pPr>
            <a:r>
              <a:rPr lang="en-US" sz="3499" b="1">
                <a:solidFill>
                  <a:srgbClr val="343434"/>
                </a:solidFill>
                <a:latin typeface="Montserrat Bold"/>
                <a:ea typeface="Montserrat Bold"/>
                <a:cs typeface="Montserrat Bold"/>
                <a:sym typeface="Montserrat Bold"/>
              </a:rPr>
              <a:t>ID: 232-15-716</a:t>
            </a:r>
          </a:p>
        </p:txBody>
      </p:sp>
      <p:sp>
        <p:nvSpPr>
          <p:cNvPr id="10" name="TextBox 10"/>
          <p:cNvSpPr txBox="1"/>
          <p:nvPr/>
        </p:nvSpPr>
        <p:spPr>
          <a:xfrm>
            <a:off x="17790815" y="9742190"/>
            <a:ext cx="152400" cy="200025"/>
          </a:xfrm>
          <a:prstGeom prst="rect">
            <a:avLst/>
          </a:prstGeom>
        </p:spPr>
        <p:txBody>
          <a:bodyPr wrap="none" lIns="0" tIns="0" rIns="0" bIns="0" rtlCol="0" anchor="t">
            <a:spAutoFit/>
          </a:bodyPr>
          <a:lstStyle/>
          <a:p>
            <a:pPr algn="ctr">
              <a:lnSpc>
                <a:spcPts val="2800"/>
              </a:lnSpc>
              <a:spcBef>
                <a:spcPct val="0"/>
              </a:spcBef>
            </a:pPr>
            <a:r>
              <a:rPr lang="en-US" sz="2000" i="1">
                <a:solidFill>
                  <a:srgbClr val="000000"/>
                </a:solidFill>
                <a:latin typeface="Canva Sans Italics"/>
                <a:ea typeface="Canva Sans Italics"/>
                <a:cs typeface="Canva Sans Italics"/>
                <a:sym typeface="Canva Sans Italics"/>
              </a:rPr>
              <a:t>7</a:t>
            </a: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929580" y="244124"/>
            <a:ext cx="7845762" cy="1569152"/>
          </a:xfrm>
          <a:custGeom>
            <a:avLst/>
            <a:gdLst/>
            <a:ahLst/>
            <a:cxnLst/>
            <a:rect l="l" t="t" r="r" b="b"/>
            <a:pathLst>
              <a:path w="7845762" h="1569152">
                <a:moveTo>
                  <a:pt x="0" y="0"/>
                </a:moveTo>
                <a:lnTo>
                  <a:pt x="7845762" y="0"/>
                </a:lnTo>
                <a:lnTo>
                  <a:pt x="7845762" y="1569152"/>
                </a:lnTo>
                <a:lnTo>
                  <a:pt x="0" y="15691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868502" y="144972"/>
            <a:ext cx="2419498" cy="682752"/>
          </a:xfrm>
          <a:custGeom>
            <a:avLst/>
            <a:gdLst/>
            <a:ahLst/>
            <a:cxnLst/>
            <a:rect l="l" t="t" r="r" b="b"/>
            <a:pathLst>
              <a:path w="2419498" h="682752">
                <a:moveTo>
                  <a:pt x="0" y="0"/>
                </a:moveTo>
                <a:lnTo>
                  <a:pt x="2419498" y="0"/>
                </a:lnTo>
                <a:lnTo>
                  <a:pt x="2419498" y="682752"/>
                </a:lnTo>
                <a:lnTo>
                  <a:pt x="0" y="682752"/>
                </a:lnTo>
                <a:lnTo>
                  <a:pt x="0" y="0"/>
                </a:lnTo>
                <a:close/>
              </a:path>
            </a:pathLst>
          </a:custGeom>
          <a:blipFill>
            <a:blip r:embed="rId4">
              <a:extLst>
                <a:ext uri="{96DAC541-7B7A-43D3-8B79-37D633B846F1}">
                  <asvg:svgBlip xmlns:asvg="http://schemas.microsoft.com/office/drawing/2016/SVG/main" r:embed="rId5"/>
                </a:ext>
              </a:extLst>
            </a:blip>
            <a:stretch>
              <a:fillRect r="-202343"/>
            </a:stretch>
          </a:blipFill>
        </p:spPr>
      </p:sp>
      <p:sp>
        <p:nvSpPr>
          <p:cNvPr id="4" name="Freeform 4"/>
          <p:cNvSpPr/>
          <p:nvPr/>
        </p:nvSpPr>
        <p:spPr>
          <a:xfrm>
            <a:off x="-888111" y="2057400"/>
            <a:ext cx="3833622" cy="8229600"/>
          </a:xfrm>
          <a:custGeom>
            <a:avLst/>
            <a:gdLst/>
            <a:ahLst/>
            <a:cxnLst/>
            <a:rect l="l" t="t" r="r" b="b"/>
            <a:pathLst>
              <a:path w="3833622" h="8229600">
                <a:moveTo>
                  <a:pt x="0" y="0"/>
                </a:moveTo>
                <a:lnTo>
                  <a:pt x="3833622" y="0"/>
                </a:lnTo>
                <a:lnTo>
                  <a:pt x="3833622" y="8229600"/>
                </a:lnTo>
                <a:lnTo>
                  <a:pt x="0" y="8229600"/>
                </a:lnTo>
                <a:lnTo>
                  <a:pt x="0" y="0"/>
                </a:lnTo>
                <a:close/>
              </a:path>
            </a:pathLst>
          </a:custGeom>
          <a:blipFill>
            <a:blip r:embed="rId6" cstate="screen">
              <a:extLst>
                <a:ext uri="{28A0092B-C50C-407E-A947-70E740481C1C}">
                  <a14:useLocalDpi xmlns:a14="http://schemas.microsoft.com/office/drawing/2010/main" val="0"/>
                </a:ext>
              </a:extLst>
            </a:blip>
            <a:stretch>
              <a:fillRect/>
            </a:stretch>
          </a:blipFill>
        </p:spPr>
      </p:sp>
      <p:sp>
        <p:nvSpPr>
          <p:cNvPr id="5" name="TextBox 5"/>
          <p:cNvSpPr txBox="1"/>
          <p:nvPr/>
        </p:nvSpPr>
        <p:spPr>
          <a:xfrm>
            <a:off x="1262304" y="2069531"/>
            <a:ext cx="16726154" cy="4154169"/>
          </a:xfrm>
          <a:prstGeom prst="rect">
            <a:avLst/>
          </a:prstGeom>
        </p:spPr>
        <p:txBody>
          <a:bodyPr lIns="0" tIns="0" rIns="0" bIns="0" rtlCol="0" anchor="t">
            <a:spAutoFit/>
          </a:bodyPr>
          <a:lstStyle/>
          <a:p>
            <a:pPr algn="l">
              <a:lnSpc>
                <a:spcPts val="4160"/>
              </a:lnSpc>
            </a:pPr>
            <a:r>
              <a:rPr lang="en-US" sz="2600">
                <a:solidFill>
                  <a:srgbClr val="000000"/>
                </a:solidFill>
                <a:latin typeface="Montserrat"/>
                <a:ea typeface="Montserrat"/>
                <a:cs typeface="Montserrat"/>
                <a:sym typeface="Montserrat"/>
              </a:rPr>
              <a:t>Negative feedback occurs when the feedback energy (voltage or current) opposes the input signal.</a:t>
            </a:r>
          </a:p>
          <a:p>
            <a:pPr algn="l">
              <a:lnSpc>
                <a:spcPts val="4160"/>
              </a:lnSpc>
            </a:pPr>
            <a:r>
              <a:rPr lang="en-US" sz="2600">
                <a:solidFill>
                  <a:srgbClr val="000000"/>
                </a:solidFill>
                <a:latin typeface="Montserrat"/>
                <a:ea typeface="Montserrat"/>
                <a:cs typeface="Montserrat"/>
                <a:sym typeface="Montserrat"/>
              </a:rPr>
              <a:t>This happens because the feedback signal is out of phase with the input signal.</a:t>
            </a:r>
          </a:p>
          <a:p>
            <a:pPr algn="l">
              <a:lnSpc>
                <a:spcPts val="4160"/>
              </a:lnSpc>
            </a:pPr>
            <a:r>
              <a:rPr lang="en-US" sz="2600">
                <a:solidFill>
                  <a:srgbClr val="000000"/>
                </a:solidFill>
                <a:latin typeface="Montserrat"/>
                <a:ea typeface="Montserrat"/>
                <a:cs typeface="Montserrat"/>
                <a:sym typeface="Montserrat"/>
              </a:rPr>
              <a:t>      </a:t>
            </a:r>
            <a:r>
              <a:rPr lang="en-US" sz="2600" b="1">
                <a:solidFill>
                  <a:srgbClr val="000000"/>
                </a:solidFill>
                <a:latin typeface="Montserrat Bold"/>
                <a:ea typeface="Montserrat Bold"/>
                <a:cs typeface="Montserrat Bold"/>
                <a:sym typeface="Montserrat Bold"/>
              </a:rPr>
              <a:t>How it Works:</a:t>
            </a:r>
          </a:p>
          <a:p>
            <a:pPr marL="1122688" lvl="2" indent="-374229" algn="l">
              <a:lnSpc>
                <a:spcPts val="4160"/>
              </a:lnSpc>
              <a:buFont typeface="Arial"/>
              <a:buChar char="⚬"/>
            </a:pPr>
            <a:r>
              <a:rPr lang="en-US" sz="2600">
                <a:solidFill>
                  <a:srgbClr val="000000"/>
                </a:solidFill>
                <a:latin typeface="Montserrat"/>
                <a:ea typeface="Montserrat"/>
                <a:cs typeface="Montserrat"/>
                <a:sym typeface="Montserrat"/>
              </a:rPr>
              <a:t>The amplifier creates a phase shift of 180° in the circuit.</a:t>
            </a:r>
          </a:p>
          <a:p>
            <a:pPr marL="1122688" lvl="2" indent="-374229" algn="l">
              <a:lnSpc>
                <a:spcPts val="4160"/>
              </a:lnSpc>
              <a:buFont typeface="Arial"/>
              <a:buChar char="⚬"/>
            </a:pPr>
            <a:r>
              <a:rPr lang="en-US" sz="2600">
                <a:solidFill>
                  <a:srgbClr val="000000"/>
                </a:solidFill>
                <a:latin typeface="Montserrat"/>
                <a:ea typeface="Montserrat"/>
                <a:cs typeface="Montserrat"/>
                <a:sym typeface="Montserrat"/>
              </a:rPr>
              <a:t>The feedback network is designed with no additional phase shift (0°), so the feedback signal is 180° out of phase with the input, effectively reducing the input signal.</a:t>
            </a:r>
          </a:p>
          <a:p>
            <a:pPr algn="l">
              <a:lnSpc>
                <a:spcPts val="4160"/>
              </a:lnSpc>
            </a:pPr>
            <a:endParaRPr lang="en-US" sz="2600">
              <a:solidFill>
                <a:srgbClr val="000000"/>
              </a:solidFill>
              <a:latin typeface="Montserrat"/>
              <a:ea typeface="Montserrat"/>
              <a:cs typeface="Montserrat"/>
              <a:sym typeface="Montserrat"/>
            </a:endParaRPr>
          </a:p>
          <a:p>
            <a:pPr algn="l">
              <a:lnSpc>
                <a:spcPts val="4160"/>
              </a:lnSpc>
            </a:pPr>
            <a:endParaRPr lang="en-US" sz="2600">
              <a:solidFill>
                <a:srgbClr val="000000"/>
              </a:solidFill>
              <a:latin typeface="Montserrat"/>
              <a:ea typeface="Montserrat"/>
              <a:cs typeface="Montserrat"/>
              <a:sym typeface="Montserrat"/>
            </a:endParaRPr>
          </a:p>
        </p:txBody>
      </p:sp>
      <p:sp>
        <p:nvSpPr>
          <p:cNvPr id="6" name="TextBox 6"/>
          <p:cNvSpPr txBox="1"/>
          <p:nvPr/>
        </p:nvSpPr>
        <p:spPr>
          <a:xfrm>
            <a:off x="4687784" y="660400"/>
            <a:ext cx="8329355" cy="669925"/>
          </a:xfrm>
          <a:prstGeom prst="rect">
            <a:avLst/>
          </a:prstGeom>
        </p:spPr>
        <p:txBody>
          <a:bodyPr lIns="0" tIns="0" rIns="0" bIns="0" rtlCol="0" anchor="t">
            <a:spAutoFit/>
          </a:bodyPr>
          <a:lstStyle/>
          <a:p>
            <a:pPr marL="0" lvl="0" indent="0" algn="ctr">
              <a:lnSpc>
                <a:spcPts val="5599"/>
              </a:lnSpc>
            </a:pPr>
            <a:r>
              <a:rPr lang="en-US" sz="3999" b="1">
                <a:solidFill>
                  <a:srgbClr val="F1F1F1"/>
                </a:solidFill>
                <a:latin typeface="Montserrat Bold"/>
                <a:ea typeface="Montserrat Bold"/>
                <a:cs typeface="Montserrat Bold"/>
                <a:sym typeface="Montserrat Bold"/>
              </a:rPr>
              <a:t>Negative Feedback Basics</a:t>
            </a:r>
          </a:p>
        </p:txBody>
      </p:sp>
      <p:grpSp>
        <p:nvGrpSpPr>
          <p:cNvPr id="7" name="Group 7"/>
          <p:cNvGrpSpPr/>
          <p:nvPr/>
        </p:nvGrpSpPr>
        <p:grpSpPr>
          <a:xfrm>
            <a:off x="2081896" y="5512733"/>
            <a:ext cx="14124207" cy="4331433"/>
            <a:chOff x="0" y="0"/>
            <a:chExt cx="18832276" cy="5775244"/>
          </a:xfrm>
        </p:grpSpPr>
        <p:sp>
          <p:nvSpPr>
            <p:cNvPr id="8" name="Freeform 8"/>
            <p:cNvSpPr/>
            <p:nvPr/>
          </p:nvSpPr>
          <p:spPr>
            <a:xfrm>
              <a:off x="5549606" y="0"/>
              <a:ext cx="10303560" cy="5775244"/>
            </a:xfrm>
            <a:custGeom>
              <a:avLst/>
              <a:gdLst/>
              <a:ahLst/>
              <a:cxnLst/>
              <a:rect l="l" t="t" r="r" b="b"/>
              <a:pathLst>
                <a:path w="10303560" h="5775244">
                  <a:moveTo>
                    <a:pt x="0" y="0"/>
                  </a:moveTo>
                  <a:lnTo>
                    <a:pt x="10303560" y="0"/>
                  </a:lnTo>
                  <a:lnTo>
                    <a:pt x="10303560" y="5775244"/>
                  </a:lnTo>
                  <a:lnTo>
                    <a:pt x="0" y="5775244"/>
                  </a:lnTo>
                  <a:lnTo>
                    <a:pt x="0" y="0"/>
                  </a:lnTo>
                  <a:close/>
                </a:path>
              </a:pathLst>
            </a:custGeom>
            <a:blipFill>
              <a:blip r:embed="rId7" cstate="print">
                <a:extLst>
                  <a:ext uri="{28A0092B-C50C-407E-A947-70E740481C1C}">
                    <a14:useLocalDpi xmlns:a14="http://schemas.microsoft.com/office/drawing/2010/main" val="0"/>
                  </a:ext>
                </a:extLst>
              </a:blip>
              <a:stretch>
                <a:fillRect/>
              </a:stretch>
            </a:blipFill>
          </p:spPr>
        </p:sp>
        <p:sp>
          <p:nvSpPr>
            <p:cNvPr id="9" name="Freeform 9"/>
            <p:cNvSpPr/>
            <p:nvPr/>
          </p:nvSpPr>
          <p:spPr>
            <a:xfrm>
              <a:off x="7944984" y="195626"/>
              <a:ext cx="6279920" cy="725541"/>
            </a:xfrm>
            <a:custGeom>
              <a:avLst/>
              <a:gdLst/>
              <a:ahLst/>
              <a:cxnLst/>
              <a:rect l="l" t="t" r="r" b="b"/>
              <a:pathLst>
                <a:path w="6279920" h="725541">
                  <a:moveTo>
                    <a:pt x="0" y="0"/>
                  </a:moveTo>
                  <a:lnTo>
                    <a:pt x="6279920" y="0"/>
                  </a:lnTo>
                  <a:lnTo>
                    <a:pt x="6279920" y="725540"/>
                  </a:lnTo>
                  <a:lnTo>
                    <a:pt x="0" y="725540"/>
                  </a:lnTo>
                  <a:lnTo>
                    <a:pt x="0" y="0"/>
                  </a:lnTo>
                  <a:close/>
                </a:path>
              </a:pathLst>
            </a:custGeom>
            <a:blipFill>
              <a:blip r:embed="rId8" cstate="screen">
                <a:extLst>
                  <a:ext uri="{28A0092B-C50C-407E-A947-70E740481C1C}">
                    <a14:useLocalDpi xmlns:a14="http://schemas.microsoft.com/office/drawing/2010/main" val="0"/>
                  </a:ext>
                </a:extLst>
              </a:blip>
              <a:stretch>
                <a:fillRect/>
              </a:stretch>
            </a:blipFill>
          </p:spPr>
        </p:sp>
        <p:sp>
          <p:nvSpPr>
            <p:cNvPr id="10" name="TextBox 10"/>
            <p:cNvSpPr txBox="1"/>
            <p:nvPr/>
          </p:nvSpPr>
          <p:spPr>
            <a:xfrm>
              <a:off x="7944984" y="235454"/>
              <a:ext cx="6279920" cy="515620"/>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Montserrat"/>
                  <a:ea typeface="Montserrat"/>
                  <a:cs typeface="Montserrat"/>
                  <a:sym typeface="Montserrat"/>
                </a:rPr>
                <a:t>Introduces 180° Phase Shift</a:t>
              </a:r>
            </a:p>
          </p:txBody>
        </p:sp>
        <p:sp>
          <p:nvSpPr>
            <p:cNvPr id="11" name="Freeform 11"/>
            <p:cNvSpPr/>
            <p:nvPr/>
          </p:nvSpPr>
          <p:spPr>
            <a:xfrm>
              <a:off x="12852238" y="4904336"/>
              <a:ext cx="5680156" cy="725541"/>
            </a:xfrm>
            <a:custGeom>
              <a:avLst/>
              <a:gdLst/>
              <a:ahLst/>
              <a:cxnLst/>
              <a:rect l="l" t="t" r="r" b="b"/>
              <a:pathLst>
                <a:path w="5680156" h="725541">
                  <a:moveTo>
                    <a:pt x="0" y="0"/>
                  </a:moveTo>
                  <a:lnTo>
                    <a:pt x="5680156" y="0"/>
                  </a:lnTo>
                  <a:lnTo>
                    <a:pt x="5680156" y="725540"/>
                  </a:lnTo>
                  <a:lnTo>
                    <a:pt x="0" y="725540"/>
                  </a:lnTo>
                  <a:lnTo>
                    <a:pt x="0" y="0"/>
                  </a:lnTo>
                  <a:close/>
                </a:path>
              </a:pathLst>
            </a:custGeom>
            <a:blipFill>
              <a:blip r:embed="rId9" cstate="screen">
                <a:extLst>
                  <a:ext uri="{28A0092B-C50C-407E-A947-70E740481C1C}">
                    <a14:useLocalDpi xmlns:a14="http://schemas.microsoft.com/office/drawing/2010/main" val="0"/>
                  </a:ext>
                </a:extLst>
              </a:blip>
              <a:stretch>
                <a:fillRect/>
              </a:stretch>
            </a:blipFill>
          </p:spPr>
        </p:sp>
        <p:sp>
          <p:nvSpPr>
            <p:cNvPr id="12" name="TextBox 12"/>
            <p:cNvSpPr txBox="1"/>
            <p:nvPr/>
          </p:nvSpPr>
          <p:spPr>
            <a:xfrm>
              <a:off x="12552356" y="4990246"/>
              <a:ext cx="6279920" cy="515620"/>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Montserrat"/>
                  <a:ea typeface="Montserrat"/>
                  <a:cs typeface="Montserrat"/>
                  <a:sym typeface="Montserrat"/>
                </a:rPr>
                <a:t>Introduces 0° Phase Shift</a:t>
              </a:r>
            </a:p>
          </p:txBody>
        </p:sp>
        <p:sp>
          <p:nvSpPr>
            <p:cNvPr id="13" name="TextBox 13"/>
            <p:cNvSpPr txBox="1"/>
            <p:nvPr/>
          </p:nvSpPr>
          <p:spPr>
            <a:xfrm>
              <a:off x="0" y="2537876"/>
              <a:ext cx="4343901" cy="1074420"/>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Montserrat"/>
                  <a:ea typeface="Montserrat"/>
                  <a:cs typeface="Montserrat"/>
                  <a:sym typeface="Montserrat"/>
                </a:rPr>
                <a:t>V𝖿  is 180° Out of Phase with V𝗂𝗇</a:t>
              </a:r>
            </a:p>
          </p:txBody>
        </p:sp>
        <p:sp>
          <p:nvSpPr>
            <p:cNvPr id="14" name="Freeform 14" descr="Upscale Image"/>
            <p:cNvSpPr/>
            <p:nvPr/>
          </p:nvSpPr>
          <p:spPr>
            <a:xfrm>
              <a:off x="3556580" y="921166"/>
              <a:ext cx="3234275" cy="4345940"/>
            </a:xfrm>
            <a:custGeom>
              <a:avLst/>
              <a:gdLst/>
              <a:ahLst/>
              <a:cxnLst/>
              <a:rect l="l" t="t" r="r" b="b"/>
              <a:pathLst>
                <a:path w="3234275" h="4345940">
                  <a:moveTo>
                    <a:pt x="0" y="0"/>
                  </a:moveTo>
                  <a:lnTo>
                    <a:pt x="3234275" y="0"/>
                  </a:lnTo>
                  <a:lnTo>
                    <a:pt x="3234275" y="4345940"/>
                  </a:lnTo>
                  <a:lnTo>
                    <a:pt x="0" y="4345940"/>
                  </a:lnTo>
                  <a:lnTo>
                    <a:pt x="0" y="0"/>
                  </a:lnTo>
                  <a:close/>
                </a:path>
              </a:pathLst>
            </a:custGeom>
            <a:blipFill>
              <a:blip r:embed="rId10" cstate="print">
                <a:extLst>
                  <a:ext uri="{28A0092B-C50C-407E-A947-70E740481C1C}">
                    <a14:useLocalDpi xmlns:a14="http://schemas.microsoft.com/office/drawing/2010/main" val="0"/>
                  </a:ext>
                </a:extLst>
              </a:blip>
              <a:stretch>
                <a:fillRect/>
              </a:stretch>
            </a:blipFill>
          </p:spPr>
        </p:sp>
        <p:sp>
          <p:nvSpPr>
            <p:cNvPr id="15" name="TextBox 15"/>
            <p:cNvSpPr txBox="1"/>
            <p:nvPr/>
          </p:nvSpPr>
          <p:spPr>
            <a:xfrm>
              <a:off x="2694170" y="4504785"/>
              <a:ext cx="4096685" cy="515620"/>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Montserrat"/>
                  <a:ea typeface="Montserrat"/>
                  <a:cs typeface="Montserrat"/>
                  <a:sym typeface="Montserrat"/>
                </a:rPr>
                <a:t>V𝖿</a:t>
              </a:r>
            </a:p>
          </p:txBody>
        </p:sp>
        <p:sp>
          <p:nvSpPr>
            <p:cNvPr id="16" name="TextBox 16"/>
            <p:cNvSpPr txBox="1"/>
            <p:nvPr/>
          </p:nvSpPr>
          <p:spPr>
            <a:xfrm>
              <a:off x="1896946" y="895867"/>
              <a:ext cx="4096685" cy="515620"/>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Montserrat"/>
                  <a:ea typeface="Montserrat"/>
                  <a:cs typeface="Montserrat"/>
                  <a:sym typeface="Montserrat"/>
                </a:rPr>
                <a:t>V𝗂𝗇 </a:t>
              </a:r>
            </a:p>
          </p:txBody>
        </p:sp>
      </p:grpSp>
      <p:grpSp>
        <p:nvGrpSpPr>
          <p:cNvPr id="17" name="Group 17"/>
          <p:cNvGrpSpPr/>
          <p:nvPr/>
        </p:nvGrpSpPr>
        <p:grpSpPr>
          <a:xfrm>
            <a:off x="13820326" y="6172200"/>
            <a:ext cx="3257925" cy="776802"/>
            <a:chOff x="0" y="0"/>
            <a:chExt cx="4343901" cy="1035736"/>
          </a:xfrm>
        </p:grpSpPr>
        <p:sp>
          <p:nvSpPr>
            <p:cNvPr id="18" name="Freeform 18" descr="Upscale Image"/>
            <p:cNvSpPr/>
            <p:nvPr/>
          </p:nvSpPr>
          <p:spPr>
            <a:xfrm>
              <a:off x="340741" y="0"/>
              <a:ext cx="1361309" cy="1035736"/>
            </a:xfrm>
            <a:custGeom>
              <a:avLst/>
              <a:gdLst/>
              <a:ahLst/>
              <a:cxnLst/>
              <a:rect l="l" t="t" r="r" b="b"/>
              <a:pathLst>
                <a:path w="1361309" h="1035736">
                  <a:moveTo>
                    <a:pt x="0" y="0"/>
                  </a:moveTo>
                  <a:lnTo>
                    <a:pt x="1361309" y="0"/>
                  </a:lnTo>
                  <a:lnTo>
                    <a:pt x="1361309" y="1035736"/>
                  </a:lnTo>
                  <a:lnTo>
                    <a:pt x="0" y="1035736"/>
                  </a:lnTo>
                  <a:lnTo>
                    <a:pt x="0" y="0"/>
                  </a:lnTo>
                  <a:close/>
                </a:path>
              </a:pathLst>
            </a:custGeom>
            <a:blipFill>
              <a:blip r:embed="rId11" cstate="screen">
                <a:extLst>
                  <a:ext uri="{28A0092B-C50C-407E-A947-70E740481C1C}">
                    <a14:useLocalDpi xmlns:a14="http://schemas.microsoft.com/office/drawing/2010/main" val="0"/>
                  </a:ext>
                </a:extLst>
              </a:blip>
              <a:stretch>
                <a:fillRect/>
              </a:stretch>
            </a:blipFill>
          </p:spPr>
        </p:sp>
        <p:sp>
          <p:nvSpPr>
            <p:cNvPr id="19" name="TextBox 19"/>
            <p:cNvSpPr txBox="1"/>
            <p:nvPr/>
          </p:nvSpPr>
          <p:spPr>
            <a:xfrm>
              <a:off x="0" y="228206"/>
              <a:ext cx="4343901" cy="515620"/>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Montserrat"/>
                  <a:ea typeface="Montserrat"/>
                  <a:cs typeface="Montserrat"/>
                  <a:sym typeface="Montserrat"/>
                </a:rPr>
                <a:t>V𝗈𝗎𝗍</a:t>
              </a:r>
            </a:p>
          </p:txBody>
        </p:sp>
      </p:grpSp>
      <p:sp>
        <p:nvSpPr>
          <p:cNvPr id="20" name="AutoShape 20"/>
          <p:cNvSpPr/>
          <p:nvPr/>
        </p:nvSpPr>
        <p:spPr>
          <a:xfrm flipV="1">
            <a:off x="609600" y="3390900"/>
            <a:ext cx="977663" cy="0"/>
          </a:xfrm>
          <a:prstGeom prst="line">
            <a:avLst/>
          </a:prstGeom>
          <a:ln w="38100" cap="flat">
            <a:solidFill>
              <a:srgbClr val="FF0000"/>
            </a:solidFill>
            <a:prstDash val="solid"/>
            <a:headEnd type="diamond" w="lg" len="lg"/>
            <a:tailEnd type="diamond" w="lg" len="lg"/>
          </a:ln>
        </p:spPr>
      </p:sp>
      <p:sp>
        <p:nvSpPr>
          <p:cNvPr id="21" name="TextBox 21"/>
          <p:cNvSpPr txBox="1"/>
          <p:nvPr/>
        </p:nvSpPr>
        <p:spPr>
          <a:xfrm>
            <a:off x="17768242" y="9742190"/>
            <a:ext cx="152400" cy="200025"/>
          </a:xfrm>
          <a:prstGeom prst="rect">
            <a:avLst/>
          </a:prstGeom>
        </p:spPr>
        <p:txBody>
          <a:bodyPr wrap="none" lIns="0" tIns="0" rIns="0" bIns="0" rtlCol="0" anchor="t">
            <a:spAutoFit/>
          </a:bodyPr>
          <a:lstStyle/>
          <a:p>
            <a:pPr algn="ctr">
              <a:lnSpc>
                <a:spcPts val="2800"/>
              </a:lnSpc>
              <a:spcBef>
                <a:spcPct val="0"/>
              </a:spcBef>
            </a:pPr>
            <a:r>
              <a:rPr lang="en-US" sz="2000" i="1">
                <a:solidFill>
                  <a:srgbClr val="000000"/>
                </a:solidFill>
                <a:latin typeface="Canva Sans Italics"/>
                <a:ea typeface="Canva Sans Italics"/>
                <a:cs typeface="Canva Sans Italics"/>
                <a:sym typeface="Canva Sans Italics"/>
              </a:rPr>
              <a:t>8</a:t>
            </a:r>
          </a:p>
        </p:txBody>
      </p:sp>
      <p:sp>
        <p:nvSpPr>
          <p:cNvPr id="22" name="TextBox 22"/>
          <p:cNvSpPr txBox="1"/>
          <p:nvPr/>
        </p:nvSpPr>
        <p:spPr>
          <a:xfrm>
            <a:off x="9808365" y="9666902"/>
            <a:ext cx="1164435" cy="403059"/>
          </a:xfrm>
          <a:prstGeom prst="rect">
            <a:avLst/>
          </a:prstGeom>
        </p:spPr>
        <p:txBody>
          <a:bodyPr wrap="square" lIns="0" tIns="0" rIns="0" bIns="0" rtlCol="0" anchor="t">
            <a:spAutoFit/>
          </a:bodyPr>
          <a:lstStyle/>
          <a:p>
            <a:pPr algn="ctr">
              <a:lnSpc>
                <a:spcPts val="3359"/>
              </a:lnSpc>
              <a:spcBef>
                <a:spcPct val="0"/>
              </a:spcBef>
            </a:pPr>
            <a:r>
              <a:rPr lang="en-US" sz="2400" dirty="0">
                <a:solidFill>
                  <a:srgbClr val="000000"/>
                </a:solidFill>
                <a:latin typeface="Montserrat"/>
                <a:ea typeface="Montserrat"/>
                <a:cs typeface="Montserrat"/>
                <a:sym typeface="Montserrat"/>
              </a:rPr>
              <a:t>Fig. 1</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929580" y="244124"/>
            <a:ext cx="7845762" cy="1569152"/>
          </a:xfrm>
          <a:custGeom>
            <a:avLst/>
            <a:gdLst/>
            <a:ahLst/>
            <a:cxnLst/>
            <a:rect l="l" t="t" r="r" b="b"/>
            <a:pathLst>
              <a:path w="7845762" h="1569152">
                <a:moveTo>
                  <a:pt x="0" y="0"/>
                </a:moveTo>
                <a:lnTo>
                  <a:pt x="7845762" y="0"/>
                </a:lnTo>
                <a:lnTo>
                  <a:pt x="7845762" y="1569152"/>
                </a:lnTo>
                <a:lnTo>
                  <a:pt x="0" y="15691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868502" y="144972"/>
            <a:ext cx="2419498" cy="682752"/>
          </a:xfrm>
          <a:custGeom>
            <a:avLst/>
            <a:gdLst/>
            <a:ahLst/>
            <a:cxnLst/>
            <a:rect l="l" t="t" r="r" b="b"/>
            <a:pathLst>
              <a:path w="2419498" h="682752">
                <a:moveTo>
                  <a:pt x="0" y="0"/>
                </a:moveTo>
                <a:lnTo>
                  <a:pt x="2419498" y="0"/>
                </a:lnTo>
                <a:lnTo>
                  <a:pt x="2419498" y="682752"/>
                </a:lnTo>
                <a:lnTo>
                  <a:pt x="0" y="682752"/>
                </a:lnTo>
                <a:lnTo>
                  <a:pt x="0" y="0"/>
                </a:lnTo>
                <a:close/>
              </a:path>
            </a:pathLst>
          </a:custGeom>
          <a:blipFill>
            <a:blip r:embed="rId4">
              <a:extLst>
                <a:ext uri="{96DAC541-7B7A-43D3-8B79-37D633B846F1}">
                  <asvg:svgBlip xmlns:asvg="http://schemas.microsoft.com/office/drawing/2016/SVG/main" r:embed="rId5"/>
                </a:ext>
              </a:extLst>
            </a:blip>
            <a:stretch>
              <a:fillRect r="-202343"/>
            </a:stretch>
          </a:blipFill>
        </p:spPr>
      </p:sp>
      <p:sp>
        <p:nvSpPr>
          <p:cNvPr id="4" name="Freeform 4"/>
          <p:cNvSpPr/>
          <p:nvPr/>
        </p:nvSpPr>
        <p:spPr>
          <a:xfrm>
            <a:off x="-888111" y="2057400"/>
            <a:ext cx="3833622" cy="8229600"/>
          </a:xfrm>
          <a:custGeom>
            <a:avLst/>
            <a:gdLst/>
            <a:ahLst/>
            <a:cxnLst/>
            <a:rect l="l" t="t" r="r" b="b"/>
            <a:pathLst>
              <a:path w="3833622" h="8229600">
                <a:moveTo>
                  <a:pt x="0" y="0"/>
                </a:moveTo>
                <a:lnTo>
                  <a:pt x="3833622" y="0"/>
                </a:lnTo>
                <a:lnTo>
                  <a:pt x="3833622" y="8229600"/>
                </a:lnTo>
                <a:lnTo>
                  <a:pt x="0" y="8229600"/>
                </a:lnTo>
                <a:lnTo>
                  <a:pt x="0" y="0"/>
                </a:lnTo>
                <a:close/>
              </a:path>
            </a:pathLst>
          </a:custGeom>
          <a:blipFill>
            <a:blip r:embed="rId6" cstate="screen">
              <a:extLst>
                <a:ext uri="{28A0092B-C50C-407E-A947-70E740481C1C}">
                  <a14:useLocalDpi xmlns:a14="http://schemas.microsoft.com/office/drawing/2010/main" val="0"/>
                </a:ext>
              </a:extLst>
            </a:blip>
            <a:stretch>
              <a:fillRect/>
            </a:stretch>
          </a:blipFill>
        </p:spPr>
      </p:sp>
      <p:sp>
        <p:nvSpPr>
          <p:cNvPr id="5" name="AutoShape 5"/>
          <p:cNvSpPr/>
          <p:nvPr/>
        </p:nvSpPr>
        <p:spPr>
          <a:xfrm flipV="1">
            <a:off x="712509" y="1813276"/>
            <a:ext cx="977663" cy="0"/>
          </a:xfrm>
          <a:prstGeom prst="line">
            <a:avLst/>
          </a:prstGeom>
          <a:ln w="38100" cap="flat">
            <a:solidFill>
              <a:srgbClr val="FF0000"/>
            </a:solidFill>
            <a:prstDash val="solid"/>
            <a:headEnd type="diamond" w="lg" len="lg"/>
            <a:tailEnd type="diamond" w="lg" len="lg"/>
          </a:ln>
        </p:spPr>
        <p:txBody>
          <a:bodyPr/>
          <a:lstStyle/>
          <a:p>
            <a:endParaRPr lang="en-US" dirty="0"/>
          </a:p>
        </p:txBody>
      </p:sp>
      <p:sp>
        <p:nvSpPr>
          <p:cNvPr id="6" name="AutoShape 6"/>
          <p:cNvSpPr/>
          <p:nvPr/>
        </p:nvSpPr>
        <p:spPr>
          <a:xfrm>
            <a:off x="8062239" y="7414260"/>
            <a:ext cx="1181732" cy="0"/>
          </a:xfrm>
          <a:prstGeom prst="line">
            <a:avLst/>
          </a:prstGeom>
          <a:ln w="38100" cap="flat">
            <a:solidFill>
              <a:srgbClr val="000000"/>
            </a:solidFill>
            <a:prstDash val="solid"/>
            <a:headEnd type="none" w="sm" len="sm"/>
            <a:tailEnd type="none" w="sm" len="sm"/>
          </a:ln>
        </p:spPr>
      </p:sp>
      <p:sp>
        <p:nvSpPr>
          <p:cNvPr id="7" name="AutoShape 7"/>
          <p:cNvSpPr/>
          <p:nvPr/>
        </p:nvSpPr>
        <p:spPr>
          <a:xfrm flipH="1">
            <a:off x="6021438" y="5801545"/>
            <a:ext cx="1645963" cy="0"/>
          </a:xfrm>
          <a:prstGeom prst="line">
            <a:avLst/>
          </a:prstGeom>
          <a:ln w="38100" cap="flat">
            <a:solidFill>
              <a:srgbClr val="000000"/>
            </a:solidFill>
            <a:prstDash val="solid"/>
            <a:headEnd type="none" w="sm" len="sm"/>
            <a:tailEnd type="none" w="sm" len="sm"/>
          </a:ln>
        </p:spPr>
      </p:sp>
      <p:sp>
        <p:nvSpPr>
          <p:cNvPr id="8" name="AutoShape 8"/>
          <p:cNvSpPr/>
          <p:nvPr/>
        </p:nvSpPr>
        <p:spPr>
          <a:xfrm flipH="1">
            <a:off x="8024253" y="6623685"/>
            <a:ext cx="1645963" cy="0"/>
          </a:xfrm>
          <a:prstGeom prst="line">
            <a:avLst/>
          </a:prstGeom>
          <a:ln w="38100" cap="flat">
            <a:solidFill>
              <a:srgbClr val="000000"/>
            </a:solidFill>
            <a:prstDash val="solid"/>
            <a:headEnd type="none" w="sm" len="sm"/>
            <a:tailEnd type="none" w="sm" len="sm"/>
          </a:ln>
        </p:spPr>
      </p:sp>
      <p:sp>
        <p:nvSpPr>
          <p:cNvPr id="9" name="TextBox 9"/>
          <p:cNvSpPr txBox="1"/>
          <p:nvPr/>
        </p:nvSpPr>
        <p:spPr>
          <a:xfrm>
            <a:off x="4687784" y="307975"/>
            <a:ext cx="8329355" cy="1374775"/>
          </a:xfrm>
          <a:prstGeom prst="rect">
            <a:avLst/>
          </a:prstGeom>
        </p:spPr>
        <p:txBody>
          <a:bodyPr lIns="0" tIns="0" rIns="0" bIns="0" rtlCol="0" anchor="t">
            <a:spAutoFit/>
          </a:bodyPr>
          <a:lstStyle/>
          <a:p>
            <a:pPr algn="ctr">
              <a:lnSpc>
                <a:spcPts val="5599"/>
              </a:lnSpc>
            </a:pPr>
            <a:r>
              <a:rPr lang="en-US" sz="3999" b="1">
                <a:solidFill>
                  <a:srgbClr val="F1F1F1"/>
                </a:solidFill>
                <a:latin typeface="Montserrat Bold"/>
                <a:ea typeface="Montserrat Bold"/>
                <a:cs typeface="Montserrat Bold"/>
                <a:sym typeface="Montserrat Bold"/>
              </a:rPr>
              <a:t>Principles of Negative</a:t>
            </a:r>
          </a:p>
          <a:p>
            <a:pPr marL="0" lvl="0" indent="0" algn="ctr">
              <a:lnSpc>
                <a:spcPts val="5599"/>
              </a:lnSpc>
            </a:pPr>
            <a:r>
              <a:rPr lang="en-US" sz="3999" b="1">
                <a:solidFill>
                  <a:srgbClr val="F1F1F1"/>
                </a:solidFill>
                <a:latin typeface="Montserrat Bold"/>
                <a:ea typeface="Montserrat Bold"/>
                <a:cs typeface="Montserrat Bold"/>
                <a:sym typeface="Montserrat Bold"/>
              </a:rPr>
              <a:t> Voltage Feedback</a:t>
            </a:r>
          </a:p>
        </p:txBody>
      </p:sp>
      <p:sp>
        <p:nvSpPr>
          <p:cNvPr id="10" name="TextBox 10"/>
          <p:cNvSpPr txBox="1"/>
          <p:nvPr/>
        </p:nvSpPr>
        <p:spPr>
          <a:xfrm>
            <a:off x="766719" y="2009775"/>
            <a:ext cx="10635569" cy="2445423"/>
          </a:xfrm>
          <a:prstGeom prst="rect">
            <a:avLst/>
          </a:prstGeom>
        </p:spPr>
        <p:txBody>
          <a:bodyPr lIns="0" tIns="0" rIns="0" bIns="0" rtlCol="0" anchor="t">
            <a:spAutoFit/>
          </a:bodyPr>
          <a:lstStyle/>
          <a:p>
            <a:pPr algn="just">
              <a:lnSpc>
                <a:spcPts val="3287"/>
              </a:lnSpc>
              <a:spcBef>
                <a:spcPct val="0"/>
              </a:spcBef>
            </a:pPr>
            <a:r>
              <a:rPr lang="en-US" sz="2348">
                <a:solidFill>
                  <a:srgbClr val="000000"/>
                </a:solidFill>
                <a:latin typeface="Montserrat"/>
                <a:ea typeface="Montserrat"/>
                <a:cs typeface="Montserrat"/>
                <a:sym typeface="Montserrat"/>
              </a:rPr>
              <a:t>In a negative voltage feedback amplifier, a portion of the output (e.g., 100 mV from a 10 V output) is fed back to the input through a feedback circuit, typically made of resistors. When combined with the input signal (101 mV), the effective input becomes 1 mV due to the negative feedback. This stabilizes the amplifier by reducing fluctuations at the input.</a:t>
            </a:r>
          </a:p>
        </p:txBody>
      </p:sp>
      <p:sp>
        <p:nvSpPr>
          <p:cNvPr id="11" name="TextBox 11"/>
          <p:cNvSpPr txBox="1"/>
          <p:nvPr/>
        </p:nvSpPr>
        <p:spPr>
          <a:xfrm>
            <a:off x="7854470" y="5549265"/>
            <a:ext cx="164306" cy="390525"/>
          </a:xfrm>
          <a:prstGeom prst="rect">
            <a:avLst/>
          </a:prstGeom>
        </p:spPr>
        <p:txBody>
          <a:bodyPr lIns="0" tIns="0" rIns="0" bIns="0" rtlCol="0" anchor="t">
            <a:spAutoFit/>
          </a:bodyPr>
          <a:lstStyle/>
          <a:p>
            <a:pPr algn="ctr">
              <a:lnSpc>
                <a:spcPts val="3149"/>
              </a:lnSpc>
              <a:spcBef>
                <a:spcPct val="0"/>
              </a:spcBef>
            </a:pPr>
            <a:r>
              <a:rPr lang="en-US" sz="2250">
                <a:solidFill>
                  <a:srgbClr val="000000"/>
                </a:solidFill>
                <a:latin typeface="Montserrat"/>
                <a:ea typeface="Montserrat"/>
                <a:cs typeface="Montserrat"/>
                <a:sym typeface="Montserrat"/>
              </a:rPr>
              <a:t>=</a:t>
            </a:r>
          </a:p>
        </p:txBody>
      </p:sp>
      <p:sp>
        <p:nvSpPr>
          <p:cNvPr id="12" name="TextBox 12"/>
          <p:cNvSpPr txBox="1"/>
          <p:nvPr/>
        </p:nvSpPr>
        <p:spPr>
          <a:xfrm>
            <a:off x="8172510" y="5574850"/>
            <a:ext cx="961192" cy="397510"/>
          </a:xfrm>
          <a:prstGeom prst="rect">
            <a:avLst/>
          </a:prstGeom>
        </p:spPr>
        <p:txBody>
          <a:bodyPr lIns="0" tIns="0" rIns="0" bIns="0" rtlCol="0" anchor="t">
            <a:spAutoFit/>
          </a:bodyPr>
          <a:lstStyle/>
          <a:p>
            <a:pPr algn="ctr">
              <a:lnSpc>
                <a:spcPts val="3289"/>
              </a:lnSpc>
              <a:spcBef>
                <a:spcPct val="0"/>
              </a:spcBef>
            </a:pPr>
            <a:r>
              <a:rPr lang="en-US" sz="2349">
                <a:solidFill>
                  <a:srgbClr val="000000"/>
                </a:solidFill>
                <a:latin typeface="Montserrat"/>
                <a:ea typeface="Montserrat"/>
                <a:cs typeface="Montserrat"/>
                <a:sym typeface="Montserrat"/>
              </a:rPr>
              <a:t>10,000</a:t>
            </a:r>
          </a:p>
        </p:txBody>
      </p:sp>
      <p:grpSp>
        <p:nvGrpSpPr>
          <p:cNvPr id="13" name="Group 13"/>
          <p:cNvGrpSpPr/>
          <p:nvPr/>
        </p:nvGrpSpPr>
        <p:grpSpPr>
          <a:xfrm>
            <a:off x="5786710" y="5394960"/>
            <a:ext cx="2062284" cy="775970"/>
            <a:chOff x="0" y="0"/>
            <a:chExt cx="2749712" cy="1034627"/>
          </a:xfrm>
        </p:grpSpPr>
        <p:sp>
          <p:nvSpPr>
            <p:cNvPr id="14" name="TextBox 14"/>
            <p:cNvSpPr txBox="1"/>
            <p:nvPr/>
          </p:nvSpPr>
          <p:spPr>
            <a:xfrm>
              <a:off x="898483" y="-47625"/>
              <a:ext cx="952745" cy="514138"/>
            </a:xfrm>
            <a:prstGeom prst="rect">
              <a:avLst/>
            </a:prstGeom>
          </p:spPr>
          <p:txBody>
            <a:bodyPr lIns="0" tIns="0" rIns="0" bIns="0" rtlCol="0" anchor="t">
              <a:spAutoFit/>
            </a:bodyPr>
            <a:lstStyle/>
            <a:p>
              <a:pPr algn="ctr">
                <a:lnSpc>
                  <a:spcPts val="3289"/>
                </a:lnSpc>
                <a:spcBef>
                  <a:spcPct val="0"/>
                </a:spcBef>
              </a:pPr>
              <a:r>
                <a:rPr lang="en-US" sz="2349">
                  <a:solidFill>
                    <a:srgbClr val="000000"/>
                  </a:solidFill>
                  <a:latin typeface="Montserrat"/>
                  <a:ea typeface="Montserrat"/>
                  <a:cs typeface="Montserrat"/>
                  <a:sym typeface="Montserrat"/>
                </a:rPr>
                <a:t>10 V</a:t>
              </a:r>
            </a:p>
          </p:txBody>
        </p:sp>
        <p:sp>
          <p:nvSpPr>
            <p:cNvPr id="15" name="TextBox 15"/>
            <p:cNvSpPr txBox="1"/>
            <p:nvPr/>
          </p:nvSpPr>
          <p:spPr>
            <a:xfrm>
              <a:off x="0" y="520488"/>
              <a:ext cx="2749712" cy="514138"/>
            </a:xfrm>
            <a:prstGeom prst="rect">
              <a:avLst/>
            </a:prstGeom>
          </p:spPr>
          <p:txBody>
            <a:bodyPr lIns="0" tIns="0" rIns="0" bIns="0" rtlCol="0" anchor="t">
              <a:spAutoFit/>
            </a:bodyPr>
            <a:lstStyle/>
            <a:p>
              <a:pPr algn="ctr">
                <a:lnSpc>
                  <a:spcPts val="3289"/>
                </a:lnSpc>
                <a:spcBef>
                  <a:spcPct val="0"/>
                </a:spcBef>
              </a:pPr>
              <a:r>
                <a:rPr lang="en-US" sz="2349">
                  <a:solidFill>
                    <a:srgbClr val="000000"/>
                  </a:solidFill>
                  <a:latin typeface="Montserrat"/>
                  <a:ea typeface="Montserrat"/>
                  <a:cs typeface="Montserrat"/>
                  <a:sym typeface="Montserrat"/>
                </a:rPr>
                <a:t>1 mV</a:t>
              </a:r>
            </a:p>
          </p:txBody>
        </p:sp>
      </p:grpSp>
      <p:sp>
        <p:nvSpPr>
          <p:cNvPr id="16" name="TextBox 16"/>
          <p:cNvSpPr txBox="1"/>
          <p:nvPr/>
        </p:nvSpPr>
        <p:spPr>
          <a:xfrm>
            <a:off x="315644" y="6404610"/>
            <a:ext cx="8059116" cy="397510"/>
          </a:xfrm>
          <a:prstGeom prst="rect">
            <a:avLst/>
          </a:prstGeom>
        </p:spPr>
        <p:txBody>
          <a:bodyPr lIns="0" tIns="0" rIns="0" bIns="0" rtlCol="0" anchor="t">
            <a:spAutoFit/>
          </a:bodyPr>
          <a:lstStyle/>
          <a:p>
            <a:pPr algn="ctr">
              <a:lnSpc>
                <a:spcPts val="3289"/>
              </a:lnSpc>
              <a:spcBef>
                <a:spcPct val="0"/>
              </a:spcBef>
            </a:pPr>
            <a:r>
              <a:rPr lang="en-US" sz="2349">
                <a:solidFill>
                  <a:srgbClr val="000000"/>
                </a:solidFill>
                <a:latin typeface="Montserrat"/>
                <a:ea typeface="Montserrat"/>
                <a:cs typeface="Montserrat"/>
                <a:sym typeface="Montserrat"/>
              </a:rPr>
              <a:t>Fraction of output voltage feedback,   m𝗏</a:t>
            </a:r>
          </a:p>
        </p:txBody>
      </p:sp>
      <p:sp>
        <p:nvSpPr>
          <p:cNvPr id="17" name="TextBox 17"/>
          <p:cNvSpPr txBox="1"/>
          <p:nvPr/>
        </p:nvSpPr>
        <p:spPr>
          <a:xfrm>
            <a:off x="7582123" y="6404610"/>
            <a:ext cx="239197" cy="390525"/>
          </a:xfrm>
          <a:prstGeom prst="rect">
            <a:avLst/>
          </a:prstGeom>
        </p:spPr>
        <p:txBody>
          <a:bodyPr lIns="0" tIns="0" rIns="0" bIns="0" rtlCol="0" anchor="t">
            <a:spAutoFit/>
          </a:bodyPr>
          <a:lstStyle/>
          <a:p>
            <a:pPr algn="ctr">
              <a:lnSpc>
                <a:spcPts val="3149"/>
              </a:lnSpc>
              <a:spcBef>
                <a:spcPct val="0"/>
              </a:spcBef>
            </a:pPr>
            <a:r>
              <a:rPr lang="en-US" sz="2250">
                <a:solidFill>
                  <a:srgbClr val="000000"/>
                </a:solidFill>
                <a:latin typeface="Montserrat"/>
                <a:ea typeface="Montserrat"/>
                <a:cs typeface="Montserrat"/>
                <a:sym typeface="Montserrat"/>
              </a:rPr>
              <a:t>= </a:t>
            </a:r>
          </a:p>
        </p:txBody>
      </p:sp>
      <p:sp>
        <p:nvSpPr>
          <p:cNvPr id="18" name="TextBox 18"/>
          <p:cNvSpPr txBox="1"/>
          <p:nvPr/>
        </p:nvSpPr>
        <p:spPr>
          <a:xfrm>
            <a:off x="17768242" y="9742190"/>
            <a:ext cx="152400" cy="200025"/>
          </a:xfrm>
          <a:prstGeom prst="rect">
            <a:avLst/>
          </a:prstGeom>
        </p:spPr>
        <p:txBody>
          <a:bodyPr wrap="none" lIns="0" tIns="0" rIns="0" bIns="0" rtlCol="0" anchor="t">
            <a:spAutoFit/>
          </a:bodyPr>
          <a:lstStyle/>
          <a:p>
            <a:pPr algn="ctr">
              <a:lnSpc>
                <a:spcPts val="2800"/>
              </a:lnSpc>
              <a:spcBef>
                <a:spcPct val="0"/>
              </a:spcBef>
            </a:pPr>
            <a:r>
              <a:rPr lang="en-US" sz="2000" i="1">
                <a:solidFill>
                  <a:srgbClr val="000000"/>
                </a:solidFill>
                <a:latin typeface="Canva Sans Italics"/>
                <a:ea typeface="Canva Sans Italics"/>
                <a:cs typeface="Canva Sans Italics"/>
                <a:sym typeface="Canva Sans Italics"/>
              </a:rPr>
              <a:t>9</a:t>
            </a:r>
          </a:p>
        </p:txBody>
      </p:sp>
      <p:sp>
        <p:nvSpPr>
          <p:cNvPr id="19" name="TextBox 19"/>
          <p:cNvSpPr txBox="1"/>
          <p:nvPr/>
        </p:nvSpPr>
        <p:spPr>
          <a:xfrm>
            <a:off x="14630400" y="5536731"/>
            <a:ext cx="1014886" cy="403059"/>
          </a:xfrm>
          <a:prstGeom prst="rect">
            <a:avLst/>
          </a:prstGeom>
        </p:spPr>
        <p:txBody>
          <a:bodyPr wrap="square" lIns="0" tIns="0" rIns="0" bIns="0" rtlCol="0" anchor="t">
            <a:spAutoFit/>
          </a:bodyPr>
          <a:lstStyle/>
          <a:p>
            <a:pPr algn="ctr">
              <a:lnSpc>
                <a:spcPts val="3359"/>
              </a:lnSpc>
              <a:spcBef>
                <a:spcPct val="0"/>
              </a:spcBef>
            </a:pPr>
            <a:r>
              <a:rPr lang="en-US" sz="2400" dirty="0">
                <a:solidFill>
                  <a:srgbClr val="000000"/>
                </a:solidFill>
                <a:latin typeface="Montserrat"/>
                <a:ea typeface="Montserrat"/>
                <a:cs typeface="Montserrat"/>
                <a:sym typeface="Montserrat"/>
              </a:rPr>
              <a:t>Fig. 2</a:t>
            </a:r>
          </a:p>
        </p:txBody>
      </p:sp>
      <p:sp>
        <p:nvSpPr>
          <p:cNvPr id="20" name="Freeform 20" descr="Upscale Image"/>
          <p:cNvSpPr/>
          <p:nvPr/>
        </p:nvSpPr>
        <p:spPr>
          <a:xfrm>
            <a:off x="11629639" y="1843351"/>
            <a:ext cx="6447954" cy="3313222"/>
          </a:xfrm>
          <a:custGeom>
            <a:avLst/>
            <a:gdLst/>
            <a:ahLst/>
            <a:cxnLst/>
            <a:rect l="l" t="t" r="r" b="b"/>
            <a:pathLst>
              <a:path w="6447954" h="3313222">
                <a:moveTo>
                  <a:pt x="0" y="0"/>
                </a:moveTo>
                <a:lnTo>
                  <a:pt x="6447954" y="0"/>
                </a:lnTo>
                <a:lnTo>
                  <a:pt x="6447954" y="3313222"/>
                </a:lnTo>
                <a:lnTo>
                  <a:pt x="0" y="3313222"/>
                </a:lnTo>
                <a:lnTo>
                  <a:pt x="0" y="0"/>
                </a:lnTo>
                <a:close/>
              </a:path>
            </a:pathLst>
          </a:custGeom>
          <a:blipFill>
            <a:blip r:embed="rId7">
              <a:extLst>
                <a:ext uri="{28A0092B-C50C-407E-A947-70E740481C1C}">
                  <a14:useLocalDpi xmlns:a14="http://schemas.microsoft.com/office/drawing/2010/main" val="0"/>
                </a:ext>
              </a:extLst>
            </a:blip>
            <a:stretch>
              <a:fillRect/>
            </a:stretch>
          </a:blipFill>
        </p:spPr>
      </p:sp>
      <p:sp>
        <p:nvSpPr>
          <p:cNvPr id="21" name="TextBox 21"/>
          <p:cNvSpPr txBox="1"/>
          <p:nvPr/>
        </p:nvSpPr>
        <p:spPr>
          <a:xfrm>
            <a:off x="712509" y="4623397"/>
            <a:ext cx="10635569" cy="807123"/>
          </a:xfrm>
          <a:prstGeom prst="rect">
            <a:avLst/>
          </a:prstGeom>
        </p:spPr>
        <p:txBody>
          <a:bodyPr lIns="0" tIns="0" rIns="0" bIns="0" rtlCol="0" anchor="t">
            <a:spAutoFit/>
          </a:bodyPr>
          <a:lstStyle/>
          <a:p>
            <a:pPr algn="just">
              <a:lnSpc>
                <a:spcPts val="3287"/>
              </a:lnSpc>
            </a:pPr>
            <a:r>
              <a:rPr lang="en-US" sz="2348">
                <a:solidFill>
                  <a:srgbClr val="000000"/>
                </a:solidFill>
                <a:latin typeface="Montserrat"/>
                <a:ea typeface="Montserrat"/>
                <a:cs typeface="Montserrat"/>
                <a:sym typeface="Montserrat"/>
              </a:rPr>
              <a:t>Referring to Fig. 2, we have, </a:t>
            </a:r>
          </a:p>
          <a:p>
            <a:pPr algn="just">
              <a:lnSpc>
                <a:spcPts val="3287"/>
              </a:lnSpc>
              <a:spcBef>
                <a:spcPct val="0"/>
              </a:spcBef>
            </a:pPr>
            <a:r>
              <a:rPr lang="en-US" sz="2348">
                <a:solidFill>
                  <a:srgbClr val="000000"/>
                </a:solidFill>
                <a:latin typeface="Montserrat"/>
                <a:ea typeface="Montserrat"/>
                <a:cs typeface="Montserrat"/>
                <a:sym typeface="Montserrat"/>
              </a:rPr>
              <a:t>Gain of amplifier without feedback, </a:t>
            </a:r>
          </a:p>
        </p:txBody>
      </p:sp>
      <p:sp>
        <p:nvSpPr>
          <p:cNvPr id="22" name="TextBox 22"/>
          <p:cNvSpPr txBox="1"/>
          <p:nvPr/>
        </p:nvSpPr>
        <p:spPr>
          <a:xfrm>
            <a:off x="5214280" y="5590706"/>
            <a:ext cx="816013" cy="397548"/>
          </a:xfrm>
          <a:prstGeom prst="rect">
            <a:avLst/>
          </a:prstGeom>
        </p:spPr>
        <p:txBody>
          <a:bodyPr lIns="0" tIns="0" rIns="0" bIns="0" rtlCol="0" anchor="t">
            <a:spAutoFit/>
          </a:bodyPr>
          <a:lstStyle/>
          <a:p>
            <a:pPr algn="just">
              <a:lnSpc>
                <a:spcPts val="3287"/>
              </a:lnSpc>
              <a:spcBef>
                <a:spcPct val="0"/>
              </a:spcBef>
            </a:pPr>
            <a:r>
              <a:rPr lang="en-US" sz="2348">
                <a:solidFill>
                  <a:srgbClr val="000000"/>
                </a:solidFill>
                <a:latin typeface="Montserrat"/>
                <a:ea typeface="Montserrat"/>
                <a:cs typeface="Montserrat"/>
                <a:sym typeface="Montserrat"/>
              </a:rPr>
              <a:t>A𝗏 = </a:t>
            </a:r>
          </a:p>
        </p:txBody>
      </p:sp>
      <p:grpSp>
        <p:nvGrpSpPr>
          <p:cNvPr id="23" name="Group 23"/>
          <p:cNvGrpSpPr/>
          <p:nvPr/>
        </p:nvGrpSpPr>
        <p:grpSpPr>
          <a:xfrm>
            <a:off x="7242975" y="6220142"/>
            <a:ext cx="3218973" cy="775970"/>
            <a:chOff x="0" y="0"/>
            <a:chExt cx="4291965" cy="1034627"/>
          </a:xfrm>
        </p:grpSpPr>
        <p:sp>
          <p:nvSpPr>
            <p:cNvPr id="24" name="TextBox 24"/>
            <p:cNvSpPr txBox="1"/>
            <p:nvPr/>
          </p:nvSpPr>
          <p:spPr>
            <a:xfrm>
              <a:off x="1402423" y="-47625"/>
              <a:ext cx="1487119" cy="514138"/>
            </a:xfrm>
            <a:prstGeom prst="rect">
              <a:avLst/>
            </a:prstGeom>
          </p:spPr>
          <p:txBody>
            <a:bodyPr lIns="0" tIns="0" rIns="0" bIns="0" rtlCol="0" anchor="t">
              <a:spAutoFit/>
            </a:bodyPr>
            <a:lstStyle/>
            <a:p>
              <a:pPr algn="ctr">
                <a:lnSpc>
                  <a:spcPts val="3289"/>
                </a:lnSpc>
                <a:spcBef>
                  <a:spcPct val="0"/>
                </a:spcBef>
              </a:pPr>
              <a:r>
                <a:rPr lang="en-US" sz="2349">
                  <a:solidFill>
                    <a:srgbClr val="000000"/>
                  </a:solidFill>
                  <a:latin typeface="Montserrat"/>
                  <a:ea typeface="Montserrat"/>
                  <a:cs typeface="Montserrat"/>
                  <a:sym typeface="Montserrat"/>
                </a:rPr>
                <a:t>100 mV</a:t>
              </a:r>
            </a:p>
          </p:txBody>
        </p:sp>
        <p:sp>
          <p:nvSpPr>
            <p:cNvPr id="25" name="TextBox 25"/>
            <p:cNvSpPr txBox="1"/>
            <p:nvPr/>
          </p:nvSpPr>
          <p:spPr>
            <a:xfrm>
              <a:off x="0" y="520488"/>
              <a:ext cx="4291965" cy="514138"/>
            </a:xfrm>
            <a:prstGeom prst="rect">
              <a:avLst/>
            </a:prstGeom>
          </p:spPr>
          <p:txBody>
            <a:bodyPr lIns="0" tIns="0" rIns="0" bIns="0" rtlCol="0" anchor="t">
              <a:spAutoFit/>
            </a:bodyPr>
            <a:lstStyle/>
            <a:p>
              <a:pPr algn="ctr">
                <a:lnSpc>
                  <a:spcPts val="3289"/>
                </a:lnSpc>
                <a:spcBef>
                  <a:spcPct val="0"/>
                </a:spcBef>
              </a:pPr>
              <a:r>
                <a:rPr lang="en-US" sz="2349">
                  <a:solidFill>
                    <a:srgbClr val="000000"/>
                  </a:solidFill>
                  <a:latin typeface="Montserrat"/>
                  <a:ea typeface="Montserrat"/>
                  <a:cs typeface="Montserrat"/>
                  <a:sym typeface="Montserrat"/>
                </a:rPr>
                <a:t>10 V</a:t>
              </a:r>
            </a:p>
          </p:txBody>
        </p:sp>
      </p:grpSp>
      <p:sp>
        <p:nvSpPr>
          <p:cNvPr id="26" name="TextBox 26"/>
          <p:cNvSpPr txBox="1"/>
          <p:nvPr/>
        </p:nvSpPr>
        <p:spPr>
          <a:xfrm>
            <a:off x="9892225" y="6370320"/>
            <a:ext cx="164306" cy="390525"/>
          </a:xfrm>
          <a:prstGeom prst="rect">
            <a:avLst/>
          </a:prstGeom>
        </p:spPr>
        <p:txBody>
          <a:bodyPr lIns="0" tIns="0" rIns="0" bIns="0" rtlCol="0" anchor="t">
            <a:spAutoFit/>
          </a:bodyPr>
          <a:lstStyle/>
          <a:p>
            <a:pPr algn="ctr">
              <a:lnSpc>
                <a:spcPts val="3149"/>
              </a:lnSpc>
              <a:spcBef>
                <a:spcPct val="0"/>
              </a:spcBef>
            </a:pPr>
            <a:r>
              <a:rPr lang="en-US" sz="2250">
                <a:solidFill>
                  <a:srgbClr val="000000"/>
                </a:solidFill>
                <a:latin typeface="Montserrat"/>
                <a:ea typeface="Montserrat"/>
                <a:cs typeface="Montserrat"/>
                <a:sym typeface="Montserrat"/>
              </a:rPr>
              <a:t>=</a:t>
            </a:r>
          </a:p>
        </p:txBody>
      </p:sp>
      <p:sp>
        <p:nvSpPr>
          <p:cNvPr id="27" name="TextBox 27"/>
          <p:cNvSpPr txBox="1"/>
          <p:nvPr/>
        </p:nvSpPr>
        <p:spPr>
          <a:xfrm>
            <a:off x="10296613" y="6370320"/>
            <a:ext cx="566142" cy="397510"/>
          </a:xfrm>
          <a:prstGeom prst="rect">
            <a:avLst/>
          </a:prstGeom>
        </p:spPr>
        <p:txBody>
          <a:bodyPr lIns="0" tIns="0" rIns="0" bIns="0" rtlCol="0" anchor="t">
            <a:spAutoFit/>
          </a:bodyPr>
          <a:lstStyle/>
          <a:p>
            <a:pPr algn="ctr">
              <a:lnSpc>
                <a:spcPts val="3289"/>
              </a:lnSpc>
              <a:spcBef>
                <a:spcPct val="0"/>
              </a:spcBef>
            </a:pPr>
            <a:r>
              <a:rPr lang="en-US" sz="2349">
                <a:solidFill>
                  <a:srgbClr val="000000"/>
                </a:solidFill>
                <a:latin typeface="Montserrat"/>
                <a:ea typeface="Montserrat"/>
                <a:cs typeface="Montserrat"/>
                <a:sym typeface="Montserrat"/>
              </a:rPr>
              <a:t>0.01</a:t>
            </a:r>
          </a:p>
        </p:txBody>
      </p:sp>
      <p:sp>
        <p:nvSpPr>
          <p:cNvPr id="28" name="TextBox 28"/>
          <p:cNvSpPr txBox="1"/>
          <p:nvPr/>
        </p:nvSpPr>
        <p:spPr>
          <a:xfrm>
            <a:off x="315644" y="7196138"/>
            <a:ext cx="8059116" cy="397510"/>
          </a:xfrm>
          <a:prstGeom prst="rect">
            <a:avLst/>
          </a:prstGeom>
        </p:spPr>
        <p:txBody>
          <a:bodyPr lIns="0" tIns="0" rIns="0" bIns="0" rtlCol="0" anchor="t">
            <a:spAutoFit/>
          </a:bodyPr>
          <a:lstStyle/>
          <a:p>
            <a:pPr algn="ctr">
              <a:lnSpc>
                <a:spcPts val="3289"/>
              </a:lnSpc>
              <a:spcBef>
                <a:spcPct val="0"/>
              </a:spcBef>
            </a:pPr>
            <a:r>
              <a:rPr lang="en-US" sz="2349">
                <a:solidFill>
                  <a:srgbClr val="000000"/>
                </a:solidFill>
                <a:latin typeface="Montserrat"/>
                <a:ea typeface="Montserrat"/>
                <a:cs typeface="Montserrat"/>
                <a:sym typeface="Montserrat"/>
              </a:rPr>
              <a:t>Gain of amplifier with negative feedback,   A𝗏𝖿 = </a:t>
            </a:r>
          </a:p>
        </p:txBody>
      </p:sp>
      <p:grpSp>
        <p:nvGrpSpPr>
          <p:cNvPr id="29" name="Group 29"/>
          <p:cNvGrpSpPr/>
          <p:nvPr/>
        </p:nvGrpSpPr>
        <p:grpSpPr>
          <a:xfrm>
            <a:off x="7089665" y="7033260"/>
            <a:ext cx="3218973" cy="775970"/>
            <a:chOff x="0" y="0"/>
            <a:chExt cx="4291965" cy="1034627"/>
          </a:xfrm>
        </p:grpSpPr>
        <p:sp>
          <p:nvSpPr>
            <p:cNvPr id="30" name="TextBox 30"/>
            <p:cNvSpPr txBox="1"/>
            <p:nvPr/>
          </p:nvSpPr>
          <p:spPr>
            <a:xfrm>
              <a:off x="1402423" y="-47625"/>
              <a:ext cx="1487119" cy="514138"/>
            </a:xfrm>
            <a:prstGeom prst="rect">
              <a:avLst/>
            </a:prstGeom>
          </p:spPr>
          <p:txBody>
            <a:bodyPr lIns="0" tIns="0" rIns="0" bIns="0" rtlCol="0" anchor="t">
              <a:spAutoFit/>
            </a:bodyPr>
            <a:lstStyle/>
            <a:p>
              <a:pPr algn="ctr">
                <a:lnSpc>
                  <a:spcPts val="3289"/>
                </a:lnSpc>
                <a:spcBef>
                  <a:spcPct val="0"/>
                </a:spcBef>
              </a:pPr>
              <a:r>
                <a:rPr lang="en-US" sz="2349">
                  <a:solidFill>
                    <a:srgbClr val="000000"/>
                  </a:solidFill>
                  <a:latin typeface="Montserrat"/>
                  <a:ea typeface="Montserrat"/>
                  <a:cs typeface="Montserrat"/>
                  <a:sym typeface="Montserrat"/>
                </a:rPr>
                <a:t>10 V</a:t>
              </a:r>
            </a:p>
          </p:txBody>
        </p:sp>
        <p:sp>
          <p:nvSpPr>
            <p:cNvPr id="31" name="TextBox 31"/>
            <p:cNvSpPr txBox="1"/>
            <p:nvPr/>
          </p:nvSpPr>
          <p:spPr>
            <a:xfrm>
              <a:off x="0" y="520488"/>
              <a:ext cx="4291965" cy="514138"/>
            </a:xfrm>
            <a:prstGeom prst="rect">
              <a:avLst/>
            </a:prstGeom>
          </p:spPr>
          <p:txBody>
            <a:bodyPr lIns="0" tIns="0" rIns="0" bIns="0" rtlCol="0" anchor="t">
              <a:spAutoFit/>
            </a:bodyPr>
            <a:lstStyle/>
            <a:p>
              <a:pPr algn="ctr">
                <a:lnSpc>
                  <a:spcPts val="3289"/>
                </a:lnSpc>
                <a:spcBef>
                  <a:spcPct val="0"/>
                </a:spcBef>
              </a:pPr>
              <a:r>
                <a:rPr lang="en-US" sz="2349">
                  <a:solidFill>
                    <a:srgbClr val="000000"/>
                  </a:solidFill>
                  <a:latin typeface="Montserrat"/>
                  <a:ea typeface="Montserrat"/>
                  <a:cs typeface="Montserrat"/>
                  <a:sym typeface="Montserrat"/>
                </a:rPr>
                <a:t>101 mV</a:t>
              </a:r>
            </a:p>
          </p:txBody>
        </p:sp>
      </p:grpSp>
      <p:sp>
        <p:nvSpPr>
          <p:cNvPr id="32" name="TextBox 32"/>
          <p:cNvSpPr txBox="1"/>
          <p:nvPr/>
        </p:nvSpPr>
        <p:spPr>
          <a:xfrm>
            <a:off x="10087480" y="7185660"/>
            <a:ext cx="502920" cy="397510"/>
          </a:xfrm>
          <a:prstGeom prst="rect">
            <a:avLst/>
          </a:prstGeom>
        </p:spPr>
        <p:txBody>
          <a:bodyPr lIns="0" tIns="0" rIns="0" bIns="0" rtlCol="0" anchor="t">
            <a:spAutoFit/>
          </a:bodyPr>
          <a:lstStyle/>
          <a:p>
            <a:pPr algn="ctr">
              <a:lnSpc>
                <a:spcPts val="3289"/>
              </a:lnSpc>
              <a:spcBef>
                <a:spcPct val="0"/>
              </a:spcBef>
            </a:pPr>
            <a:r>
              <a:rPr lang="en-US" sz="2349">
                <a:solidFill>
                  <a:srgbClr val="000000"/>
                </a:solidFill>
                <a:latin typeface="Montserrat"/>
                <a:ea typeface="Montserrat"/>
                <a:cs typeface="Montserrat"/>
                <a:sym typeface="Montserrat"/>
              </a:rPr>
              <a:t>100</a:t>
            </a:r>
          </a:p>
        </p:txBody>
      </p:sp>
      <p:sp>
        <p:nvSpPr>
          <p:cNvPr id="33" name="TextBox 33"/>
          <p:cNvSpPr txBox="1"/>
          <p:nvPr/>
        </p:nvSpPr>
        <p:spPr>
          <a:xfrm>
            <a:off x="9666526" y="7185660"/>
            <a:ext cx="171688" cy="397510"/>
          </a:xfrm>
          <a:prstGeom prst="rect">
            <a:avLst/>
          </a:prstGeom>
        </p:spPr>
        <p:txBody>
          <a:bodyPr lIns="0" tIns="0" rIns="0" bIns="0" rtlCol="0" anchor="t">
            <a:spAutoFit/>
          </a:bodyPr>
          <a:lstStyle/>
          <a:p>
            <a:pPr algn="ctr">
              <a:lnSpc>
                <a:spcPts val="3289"/>
              </a:lnSpc>
              <a:spcBef>
                <a:spcPct val="0"/>
              </a:spcBef>
            </a:pPr>
            <a:r>
              <a:rPr lang="en-US" sz="2349">
                <a:solidFill>
                  <a:srgbClr val="000000"/>
                </a:solidFill>
                <a:latin typeface="Montserrat"/>
                <a:ea typeface="Montserrat"/>
                <a:cs typeface="Montserrat"/>
                <a:sym typeface="Montserrat"/>
              </a:rPr>
              <a:t>=</a:t>
            </a:r>
          </a:p>
        </p:txBody>
      </p:sp>
    </p:spTree>
  </p:cSld>
  <p:clrMapOvr>
    <a:masterClrMapping/>
  </p:clrMapOvr>
  <p:transition>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1557</Words>
  <Application>Microsoft Office PowerPoint</Application>
  <PresentationFormat>Custom</PresentationFormat>
  <Paragraphs>234</Paragraphs>
  <Slides>23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Arial Unicode</vt:lpstr>
      <vt:lpstr>Calibri</vt:lpstr>
      <vt:lpstr>Canva Sans Italics</vt:lpstr>
      <vt:lpstr>PT Sans</vt:lpstr>
      <vt:lpstr>Montserrat Bold</vt:lpstr>
      <vt:lpstr>Arial</vt:lpstr>
      <vt:lpstr>PT Sans Bold</vt:lpstr>
      <vt:lpstr>Montserrat</vt:lpstr>
      <vt:lpstr>Roca One</vt:lpstr>
      <vt:lpstr>League Spartan</vt:lpstr>
      <vt:lpstr>Arimo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EDC - Energon</dc:title>
  <dc:creator>Supan Roy</dc:creator>
  <cp:lastModifiedBy>Supan Roy</cp:lastModifiedBy>
  <cp:revision>9</cp:revision>
  <dcterms:created xsi:type="dcterms:W3CDTF">2006-08-16T00:00:00Z</dcterms:created>
  <dcterms:modified xsi:type="dcterms:W3CDTF">2024-11-11T18:39:58Z</dcterms:modified>
  <dc:identifier>DAGV0JC4l_Q</dc:identifier>
</cp:coreProperties>
</file>