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Garet" panose="020B0604020202020204" charset="0"/>
      <p:regular r:id="rId20"/>
    </p:embeddedFont>
    <p:embeddedFont>
      <p:font typeface="Garet Bold" panose="020B0604020202020204" charset="0"/>
      <p:regular r:id="rId21"/>
    </p:embeddedFont>
    <p:embeddedFont>
      <p:font typeface="Garet Ultra-Bold" panose="020B0604020202020204" charset="0"/>
      <p:regular r:id="rId22"/>
    </p:embeddedFont>
    <p:embeddedFont>
      <p:font typeface="Inter" panose="020B0604020202020204" charset="0"/>
      <p:regular r:id="rId23"/>
    </p:embeddedFont>
    <p:embeddedFont>
      <p:font typeface="Open Sans" panose="020B0606030504020204" pitchFamily="3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42469" y="0"/>
            <a:ext cx="6445531" cy="12022429"/>
            <a:chOff x="0" y="0"/>
            <a:chExt cx="3401674" cy="63449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01674" cy="6344920"/>
            </a:xfrm>
            <a:custGeom>
              <a:avLst/>
              <a:gdLst/>
              <a:ahLst/>
              <a:cxnLst/>
              <a:rect l="l" t="t" r="r" b="b"/>
              <a:pathLst>
                <a:path w="3401674" h="6344920">
                  <a:moveTo>
                    <a:pt x="2174593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548560" y="0"/>
                    <a:pt x="1227081" y="0"/>
                  </a:cubicBezTo>
                  <a:lnTo>
                    <a:pt x="3401673" y="0"/>
                  </a:lnTo>
                  <a:lnTo>
                    <a:pt x="3401673" y="5313680"/>
                  </a:lnTo>
                  <a:cubicBezTo>
                    <a:pt x="3401674" y="5883910"/>
                    <a:pt x="2853114" y="6344920"/>
                    <a:pt x="2174593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70435" r="-89527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259300" y="7109187"/>
            <a:ext cx="1028700" cy="3177813"/>
            <a:chOff x="0" y="0"/>
            <a:chExt cx="812800" cy="25108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7109187"/>
            <a:ext cx="11842469" cy="3177813"/>
            <a:chOff x="0" y="0"/>
            <a:chExt cx="9357013" cy="25108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357013" cy="2510865"/>
            </a:xfrm>
            <a:custGeom>
              <a:avLst/>
              <a:gdLst/>
              <a:ahLst/>
              <a:cxnLst/>
              <a:rect l="l" t="t" r="r" b="b"/>
              <a:pathLst>
                <a:path w="9357013" h="2510865">
                  <a:moveTo>
                    <a:pt x="0" y="0"/>
                  </a:moveTo>
                  <a:lnTo>
                    <a:pt x="9357013" y="0"/>
                  </a:lnTo>
                  <a:lnTo>
                    <a:pt x="9357013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357013" cy="2548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259300" y="0"/>
            <a:ext cx="1028700" cy="10287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609914" y="0"/>
            <a:ext cx="1694792" cy="10287000"/>
            <a:chOff x="0" y="0"/>
            <a:chExt cx="446365" cy="27093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24423" y="6011214"/>
            <a:ext cx="4176257" cy="545802"/>
            <a:chOff x="0" y="0"/>
            <a:chExt cx="1099919" cy="1437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99919" cy="143750"/>
            </a:xfrm>
            <a:custGeom>
              <a:avLst/>
              <a:gdLst/>
              <a:ahLst/>
              <a:cxnLst/>
              <a:rect l="l" t="t" r="r" b="b"/>
              <a:pathLst>
                <a:path w="1099919" h="143750">
                  <a:moveTo>
                    <a:pt x="71875" y="0"/>
                  </a:moveTo>
                  <a:lnTo>
                    <a:pt x="1028044" y="0"/>
                  </a:lnTo>
                  <a:cubicBezTo>
                    <a:pt x="1067740" y="0"/>
                    <a:pt x="1099919" y="32180"/>
                    <a:pt x="1099919" y="71875"/>
                  </a:cubicBezTo>
                  <a:lnTo>
                    <a:pt x="1099919" y="71875"/>
                  </a:lnTo>
                  <a:cubicBezTo>
                    <a:pt x="1099919" y="90938"/>
                    <a:pt x="1092347" y="109219"/>
                    <a:pt x="1078868" y="122699"/>
                  </a:cubicBezTo>
                  <a:cubicBezTo>
                    <a:pt x="1065389" y="136178"/>
                    <a:pt x="1047107" y="143750"/>
                    <a:pt x="1028044" y="143750"/>
                  </a:cubicBezTo>
                  <a:lnTo>
                    <a:pt x="71875" y="143750"/>
                  </a:lnTo>
                  <a:cubicBezTo>
                    <a:pt x="52813" y="143750"/>
                    <a:pt x="34531" y="136178"/>
                    <a:pt x="21052" y="122699"/>
                  </a:cubicBezTo>
                  <a:cubicBezTo>
                    <a:pt x="7573" y="109219"/>
                    <a:pt x="0" y="90938"/>
                    <a:pt x="0" y="71875"/>
                  </a:cubicBezTo>
                  <a:lnTo>
                    <a:pt x="0" y="71875"/>
                  </a:lnTo>
                  <a:cubicBezTo>
                    <a:pt x="0" y="52813"/>
                    <a:pt x="7573" y="34531"/>
                    <a:pt x="21052" y="21052"/>
                  </a:cubicBezTo>
                  <a:cubicBezTo>
                    <a:pt x="34531" y="7573"/>
                    <a:pt x="52813" y="0"/>
                    <a:pt x="71875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1099919" cy="17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Presented to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853887" y="786854"/>
            <a:ext cx="1977164" cy="197716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624423" y="78685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8484493" y="9014056"/>
            <a:ext cx="2545888" cy="2545888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9804"/>
                </a:srgbClr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356760" y="793750"/>
            <a:ext cx="530789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CSE212 - Discrete Mathematics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24423" y="6690722"/>
            <a:ext cx="7883517" cy="198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Mr. Dewan Mamun Raza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Assistant Professor,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Department of Computer Science and Engineering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Daffodil International University</a:t>
            </a:r>
          </a:p>
          <a:p>
            <a:pPr algn="l">
              <a:lnSpc>
                <a:spcPts val="3220"/>
              </a:lnSpc>
            </a:pPr>
            <a:endParaRPr lang="en-US" sz="23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624423" y="2355015"/>
            <a:ext cx="10218046" cy="303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60"/>
              </a:lnSpc>
            </a:pPr>
            <a:r>
              <a:rPr lang="en-US" sz="104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GRAPH ISOMORPHISM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EXAMPLE 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5770" y="1784134"/>
            <a:ext cx="6938729" cy="55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96"/>
              </a:lnSpc>
              <a:spcBef>
                <a:spcPct val="0"/>
              </a:spcBef>
            </a:pPr>
            <a:r>
              <a:rPr lang="en-US" sz="3282" dirty="0">
                <a:solidFill>
                  <a:srgbClr val="000000"/>
                </a:solidFill>
                <a:highlight>
                  <a:srgbClr val="C0C0C0"/>
                </a:highlight>
                <a:latin typeface="Inter"/>
                <a:ea typeface="Inter"/>
                <a:cs typeface="Inter"/>
                <a:sym typeface="Inter"/>
              </a:rPr>
              <a:t>Are These Graphs Isomorphic?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673656" y="6155134"/>
            <a:ext cx="308001" cy="30800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75134" y="2648256"/>
            <a:ext cx="3814417" cy="4427617"/>
            <a:chOff x="0" y="0"/>
            <a:chExt cx="5085890" cy="5903489"/>
          </a:xfrm>
        </p:grpSpPr>
        <p:sp>
          <p:nvSpPr>
            <p:cNvPr id="11" name="TextBox 11"/>
            <p:cNvSpPr txBox="1"/>
            <p:nvPr/>
          </p:nvSpPr>
          <p:spPr>
            <a:xfrm>
              <a:off x="1652529" y="5227214"/>
              <a:ext cx="39122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 rot="-10800000">
              <a:off x="1558403" y="4008075"/>
              <a:ext cx="410668" cy="410668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10800000">
              <a:off x="4253176" y="658248"/>
              <a:ext cx="410668" cy="41066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-10800000">
              <a:off x="682149" y="2647769"/>
              <a:ext cx="410668" cy="410668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4047842" y="2647769"/>
              <a:ext cx="410668" cy="410668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-10800000">
              <a:off x="682149" y="172539"/>
              <a:ext cx="410668" cy="410668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AutoShape 27"/>
            <p:cNvSpPr/>
            <p:nvPr/>
          </p:nvSpPr>
          <p:spPr>
            <a:xfrm flipV="1">
              <a:off x="1943959" y="2951582"/>
              <a:ext cx="2128996" cy="1163349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1052911" y="499534"/>
              <a:ext cx="3200265" cy="2353569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 flipH="1" flipV="1">
              <a:off x="1090967" y="405550"/>
              <a:ext cx="3164058" cy="430355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 flipV="1">
              <a:off x="4274258" y="1067847"/>
              <a:ext cx="163171" cy="1580991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998691" y="3025744"/>
              <a:ext cx="653838" cy="1015024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 flipV="1">
              <a:off x="887483" y="583207"/>
              <a:ext cx="0" cy="206456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4712510" y="2698219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558403" y="4492730"/>
              <a:ext cx="42402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e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2698219"/>
              <a:ext cx="428149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43053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4600939" y="202142"/>
              <a:ext cx="42148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b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304770" y="3113631"/>
            <a:ext cx="4948504" cy="3962242"/>
            <a:chOff x="0" y="0"/>
            <a:chExt cx="6598005" cy="5282989"/>
          </a:xfrm>
        </p:grpSpPr>
        <p:sp>
          <p:nvSpPr>
            <p:cNvPr id="39" name="AutoShape 39"/>
            <p:cNvSpPr/>
            <p:nvPr/>
          </p:nvSpPr>
          <p:spPr>
            <a:xfrm>
              <a:off x="740014" y="2611601"/>
              <a:ext cx="4997742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2011808" y="1487577"/>
              <a:ext cx="2035535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1652616" y="735084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h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1310" y="2658867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4084630" y="684284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47625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f</a:t>
              </a:r>
            </a:p>
          </p:txBody>
        </p:sp>
        <p:grpSp>
          <p:nvGrpSpPr>
            <p:cNvPr id="45" name="Group 45"/>
            <p:cNvGrpSpPr/>
            <p:nvPr/>
          </p:nvGrpSpPr>
          <p:grpSpPr>
            <a:xfrm rot="-10800000">
              <a:off x="1601140" y="1282243"/>
              <a:ext cx="410668" cy="410668"/>
              <a:chOff x="0" y="0"/>
              <a:chExt cx="812800" cy="8128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47" name="TextBox 4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 rot="-10800000">
              <a:off x="329346" y="2406267"/>
              <a:ext cx="410668" cy="410668"/>
              <a:chOff x="0" y="0"/>
              <a:chExt cx="812800" cy="8128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50" name="TextBox 5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 rot="-10800000">
              <a:off x="4047342" y="1282243"/>
              <a:ext cx="410668" cy="410668"/>
              <a:chOff x="0" y="0"/>
              <a:chExt cx="812800" cy="8128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53" name="TextBox 5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 rot="-10800000">
              <a:off x="329346" y="158219"/>
              <a:ext cx="410668" cy="410668"/>
              <a:chOff x="0" y="0"/>
              <a:chExt cx="812800" cy="8128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56" name="TextBox 5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7" name="Group 57"/>
            <p:cNvGrpSpPr/>
            <p:nvPr/>
          </p:nvGrpSpPr>
          <p:grpSpPr>
            <a:xfrm rot="-10800000">
              <a:off x="5737757" y="2406267"/>
              <a:ext cx="410668" cy="410668"/>
              <a:chOff x="0" y="0"/>
              <a:chExt cx="812800" cy="8128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59" name="TextBox 5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0" name="AutoShape 60"/>
            <p:cNvSpPr/>
            <p:nvPr/>
          </p:nvSpPr>
          <p:spPr>
            <a:xfrm flipV="1">
              <a:off x="534680" y="568887"/>
              <a:ext cx="0" cy="183738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1" name="AutoShape 61"/>
            <p:cNvSpPr/>
            <p:nvPr/>
          </p:nvSpPr>
          <p:spPr>
            <a:xfrm flipH="1" flipV="1">
              <a:off x="688538" y="499534"/>
              <a:ext cx="964078" cy="85206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2" name="AutoShape 62"/>
            <p:cNvSpPr/>
            <p:nvPr/>
          </p:nvSpPr>
          <p:spPr>
            <a:xfrm flipH="1">
              <a:off x="688538" y="1623558"/>
              <a:ext cx="964078" cy="85206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3" name="AutoShape 63"/>
            <p:cNvSpPr/>
            <p:nvPr/>
          </p:nvSpPr>
          <p:spPr>
            <a:xfrm>
              <a:off x="4423679" y="1601283"/>
              <a:ext cx="1348409" cy="896611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" name="TextBox 64"/>
            <p:cNvSpPr txBox="1"/>
            <p:nvPr/>
          </p:nvSpPr>
          <p:spPr>
            <a:xfrm>
              <a:off x="3043271" y="4606714"/>
              <a:ext cx="39122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ii</a:t>
              </a: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6224625" y="2409100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j</a:t>
              </a:r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13719610" y="2703832"/>
            <a:ext cx="316873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u="sng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One-to-one Mapping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4518479" y="3428128"/>
            <a:ext cx="1559521" cy="288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f(a) = h</a:t>
            </a:r>
          </a:p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f(b) = f</a:t>
            </a:r>
          </a:p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f(c) = g</a:t>
            </a:r>
          </a:p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f(d) = i</a:t>
            </a:r>
          </a:p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f(e) = j</a:t>
            </a:r>
          </a:p>
          <a:p>
            <a:pPr algn="just">
              <a:lnSpc>
                <a:spcPts val="3874"/>
              </a:lnSpc>
            </a:pPr>
            <a:endParaRPr lang="en-US" sz="24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EXAMPLE 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5770" y="1784134"/>
            <a:ext cx="7252830" cy="55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96"/>
              </a:lnSpc>
              <a:spcBef>
                <a:spcPct val="0"/>
              </a:spcBef>
            </a:pPr>
            <a:r>
              <a:rPr lang="en-US" sz="3282" dirty="0">
                <a:solidFill>
                  <a:srgbClr val="000000"/>
                </a:solidFill>
                <a:highlight>
                  <a:srgbClr val="C0C0C0"/>
                </a:highlight>
                <a:latin typeface="Inter"/>
                <a:ea typeface="Inter"/>
                <a:cs typeface="Inter"/>
                <a:sym typeface="Inter"/>
              </a:rPr>
              <a:t>Are These Graphs Isomorphic?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673656" y="6155134"/>
            <a:ext cx="308001" cy="30800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9853" y="2648256"/>
            <a:ext cx="2856206" cy="3315365"/>
            <a:chOff x="0" y="0"/>
            <a:chExt cx="3808275" cy="4420487"/>
          </a:xfrm>
        </p:grpSpPr>
        <p:sp>
          <p:nvSpPr>
            <p:cNvPr id="11" name="TextBox 11"/>
            <p:cNvSpPr txBox="1"/>
            <p:nvPr/>
          </p:nvSpPr>
          <p:spPr>
            <a:xfrm>
              <a:off x="1237401" y="3916398"/>
              <a:ext cx="292949" cy="504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44"/>
                </a:lnSpc>
                <a:spcBef>
                  <a:spcPct val="0"/>
                </a:spcBef>
              </a:pPr>
              <a:r>
                <a:rPr lang="en-US" sz="2246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 rot="-10800000">
              <a:off x="1166920" y="3001216"/>
              <a:ext cx="307505" cy="307505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10800000">
              <a:off x="3184745" y="492891"/>
              <a:ext cx="307505" cy="307505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-10800000">
              <a:off x="510788" y="1982629"/>
              <a:ext cx="307505" cy="307505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3030993" y="1982629"/>
              <a:ext cx="307505" cy="307505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-10800000">
              <a:off x="510788" y="129196"/>
              <a:ext cx="307505" cy="307505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AutoShape 27"/>
            <p:cNvSpPr/>
            <p:nvPr/>
          </p:nvSpPr>
          <p:spPr>
            <a:xfrm flipV="1">
              <a:off x="1455621" y="2210122"/>
              <a:ext cx="1594176" cy="871107"/>
            </a:xfrm>
            <a:prstGeom prst="line">
              <a:avLst/>
            </a:prstGeom>
            <a:ln w="47548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788411" y="374047"/>
              <a:ext cx="2396334" cy="1762335"/>
            </a:xfrm>
            <a:prstGeom prst="line">
              <a:avLst/>
            </a:prstGeom>
            <a:ln w="47548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 flipH="1" flipV="1">
              <a:off x="816908" y="303673"/>
              <a:ext cx="2369222" cy="322247"/>
            </a:xfrm>
            <a:prstGeom prst="line">
              <a:avLst/>
            </a:prstGeom>
            <a:ln w="47548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 flipV="1">
              <a:off x="3200531" y="799596"/>
              <a:ext cx="122181" cy="1183834"/>
            </a:xfrm>
            <a:prstGeom prst="line">
              <a:avLst/>
            </a:prstGeom>
            <a:ln w="47548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747812" y="2265654"/>
              <a:ext cx="489589" cy="760042"/>
            </a:xfrm>
            <a:prstGeom prst="line">
              <a:avLst/>
            </a:prstGeom>
            <a:ln w="47548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 flipV="1">
              <a:off x="664540" y="436701"/>
              <a:ext cx="0" cy="1545928"/>
            </a:xfrm>
            <a:prstGeom prst="line">
              <a:avLst/>
            </a:prstGeom>
            <a:ln w="47548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3528691" y="2017967"/>
              <a:ext cx="279584" cy="412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20"/>
                </a:lnSpc>
                <a:spcBef>
                  <a:spcPct val="0"/>
                </a:spcBef>
              </a:pPr>
              <a:r>
                <a:rPr lang="en-US" sz="187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166920" y="3361683"/>
              <a:ext cx="317504" cy="412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20"/>
                </a:lnSpc>
                <a:spcBef>
                  <a:spcPct val="0"/>
                </a:spcBef>
              </a:pPr>
              <a:r>
                <a:rPr lang="en-US" sz="187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e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2017967"/>
              <a:ext cx="320595" cy="412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20"/>
                </a:lnSpc>
                <a:spcBef>
                  <a:spcPct val="0"/>
                </a:spcBef>
              </a:pPr>
              <a:r>
                <a:rPr lang="en-US" sz="187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322378" cy="412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20"/>
                </a:lnSpc>
                <a:spcBef>
                  <a:spcPct val="0"/>
                </a:spcBef>
              </a:pPr>
              <a:r>
                <a:rPr lang="en-US" sz="187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3445147" y="148923"/>
              <a:ext cx="315602" cy="412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20"/>
                </a:lnSpc>
                <a:spcBef>
                  <a:spcPct val="0"/>
                </a:spcBef>
              </a:pPr>
              <a:r>
                <a:rPr lang="en-US" sz="187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b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3712504" y="2648256"/>
            <a:ext cx="3982406" cy="3188692"/>
            <a:chOff x="0" y="0"/>
            <a:chExt cx="5309874" cy="4251590"/>
          </a:xfrm>
        </p:grpSpPr>
        <p:sp>
          <p:nvSpPr>
            <p:cNvPr id="39" name="AutoShape 39"/>
            <p:cNvSpPr/>
            <p:nvPr/>
          </p:nvSpPr>
          <p:spPr>
            <a:xfrm>
              <a:off x="595541" y="2101737"/>
              <a:ext cx="4022032" cy="0"/>
            </a:xfrm>
            <a:prstGeom prst="line">
              <a:avLst/>
            </a:prstGeom>
            <a:ln w="5110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1619042" y="1197157"/>
              <a:ext cx="1638137" cy="0"/>
            </a:xfrm>
            <a:prstGeom prst="line">
              <a:avLst/>
            </a:prstGeom>
            <a:ln w="5110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1329975" y="582276"/>
              <a:ext cx="300485" cy="449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  <a:spcBef>
                  <a:spcPct val="0"/>
                </a:spcBef>
              </a:pPr>
              <a:r>
                <a:rPr lang="en-US" sz="201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h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34437" y="2130478"/>
              <a:ext cx="300485" cy="449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  <a:spcBef>
                  <a:spcPct val="0"/>
                </a:spcBef>
              </a:pPr>
              <a:r>
                <a:rPr lang="en-US" sz="201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287187" y="541393"/>
              <a:ext cx="300485" cy="449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  <a:spcBef>
                  <a:spcPct val="0"/>
                </a:spcBef>
              </a:pPr>
              <a:r>
                <a:rPr lang="en-US" sz="201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47625"/>
              <a:ext cx="300485" cy="449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  <a:spcBef>
                  <a:spcPct val="0"/>
                </a:spcBef>
              </a:pPr>
              <a:r>
                <a:rPr lang="en-US" sz="201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f</a:t>
              </a:r>
            </a:p>
          </p:txBody>
        </p:sp>
        <p:grpSp>
          <p:nvGrpSpPr>
            <p:cNvPr id="45" name="Group 45"/>
            <p:cNvGrpSpPr/>
            <p:nvPr/>
          </p:nvGrpSpPr>
          <p:grpSpPr>
            <a:xfrm rot="-10800000">
              <a:off x="1288549" y="1031910"/>
              <a:ext cx="330493" cy="330493"/>
              <a:chOff x="0" y="0"/>
              <a:chExt cx="812800" cy="8128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47" name="TextBox 4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 rot="-10800000">
              <a:off x="265048" y="1936491"/>
              <a:ext cx="330493" cy="330493"/>
              <a:chOff x="0" y="0"/>
              <a:chExt cx="812800" cy="8128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50" name="TextBox 5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 rot="-10800000">
              <a:off x="3257178" y="1031910"/>
              <a:ext cx="330493" cy="330493"/>
              <a:chOff x="0" y="0"/>
              <a:chExt cx="812800" cy="8128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53" name="TextBox 5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 rot="-10800000">
              <a:off x="265048" y="127330"/>
              <a:ext cx="330493" cy="330493"/>
              <a:chOff x="0" y="0"/>
              <a:chExt cx="812800" cy="8128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56" name="TextBox 5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57" name="Group 57"/>
            <p:cNvGrpSpPr/>
            <p:nvPr/>
          </p:nvGrpSpPr>
          <p:grpSpPr>
            <a:xfrm rot="-10800000">
              <a:off x="4617573" y="1936491"/>
              <a:ext cx="330493" cy="330493"/>
              <a:chOff x="0" y="0"/>
              <a:chExt cx="812800" cy="8128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59" name="TextBox 5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60" name="AutoShape 60"/>
            <p:cNvSpPr/>
            <p:nvPr/>
          </p:nvSpPr>
          <p:spPr>
            <a:xfrm flipV="1">
              <a:off x="430295" y="457823"/>
              <a:ext cx="0" cy="1478668"/>
            </a:xfrm>
            <a:prstGeom prst="line">
              <a:avLst/>
            </a:prstGeom>
            <a:ln w="5110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1" name="AutoShape 61"/>
            <p:cNvSpPr/>
            <p:nvPr/>
          </p:nvSpPr>
          <p:spPr>
            <a:xfrm flipH="1" flipV="1">
              <a:off x="554115" y="402010"/>
              <a:ext cx="775861" cy="685714"/>
            </a:xfrm>
            <a:prstGeom prst="line">
              <a:avLst/>
            </a:prstGeom>
            <a:ln w="5110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2" name="AutoShape 62"/>
            <p:cNvSpPr/>
            <p:nvPr/>
          </p:nvSpPr>
          <p:spPr>
            <a:xfrm flipH="1">
              <a:off x="554115" y="1306590"/>
              <a:ext cx="775861" cy="685714"/>
            </a:xfrm>
            <a:prstGeom prst="line">
              <a:avLst/>
            </a:prstGeom>
            <a:ln w="5110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3" name="AutoShape 63"/>
            <p:cNvSpPr/>
            <p:nvPr/>
          </p:nvSpPr>
          <p:spPr>
            <a:xfrm>
              <a:off x="3560043" y="1288664"/>
              <a:ext cx="1085159" cy="721566"/>
            </a:xfrm>
            <a:prstGeom prst="line">
              <a:avLst/>
            </a:prstGeom>
            <a:ln w="5110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" name="TextBox 64"/>
            <p:cNvSpPr txBox="1"/>
            <p:nvPr/>
          </p:nvSpPr>
          <p:spPr>
            <a:xfrm>
              <a:off x="2449132" y="3713377"/>
              <a:ext cx="314849" cy="538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  <a:spcBef>
                  <a:spcPct val="0"/>
                </a:spcBef>
              </a:pPr>
              <a:r>
                <a:rPr lang="en-US" sz="2414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ii</a:t>
              </a: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5009390" y="1929473"/>
              <a:ext cx="300485" cy="449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6"/>
                </a:lnSpc>
                <a:spcBef>
                  <a:spcPct val="0"/>
                </a:spcBef>
              </a:pPr>
              <a:r>
                <a:rPr lang="en-US" sz="201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j</a:t>
              </a:r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7053917" y="3208368"/>
            <a:ext cx="418016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Adjacency Matrix for i and ii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6225599" y="9191625"/>
            <a:ext cx="583680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So, these graphs are Isomorphic</a:t>
            </a:r>
          </a:p>
        </p:txBody>
      </p:sp>
      <p:grpSp>
        <p:nvGrpSpPr>
          <p:cNvPr id="68" name="Group 68"/>
          <p:cNvGrpSpPr/>
          <p:nvPr/>
        </p:nvGrpSpPr>
        <p:grpSpPr>
          <a:xfrm>
            <a:off x="4983828" y="5378140"/>
            <a:ext cx="3700246" cy="3090579"/>
            <a:chOff x="0" y="0"/>
            <a:chExt cx="4933661" cy="4120772"/>
          </a:xfrm>
        </p:grpSpPr>
        <p:sp>
          <p:nvSpPr>
            <p:cNvPr id="69" name="AutoShape 69"/>
            <p:cNvSpPr/>
            <p:nvPr/>
          </p:nvSpPr>
          <p:spPr>
            <a:xfrm flipV="1">
              <a:off x="132" y="609600"/>
              <a:ext cx="4882729" cy="2540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0" name="AutoShape 70"/>
            <p:cNvSpPr/>
            <p:nvPr/>
          </p:nvSpPr>
          <p:spPr>
            <a:xfrm>
              <a:off x="610095" y="117392"/>
              <a:ext cx="0" cy="400338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1" name="TextBox 71"/>
            <p:cNvSpPr txBox="1"/>
            <p:nvPr/>
          </p:nvSpPr>
          <p:spPr>
            <a:xfrm>
              <a:off x="842140" y="-6667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   b   c    d    e</a:t>
              </a:r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842140" y="56832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0   1    1    1    0</a:t>
              </a:r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59401" y="542925"/>
              <a:ext cx="782739" cy="35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b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   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e</a:t>
              </a: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842140" y="120332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1   0    1    0    0</a:t>
              </a:r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892940" y="196532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1   1    0    0    1</a:t>
              </a:r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842140" y="272732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1   0    0    0    1</a:t>
              </a:r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842140" y="338772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0   0    1    1    0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10874735" y="5343443"/>
            <a:ext cx="3700246" cy="3128679"/>
            <a:chOff x="0" y="0"/>
            <a:chExt cx="4933661" cy="4171572"/>
          </a:xfrm>
        </p:grpSpPr>
        <p:sp>
          <p:nvSpPr>
            <p:cNvPr id="79" name="AutoShape 79"/>
            <p:cNvSpPr/>
            <p:nvPr/>
          </p:nvSpPr>
          <p:spPr>
            <a:xfrm flipV="1">
              <a:off x="132" y="660400"/>
              <a:ext cx="4882729" cy="2540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>
              <a:off x="610095" y="168191"/>
              <a:ext cx="0" cy="400338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TextBox 81"/>
            <p:cNvSpPr txBox="1"/>
            <p:nvPr/>
          </p:nvSpPr>
          <p:spPr>
            <a:xfrm>
              <a:off x="842140" y="-6667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h    f   g    i     j</a:t>
              </a:r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842140" y="61912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0   1    1    1    0</a:t>
              </a:r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59401" y="593725"/>
              <a:ext cx="782739" cy="35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h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f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  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j</a:t>
              </a:r>
            </a:p>
          </p:txBody>
        </p:sp>
        <p:sp>
          <p:nvSpPr>
            <p:cNvPr id="84" name="TextBox 84"/>
            <p:cNvSpPr txBox="1"/>
            <p:nvPr/>
          </p:nvSpPr>
          <p:spPr>
            <a:xfrm>
              <a:off x="842140" y="125412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1   0    1    0    0</a:t>
              </a:r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892940" y="201612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1   1    0    0    1</a:t>
              </a:r>
            </a:p>
          </p:txBody>
        </p:sp>
        <p:sp>
          <p:nvSpPr>
            <p:cNvPr id="86" name="TextBox 86"/>
            <p:cNvSpPr txBox="1"/>
            <p:nvPr/>
          </p:nvSpPr>
          <p:spPr>
            <a:xfrm>
              <a:off x="842140" y="277812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1   0    0    0    1</a:t>
              </a:r>
            </a:p>
          </p:txBody>
        </p:sp>
        <p:sp>
          <p:nvSpPr>
            <p:cNvPr id="87" name="TextBox 87"/>
            <p:cNvSpPr txBox="1"/>
            <p:nvPr/>
          </p:nvSpPr>
          <p:spPr>
            <a:xfrm>
              <a:off x="842140" y="343852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0   0    1    1    0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251518" cy="10287000"/>
            <a:chOff x="0" y="0"/>
            <a:chExt cx="164649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6490" cy="2709333"/>
            </a:xfrm>
            <a:custGeom>
              <a:avLst/>
              <a:gdLst/>
              <a:ahLst/>
              <a:cxnLst/>
              <a:rect l="l" t="t" r="r" b="b"/>
              <a:pathLst>
                <a:path w="1646490" h="2709333">
                  <a:moveTo>
                    <a:pt x="0" y="0"/>
                  </a:moveTo>
                  <a:lnTo>
                    <a:pt x="1646490" y="0"/>
                  </a:lnTo>
                  <a:lnTo>
                    <a:pt x="16464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464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16626" y="1732921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16626" y="367185"/>
            <a:ext cx="4568944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PRESENTER 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02732" y="2950160"/>
            <a:ext cx="9280159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Pallab Debnath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84865" y="3900971"/>
            <a:ext cx="6715894" cy="720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6"/>
              </a:lnSpc>
            </a:pPr>
            <a:r>
              <a:rPr lang="en-US" sz="431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ID: 232-15-676</a:t>
            </a: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EXAMPLE 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5770" y="1784134"/>
            <a:ext cx="6421440" cy="55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96"/>
              </a:lnSpc>
              <a:spcBef>
                <a:spcPct val="0"/>
              </a:spcBef>
            </a:pPr>
            <a:r>
              <a:rPr lang="en-US" sz="3282" dirty="0">
                <a:solidFill>
                  <a:srgbClr val="000000"/>
                </a:solidFill>
                <a:highlight>
                  <a:srgbClr val="C0C0C0"/>
                </a:highlight>
                <a:latin typeface="Inter"/>
                <a:ea typeface="Inter"/>
                <a:cs typeface="Inter"/>
                <a:sym typeface="Inter"/>
              </a:rPr>
              <a:t>Are These Graphs Isomorphic?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69006" y="6855287"/>
            <a:ext cx="2934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75134" y="2648256"/>
            <a:ext cx="3850493" cy="3987147"/>
            <a:chOff x="0" y="0"/>
            <a:chExt cx="5133991" cy="5316197"/>
          </a:xfrm>
        </p:grpSpPr>
        <p:grpSp>
          <p:nvGrpSpPr>
            <p:cNvPr id="9" name="Group 9"/>
            <p:cNvGrpSpPr/>
            <p:nvPr/>
          </p:nvGrpSpPr>
          <p:grpSpPr>
            <a:xfrm>
              <a:off x="2400091" y="675764"/>
              <a:ext cx="410668" cy="41066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1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675481" y="4732989"/>
              <a:ext cx="410668" cy="410668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100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4041174" y="2257759"/>
              <a:ext cx="410668" cy="41066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10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675481" y="2257759"/>
              <a:ext cx="410668" cy="410668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10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4041174" y="4732989"/>
              <a:ext cx="410668" cy="410668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100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 flipH="1">
              <a:off x="1032131" y="1019900"/>
              <a:ext cx="1421979" cy="130439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 flipV="1">
              <a:off x="1086149" y="2597104"/>
              <a:ext cx="3004780" cy="2588214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1086149" y="4938323"/>
              <a:ext cx="3160359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880815" y="2463093"/>
              <a:ext cx="0" cy="2269896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 flipH="1" flipV="1">
              <a:off x="2753255" y="1023605"/>
              <a:ext cx="1345423" cy="1296981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4246508" y="2668427"/>
              <a:ext cx="0" cy="206456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48101" y="2023194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u₁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2400091" y="-47625"/>
              <a:ext cx="42402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u₂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4705842" y="2023194"/>
              <a:ext cx="428149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u₃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4703461" y="4769038"/>
              <a:ext cx="43053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u₄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4685364"/>
              <a:ext cx="42148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u₅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8204508" y="6864812"/>
            <a:ext cx="292253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6304770" y="2780429"/>
            <a:ext cx="4283537" cy="3604895"/>
            <a:chOff x="0" y="0"/>
            <a:chExt cx="5711382" cy="4806526"/>
          </a:xfrm>
        </p:grpSpPr>
        <p:sp>
          <p:nvSpPr>
            <p:cNvPr id="37" name="AutoShape 37"/>
            <p:cNvSpPr/>
            <p:nvPr/>
          </p:nvSpPr>
          <p:spPr>
            <a:xfrm flipV="1">
              <a:off x="1065451" y="2038548"/>
              <a:ext cx="3567566" cy="2522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8" name="Group 38"/>
            <p:cNvGrpSpPr/>
            <p:nvPr/>
          </p:nvGrpSpPr>
          <p:grpSpPr>
            <a:xfrm>
              <a:off x="860117" y="1858434"/>
              <a:ext cx="410668" cy="410668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100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2761737" y="638336"/>
              <a:ext cx="410668" cy="41066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100"/>
              </a:solidFill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3811676" y="4259202"/>
              <a:ext cx="410668" cy="410668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100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4633012" y="1831762"/>
              <a:ext cx="410668" cy="410668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100"/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 rot="-560879">
              <a:off x="508625" y="4259202"/>
              <a:ext cx="410668" cy="410668"/>
              <a:chOff x="0" y="0"/>
              <a:chExt cx="812800" cy="81280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100"/>
              </a:solidFill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3" name="AutoShape 53"/>
            <p:cNvSpPr/>
            <p:nvPr/>
          </p:nvSpPr>
          <p:spPr>
            <a:xfrm>
              <a:off x="2967071" y="843670"/>
              <a:ext cx="1698130" cy="1083001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4" name="AutoShape 54"/>
            <p:cNvSpPr/>
            <p:nvPr/>
          </p:nvSpPr>
          <p:spPr>
            <a:xfrm flipV="1">
              <a:off x="743713" y="2063768"/>
              <a:ext cx="321738" cy="2197545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" name="AutoShape 55"/>
            <p:cNvSpPr/>
            <p:nvPr/>
          </p:nvSpPr>
          <p:spPr>
            <a:xfrm flipH="1">
              <a:off x="4082838" y="2037096"/>
              <a:ext cx="755507" cy="2232884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" name="AutoShape 56"/>
            <p:cNvSpPr/>
            <p:nvPr/>
          </p:nvSpPr>
          <p:spPr>
            <a:xfrm>
              <a:off x="1065451" y="2063768"/>
              <a:ext cx="2792261" cy="2271196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7" name="AutoShape 57"/>
            <p:cNvSpPr/>
            <p:nvPr/>
          </p:nvSpPr>
          <p:spPr>
            <a:xfrm flipH="1">
              <a:off x="1238293" y="843670"/>
              <a:ext cx="1728779" cy="1109201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302638" y="1764924"/>
              <a:ext cx="41132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v₅</a:t>
              </a: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2761737" y="-47625"/>
              <a:ext cx="36322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v₁</a:t>
              </a:r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5297680" y="1719804"/>
              <a:ext cx="413703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v₂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4424022" y="4259367"/>
              <a:ext cx="417989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v₃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4259367"/>
              <a:ext cx="42037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v₄</a:t>
              </a:r>
            </a:p>
          </p:txBody>
        </p:sp>
      </p:grpSp>
      <p:sp>
        <p:nvSpPr>
          <p:cNvPr id="63" name="TextBox 63"/>
          <p:cNvSpPr txBox="1"/>
          <p:nvPr/>
        </p:nvSpPr>
        <p:spPr>
          <a:xfrm>
            <a:off x="13609320" y="4118532"/>
            <a:ext cx="2929448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u="sng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Basic Comparison</a:t>
            </a:r>
          </a:p>
        </p:txBody>
      </p:sp>
      <p:grpSp>
        <p:nvGrpSpPr>
          <p:cNvPr id="64" name="Group 64"/>
          <p:cNvGrpSpPr/>
          <p:nvPr/>
        </p:nvGrpSpPr>
        <p:grpSpPr>
          <a:xfrm>
            <a:off x="10124074" y="5143500"/>
            <a:ext cx="7909008" cy="4187664"/>
            <a:chOff x="0" y="0"/>
            <a:chExt cx="10545344" cy="5583553"/>
          </a:xfrm>
        </p:grpSpPr>
        <p:sp>
          <p:nvSpPr>
            <p:cNvPr id="65" name="TextBox 65"/>
            <p:cNvSpPr txBox="1"/>
            <p:nvPr/>
          </p:nvSpPr>
          <p:spPr>
            <a:xfrm>
              <a:off x="0" y="671193"/>
              <a:ext cx="10545344" cy="4912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vertices -                          5                    5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Edges -                             6                    6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number of degrees -               12                  12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1 degree vertex -            </a:t>
              </a:r>
              <a:r>
                <a:rPr lang="en-US" sz="24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     </a:t>
              </a:r>
              <a:r>
                <a:rPr lang="en-US" sz="24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2 degree vertex -            </a:t>
              </a:r>
              <a:r>
                <a:rPr lang="en-US" sz="24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3                    2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3 degree vertex -            </a:t>
              </a:r>
              <a:r>
                <a:rPr lang="en-US" sz="24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2                    1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4 degree vertex -            </a:t>
              </a:r>
              <a:r>
                <a:rPr lang="en-US" sz="2400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0                    1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cycles -                             3                     3</a:t>
              </a:r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7290736" y="-47625"/>
              <a:ext cx="265160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                 B</a:t>
              </a:r>
            </a:p>
          </p:txBody>
        </p:sp>
      </p:grpSp>
      <p:sp>
        <p:nvSpPr>
          <p:cNvPr id="67" name="TextBox 67"/>
          <p:cNvSpPr txBox="1"/>
          <p:nvPr/>
        </p:nvSpPr>
        <p:spPr>
          <a:xfrm>
            <a:off x="5417653" y="9496425"/>
            <a:ext cx="653284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So, these graphs are not Isomorphic</a:t>
            </a: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251518" cy="10287000"/>
            <a:chOff x="0" y="0"/>
            <a:chExt cx="164649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6490" cy="2709333"/>
            </a:xfrm>
            <a:custGeom>
              <a:avLst/>
              <a:gdLst/>
              <a:ahLst/>
              <a:cxnLst/>
              <a:rect l="l" t="t" r="r" b="b"/>
              <a:pathLst>
                <a:path w="1646490" h="2709333">
                  <a:moveTo>
                    <a:pt x="0" y="0"/>
                  </a:moveTo>
                  <a:lnTo>
                    <a:pt x="1646490" y="0"/>
                  </a:lnTo>
                  <a:lnTo>
                    <a:pt x="16464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464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16626" y="1732921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16626" y="367185"/>
            <a:ext cx="4568944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PRESENTER 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02732" y="2950160"/>
            <a:ext cx="9280159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Umme Arifa Zaman Nirjhor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84865" y="3900971"/>
            <a:ext cx="6715894" cy="720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6"/>
              </a:lnSpc>
            </a:pPr>
            <a:r>
              <a:rPr lang="en-US" sz="431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ID: 232-15-695</a:t>
            </a: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EXAMPLE 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5770" y="1784134"/>
            <a:ext cx="6515446" cy="55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96"/>
              </a:lnSpc>
              <a:spcBef>
                <a:spcPct val="0"/>
              </a:spcBef>
            </a:pPr>
            <a:r>
              <a:rPr lang="en-US" sz="3282" dirty="0">
                <a:solidFill>
                  <a:srgbClr val="000000"/>
                </a:solidFill>
                <a:highlight>
                  <a:srgbClr val="00FFFF"/>
                </a:highlight>
                <a:latin typeface="Inter"/>
                <a:ea typeface="Inter"/>
                <a:cs typeface="Inter"/>
                <a:sym typeface="Inter"/>
              </a:rPr>
              <a:t>Are These Graphs Isomorphic?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21566" y="5683648"/>
            <a:ext cx="2934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59694" y="2475629"/>
            <a:ext cx="4430669" cy="3042521"/>
            <a:chOff x="0" y="0"/>
            <a:chExt cx="5907559" cy="4056695"/>
          </a:xfrm>
        </p:grpSpPr>
        <p:grpSp>
          <p:nvGrpSpPr>
            <p:cNvPr id="9" name="Group 9"/>
            <p:cNvGrpSpPr/>
            <p:nvPr/>
          </p:nvGrpSpPr>
          <p:grpSpPr>
            <a:xfrm>
              <a:off x="2869817" y="499534"/>
              <a:ext cx="410668" cy="41066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48101" y="499534"/>
              <a:ext cx="410668" cy="410668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5488150" y="1827494"/>
              <a:ext cx="410668" cy="41066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48101" y="3098756"/>
              <a:ext cx="410668" cy="410668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2869817" y="3098756"/>
              <a:ext cx="410668" cy="410668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435508" y="704868"/>
              <a:ext cx="2434309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3258317" y="797766"/>
              <a:ext cx="2252001" cy="1142165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 flipV="1">
              <a:off x="3259906" y="2122531"/>
              <a:ext cx="2248823" cy="1091855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458769" y="3304090"/>
              <a:ext cx="2411047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 flipV="1">
              <a:off x="253435" y="910202"/>
              <a:ext cx="0" cy="2188554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 flipH="1" flipV="1">
              <a:off x="3075150" y="910202"/>
              <a:ext cx="0" cy="2188554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 flipV="1">
              <a:off x="404461" y="843985"/>
              <a:ext cx="2519663" cy="2320987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404461" y="843985"/>
              <a:ext cx="2519663" cy="2320987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48101" y="-47625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u₁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3076127" y="-47625"/>
              <a:ext cx="42402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u₂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5479410" y="2190538"/>
              <a:ext cx="428149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u₃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2857607" y="3509536"/>
              <a:ext cx="43053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u₄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3509536"/>
              <a:ext cx="42148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u₅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7082341" y="2850279"/>
            <a:ext cx="308001" cy="308001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480490" y="2850279"/>
            <a:ext cx="308001" cy="308001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5778938" y="4166174"/>
            <a:ext cx="308001" cy="308001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1926642" y="4182813"/>
            <a:ext cx="308001" cy="308001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 rot="-560879">
            <a:off x="7150936" y="5166469"/>
            <a:ext cx="308001" cy="308001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AutoShape 52"/>
          <p:cNvSpPr/>
          <p:nvPr/>
        </p:nvSpPr>
        <p:spPr>
          <a:xfrm>
            <a:off x="7240900" y="3158214"/>
            <a:ext cx="59477" cy="2008305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>
            <a:off x="6041312" y="3113693"/>
            <a:ext cx="1086655" cy="1097069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>
            <a:off x="6057385" y="4410906"/>
            <a:ext cx="1123112" cy="81883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>
            <a:off x="6086938" y="4320591"/>
            <a:ext cx="5839705" cy="15806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V="1">
            <a:off x="6081277" y="3045798"/>
            <a:ext cx="4404875" cy="1232859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747744" y="3108635"/>
            <a:ext cx="1219645" cy="1123823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>
            <a:off x="7455773" y="4367887"/>
            <a:ext cx="4474006" cy="921514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84864" y="3045134"/>
            <a:ext cx="4547256" cy="1250825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TextBox 60"/>
          <p:cNvSpPr txBox="1"/>
          <p:nvPr/>
        </p:nvSpPr>
        <p:spPr>
          <a:xfrm>
            <a:off x="8594862" y="5693173"/>
            <a:ext cx="292253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5778938" y="4476514"/>
            <a:ext cx="30849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v₅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6985443" y="2428004"/>
            <a:ext cx="27241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v₁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0512112" y="2428004"/>
            <a:ext cx="31027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v₂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2310843" y="4068539"/>
            <a:ext cx="31349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v₃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457309" y="5328048"/>
            <a:ext cx="31527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v₄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3609320" y="4106627"/>
            <a:ext cx="2828938" cy="410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u="sng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Basic Comparison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9911394" y="5143500"/>
            <a:ext cx="7909008" cy="3720939"/>
            <a:chOff x="0" y="0"/>
            <a:chExt cx="10545344" cy="4961253"/>
          </a:xfrm>
        </p:grpSpPr>
        <p:sp>
          <p:nvSpPr>
            <p:cNvPr id="68" name="TextBox 68"/>
            <p:cNvSpPr txBox="1"/>
            <p:nvPr/>
          </p:nvSpPr>
          <p:spPr>
            <a:xfrm>
              <a:off x="0" y="671193"/>
              <a:ext cx="10545344" cy="4290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vertices -                          5                    5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Edges -                             8                    8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number of degrees -               16                  16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2 degree vertex -            1                    1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3 degree vertex -            2                    2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4 degree vertex -            2                    2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cycles -                             6                    6</a:t>
              </a:r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7290736" y="-47625"/>
              <a:ext cx="265160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                 H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95770" y="1784134"/>
            <a:ext cx="6794572" cy="55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96"/>
              </a:lnSpc>
              <a:spcBef>
                <a:spcPct val="0"/>
              </a:spcBef>
            </a:pPr>
            <a:r>
              <a:rPr lang="en-US" sz="3282" dirty="0">
                <a:solidFill>
                  <a:srgbClr val="000000"/>
                </a:solidFill>
                <a:highlight>
                  <a:srgbClr val="00FFFF"/>
                </a:highlight>
                <a:latin typeface="Inter"/>
                <a:ea typeface="Inter"/>
                <a:cs typeface="Inter"/>
                <a:sym typeface="Inter"/>
              </a:rPr>
              <a:t>Are These Graphs Isomorphic?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59694" y="2475629"/>
            <a:ext cx="4578114" cy="3731894"/>
            <a:chOff x="0" y="0"/>
            <a:chExt cx="6104152" cy="4975859"/>
          </a:xfrm>
        </p:grpSpPr>
        <p:grpSp>
          <p:nvGrpSpPr>
            <p:cNvPr id="7" name="Group 7"/>
            <p:cNvGrpSpPr/>
            <p:nvPr/>
          </p:nvGrpSpPr>
          <p:grpSpPr>
            <a:xfrm>
              <a:off x="2869817" y="499534"/>
              <a:ext cx="410668" cy="41066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48101" y="499534"/>
              <a:ext cx="410668" cy="41066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5693484" y="3098756"/>
              <a:ext cx="410668" cy="41066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48101" y="3098756"/>
              <a:ext cx="410668" cy="410668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2869817" y="3098756"/>
              <a:ext cx="410668" cy="410668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AutoShape 22"/>
            <p:cNvSpPr/>
            <p:nvPr/>
          </p:nvSpPr>
          <p:spPr>
            <a:xfrm>
              <a:off x="435508" y="704868"/>
              <a:ext cx="2434309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3226224" y="843933"/>
              <a:ext cx="2521520" cy="2321091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AutoShape 24"/>
            <p:cNvSpPr/>
            <p:nvPr/>
          </p:nvSpPr>
          <p:spPr>
            <a:xfrm>
              <a:off x="3280484" y="3304090"/>
              <a:ext cx="2413000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458769" y="3304090"/>
              <a:ext cx="2411047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 flipV="1">
              <a:off x="253435" y="910202"/>
              <a:ext cx="0" cy="2188554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 flipH="1" flipV="1">
              <a:off x="3075150" y="910202"/>
              <a:ext cx="0" cy="2188554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 flipV="1">
              <a:off x="404461" y="843985"/>
              <a:ext cx="2519663" cy="2320987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404461" y="843985"/>
              <a:ext cx="2519663" cy="2320987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1949162" y="4299584"/>
              <a:ext cx="39122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48101" y="-47625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u₁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3076127" y="-47625"/>
              <a:ext cx="42402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u₂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5676004" y="3509536"/>
              <a:ext cx="428149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u₃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2857607" y="3509536"/>
              <a:ext cx="43053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u₄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3509536"/>
              <a:ext cx="42148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u₅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5778938" y="2475629"/>
            <a:ext cx="6866230" cy="3722369"/>
            <a:chOff x="0" y="0"/>
            <a:chExt cx="9154973" cy="4963159"/>
          </a:xfrm>
        </p:grpSpPr>
        <p:grpSp>
          <p:nvGrpSpPr>
            <p:cNvPr id="37" name="Group 37"/>
            <p:cNvGrpSpPr/>
            <p:nvPr/>
          </p:nvGrpSpPr>
          <p:grpSpPr>
            <a:xfrm>
              <a:off x="1737871" y="499534"/>
              <a:ext cx="410668" cy="410668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6268737" y="499534"/>
              <a:ext cx="410668" cy="410668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0" y="2254060"/>
              <a:ext cx="410668" cy="410668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8125265" y="2664728"/>
              <a:ext cx="410668" cy="410668"/>
              <a:chOff x="0" y="0"/>
              <a:chExt cx="812800" cy="8128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 rot="-560879">
              <a:off x="2881360" y="3924965"/>
              <a:ext cx="410668" cy="410668"/>
              <a:chOff x="0" y="0"/>
              <a:chExt cx="812800" cy="812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2" name="AutoShape 52"/>
            <p:cNvSpPr/>
            <p:nvPr/>
          </p:nvSpPr>
          <p:spPr>
            <a:xfrm>
              <a:off x="2008241" y="899689"/>
              <a:ext cx="1013425" cy="3035814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3" name="AutoShape 53"/>
            <p:cNvSpPr/>
            <p:nvPr/>
          </p:nvSpPr>
          <p:spPr>
            <a:xfrm flipH="1">
              <a:off x="349833" y="850751"/>
              <a:ext cx="1448873" cy="1462758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4" name="AutoShape 54"/>
            <p:cNvSpPr/>
            <p:nvPr/>
          </p:nvSpPr>
          <p:spPr>
            <a:xfrm>
              <a:off x="382991" y="2562418"/>
              <a:ext cx="2526070" cy="146487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" name="AutoShape 55"/>
            <p:cNvSpPr/>
            <p:nvPr/>
          </p:nvSpPr>
          <p:spPr>
            <a:xfrm>
              <a:off x="410411" y="2469759"/>
              <a:ext cx="7715111" cy="389938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" name="AutoShape 56"/>
            <p:cNvSpPr/>
            <p:nvPr/>
          </p:nvSpPr>
          <p:spPr>
            <a:xfrm flipV="1">
              <a:off x="403119" y="760225"/>
              <a:ext cx="5873166" cy="164381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7" name="AutoShape 57"/>
            <p:cNvSpPr/>
            <p:nvPr/>
          </p:nvSpPr>
          <p:spPr>
            <a:xfrm flipH="1" flipV="1">
              <a:off x="6607730" y="860749"/>
              <a:ext cx="1589210" cy="185343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8" name="AutoShape 58"/>
            <p:cNvSpPr/>
            <p:nvPr/>
          </p:nvSpPr>
          <p:spPr>
            <a:xfrm flipH="1">
              <a:off x="3286352" y="2918053"/>
              <a:ext cx="4844552" cy="1164263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" name="AutoShape 59"/>
            <p:cNvSpPr/>
            <p:nvPr/>
          </p:nvSpPr>
          <p:spPr>
            <a:xfrm flipH="1" flipV="1">
              <a:off x="2137723" y="770805"/>
              <a:ext cx="5998358" cy="2033319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0" name="TextBox 60"/>
            <p:cNvSpPr txBox="1"/>
            <p:nvPr/>
          </p:nvSpPr>
          <p:spPr>
            <a:xfrm>
              <a:off x="3754566" y="4309109"/>
              <a:ext cx="389670" cy="654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H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2683721"/>
              <a:ext cx="41132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v₅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1608674" y="-47625"/>
              <a:ext cx="36322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v₁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6310900" y="-47625"/>
              <a:ext cx="413703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v₂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8736984" y="2433955"/>
              <a:ext cx="417989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v₃</a:t>
              </a: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2599597" y="4087817"/>
              <a:ext cx="42037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v₄</a:t>
              </a:r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13719610" y="2703832"/>
            <a:ext cx="316873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u="sng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One-to-one Mapping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4518479" y="3428128"/>
            <a:ext cx="1559521" cy="288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f(u₁) = v₁</a:t>
            </a:r>
          </a:p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f(u₂) = v₃</a:t>
            </a:r>
          </a:p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f(u₃) = v₂</a:t>
            </a:r>
          </a:p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f(u₄) = v₅</a:t>
            </a:r>
          </a:p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f(u₅) = v₄</a:t>
            </a:r>
          </a:p>
          <a:p>
            <a:pPr algn="just">
              <a:lnSpc>
                <a:spcPts val="3874"/>
              </a:lnSpc>
            </a:pPr>
            <a:endParaRPr lang="en-US" sz="24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TextBox 68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EXAMPLE 4</a:t>
            </a: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95770" y="1784134"/>
            <a:ext cx="6795630" cy="55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96"/>
              </a:lnSpc>
              <a:spcBef>
                <a:spcPct val="0"/>
              </a:spcBef>
            </a:pPr>
            <a:r>
              <a:rPr lang="en-US" sz="3282" dirty="0">
                <a:solidFill>
                  <a:srgbClr val="000000"/>
                </a:solidFill>
                <a:highlight>
                  <a:srgbClr val="00FFFF"/>
                </a:highlight>
                <a:latin typeface="Inter"/>
                <a:ea typeface="Inter"/>
                <a:cs typeface="Inter"/>
                <a:sym typeface="Inter"/>
              </a:rPr>
              <a:t>Are These Graphs Isomorphic?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11904" y="2648256"/>
            <a:ext cx="3767992" cy="3071515"/>
            <a:chOff x="0" y="0"/>
            <a:chExt cx="5023989" cy="4095353"/>
          </a:xfrm>
        </p:grpSpPr>
        <p:grpSp>
          <p:nvGrpSpPr>
            <p:cNvPr id="7" name="Group 7"/>
            <p:cNvGrpSpPr/>
            <p:nvPr/>
          </p:nvGrpSpPr>
          <p:grpSpPr>
            <a:xfrm>
              <a:off x="2361987" y="411138"/>
              <a:ext cx="337998" cy="33799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39589" y="411138"/>
              <a:ext cx="337998" cy="33799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4685991" y="2550414"/>
              <a:ext cx="337998" cy="33799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39589" y="2550414"/>
              <a:ext cx="337998" cy="337998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2361987" y="2550414"/>
              <a:ext cx="337998" cy="337998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AutoShape 22"/>
            <p:cNvSpPr/>
            <p:nvPr/>
          </p:nvSpPr>
          <p:spPr>
            <a:xfrm>
              <a:off x="358442" y="580137"/>
              <a:ext cx="2003544" cy="0"/>
            </a:xfrm>
            <a:prstGeom prst="line">
              <a:avLst/>
            </a:prstGeom>
            <a:ln w="5226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2655326" y="694594"/>
              <a:ext cx="2075323" cy="1910361"/>
            </a:xfrm>
            <a:prstGeom prst="line">
              <a:avLst/>
            </a:prstGeom>
            <a:ln w="5226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AutoShape 24"/>
            <p:cNvSpPr/>
            <p:nvPr/>
          </p:nvSpPr>
          <p:spPr>
            <a:xfrm>
              <a:off x="2699985" y="2719413"/>
              <a:ext cx="1986006" cy="0"/>
            </a:xfrm>
            <a:prstGeom prst="line">
              <a:avLst/>
            </a:prstGeom>
            <a:ln w="5226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377587" y="2719413"/>
              <a:ext cx="1984399" cy="0"/>
            </a:xfrm>
            <a:prstGeom prst="line">
              <a:avLst/>
            </a:prstGeom>
            <a:ln w="5226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 flipV="1">
              <a:off x="208588" y="749136"/>
              <a:ext cx="0" cy="1801277"/>
            </a:xfrm>
            <a:prstGeom prst="line">
              <a:avLst/>
            </a:prstGeom>
            <a:ln w="5226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 flipH="1" flipV="1">
              <a:off x="2530986" y="749136"/>
              <a:ext cx="0" cy="1801277"/>
            </a:xfrm>
            <a:prstGeom prst="line">
              <a:avLst/>
            </a:prstGeom>
            <a:ln w="5226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 flipV="1">
              <a:off x="332890" y="694637"/>
              <a:ext cx="2073795" cy="1910276"/>
            </a:xfrm>
            <a:prstGeom prst="line">
              <a:avLst/>
            </a:prstGeom>
            <a:ln w="5226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332890" y="694637"/>
              <a:ext cx="2073795" cy="1910276"/>
            </a:xfrm>
            <a:prstGeom prst="line">
              <a:avLst/>
            </a:prstGeom>
            <a:ln w="52263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1604247" y="3536475"/>
              <a:ext cx="321999" cy="558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6"/>
                </a:lnSpc>
                <a:spcBef>
                  <a:spcPct val="0"/>
                </a:spcBef>
              </a:pPr>
              <a:r>
                <a:rPr lang="en-US" sz="246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9589" y="-47625"/>
              <a:ext cx="307308" cy="458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057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u₁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2531789" y="-47625"/>
              <a:ext cx="348988" cy="458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057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u₂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4671603" y="2880077"/>
              <a:ext cx="352385" cy="458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057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u₃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2351938" y="2880077"/>
              <a:ext cx="354345" cy="458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057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u₄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2880077"/>
              <a:ext cx="346898" cy="458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057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u₅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1730109" y="2343456"/>
            <a:ext cx="5529191" cy="2997525"/>
            <a:chOff x="0" y="0"/>
            <a:chExt cx="7372255" cy="3996700"/>
          </a:xfrm>
        </p:grpSpPr>
        <p:grpSp>
          <p:nvGrpSpPr>
            <p:cNvPr id="37" name="Group 37"/>
            <p:cNvGrpSpPr/>
            <p:nvPr/>
          </p:nvGrpSpPr>
          <p:grpSpPr>
            <a:xfrm>
              <a:off x="1399461" y="402261"/>
              <a:ext cx="330700" cy="330700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5048046" y="402261"/>
              <a:ext cx="330700" cy="330700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0" y="1815134"/>
              <a:ext cx="330700" cy="330700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6543059" y="2145834"/>
              <a:ext cx="330700" cy="330700"/>
              <a:chOff x="0" y="0"/>
              <a:chExt cx="812800" cy="8128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 rot="-560879">
              <a:off x="2320282" y="3160670"/>
              <a:ext cx="330700" cy="330700"/>
              <a:chOff x="0" y="0"/>
              <a:chExt cx="812800" cy="812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45E4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2" name="AutoShape 52"/>
            <p:cNvSpPr/>
            <p:nvPr/>
          </p:nvSpPr>
          <p:spPr>
            <a:xfrm>
              <a:off x="1617183" y="724495"/>
              <a:ext cx="816084" cy="2444660"/>
            </a:xfrm>
            <a:prstGeom prst="line">
              <a:avLst/>
            </a:prstGeom>
            <a:ln w="5113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3" name="AutoShape 53"/>
            <p:cNvSpPr/>
            <p:nvPr/>
          </p:nvSpPr>
          <p:spPr>
            <a:xfrm flipH="1">
              <a:off x="281711" y="685087"/>
              <a:ext cx="1166739" cy="1177920"/>
            </a:xfrm>
            <a:prstGeom prst="line">
              <a:avLst/>
            </a:prstGeom>
            <a:ln w="5113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4" name="AutoShape 54"/>
            <p:cNvSpPr/>
            <p:nvPr/>
          </p:nvSpPr>
          <p:spPr>
            <a:xfrm>
              <a:off x="308413" y="2063446"/>
              <a:ext cx="2034176" cy="1179622"/>
            </a:xfrm>
            <a:prstGeom prst="line">
              <a:avLst/>
            </a:prstGeom>
            <a:ln w="5113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" name="AutoShape 55"/>
            <p:cNvSpPr/>
            <p:nvPr/>
          </p:nvSpPr>
          <p:spPr>
            <a:xfrm>
              <a:off x="330493" y="1988831"/>
              <a:ext cx="6212773" cy="314007"/>
            </a:xfrm>
            <a:prstGeom prst="line">
              <a:avLst/>
            </a:prstGeom>
            <a:ln w="5113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" name="AutoShape 56"/>
            <p:cNvSpPr/>
            <p:nvPr/>
          </p:nvSpPr>
          <p:spPr>
            <a:xfrm flipV="1">
              <a:off x="324621" y="612189"/>
              <a:ext cx="4729504" cy="1323718"/>
            </a:xfrm>
            <a:prstGeom prst="line">
              <a:avLst/>
            </a:prstGeom>
            <a:ln w="5113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7" name="AutoShape 57"/>
            <p:cNvSpPr/>
            <p:nvPr/>
          </p:nvSpPr>
          <p:spPr>
            <a:xfrm flipH="1" flipV="1">
              <a:off x="5321028" y="693138"/>
              <a:ext cx="1279748" cy="1492519"/>
            </a:xfrm>
            <a:prstGeom prst="line">
              <a:avLst/>
            </a:prstGeom>
            <a:ln w="5113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8" name="AutoShape 58"/>
            <p:cNvSpPr/>
            <p:nvPr/>
          </p:nvSpPr>
          <p:spPr>
            <a:xfrm flipH="1">
              <a:off x="2646411" y="2349830"/>
              <a:ext cx="3901188" cy="937550"/>
            </a:xfrm>
            <a:prstGeom prst="line">
              <a:avLst/>
            </a:prstGeom>
            <a:ln w="5113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" name="AutoShape 59"/>
            <p:cNvSpPr/>
            <p:nvPr/>
          </p:nvSpPr>
          <p:spPr>
            <a:xfrm flipH="1" flipV="1">
              <a:off x="1721451" y="620709"/>
              <a:ext cx="4830317" cy="1637378"/>
            </a:xfrm>
            <a:prstGeom prst="line">
              <a:avLst/>
            </a:prstGeom>
            <a:ln w="5113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0" name="TextBox 60"/>
            <p:cNvSpPr txBox="1"/>
            <p:nvPr/>
          </p:nvSpPr>
          <p:spPr>
            <a:xfrm>
              <a:off x="3023452" y="3468407"/>
              <a:ext cx="313791" cy="528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2"/>
                </a:lnSpc>
                <a:spcBef>
                  <a:spcPct val="0"/>
                </a:spcBef>
              </a:pPr>
              <a:r>
                <a:rPr lang="en-US" sz="2415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H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2151855"/>
              <a:ext cx="331226" cy="449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8"/>
                </a:lnSpc>
                <a:spcBef>
                  <a:spcPct val="0"/>
                </a:spcBef>
              </a:pPr>
              <a:r>
                <a:rPr lang="en-US" sz="2013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v₅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1295422" y="-47625"/>
              <a:ext cx="292491" cy="449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8"/>
                </a:lnSpc>
                <a:spcBef>
                  <a:spcPct val="0"/>
                </a:spcBef>
              </a:pPr>
              <a:r>
                <a:rPr lang="en-US" sz="2013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v₁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5081999" y="-47625"/>
              <a:ext cx="333144" cy="449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8"/>
                </a:lnSpc>
                <a:spcBef>
                  <a:spcPct val="0"/>
                </a:spcBef>
              </a:pPr>
              <a:r>
                <a:rPr lang="en-US" sz="2013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v₂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7035660" y="1950725"/>
              <a:ext cx="336595" cy="449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8"/>
                </a:lnSpc>
                <a:spcBef>
                  <a:spcPct val="0"/>
                </a:spcBef>
              </a:pPr>
              <a:r>
                <a:rPr lang="en-US" sz="2013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v₃</a:t>
              </a: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2093386" y="3282536"/>
              <a:ext cx="338513" cy="449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8"/>
                </a:lnSpc>
                <a:spcBef>
                  <a:spcPct val="0"/>
                </a:spcBef>
              </a:pPr>
              <a:r>
                <a:rPr lang="en-US" sz="2013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v₄</a:t>
              </a:r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6931521" y="3225717"/>
            <a:ext cx="442495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Adjacency Matrix for G and H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4983828" y="5378140"/>
            <a:ext cx="3700246" cy="3165270"/>
            <a:chOff x="0" y="0"/>
            <a:chExt cx="4933661" cy="4220361"/>
          </a:xfrm>
        </p:grpSpPr>
        <p:sp>
          <p:nvSpPr>
            <p:cNvPr id="68" name="AutoShape 68"/>
            <p:cNvSpPr/>
            <p:nvPr/>
          </p:nvSpPr>
          <p:spPr>
            <a:xfrm flipV="1">
              <a:off x="132" y="609600"/>
              <a:ext cx="4882729" cy="2540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9" name="AutoShape 69"/>
            <p:cNvSpPr/>
            <p:nvPr/>
          </p:nvSpPr>
          <p:spPr>
            <a:xfrm>
              <a:off x="610095" y="117392"/>
              <a:ext cx="0" cy="400338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0" name="TextBox 70"/>
            <p:cNvSpPr txBox="1"/>
            <p:nvPr/>
          </p:nvSpPr>
          <p:spPr>
            <a:xfrm>
              <a:off x="842140" y="-6667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u₁  u₂  u₃  u₄  u₅</a:t>
              </a:r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132" y="542925"/>
              <a:ext cx="776290" cy="35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u₁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u₂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u₃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u₄  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u₅</a:t>
              </a:r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842140" y="56832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0   1    0    1    1</a:t>
              </a:r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892940" y="1385086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1   0    1    1    1</a:t>
              </a: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842140" y="2102636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0   1    0    1    0</a:t>
              </a:r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892940" y="2820186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1   1    1    0    1</a:t>
              </a:r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842140" y="3544086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1   1    0    1    0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11591482" y="5378140"/>
            <a:ext cx="3700246" cy="3165270"/>
            <a:chOff x="0" y="0"/>
            <a:chExt cx="4933661" cy="4220361"/>
          </a:xfrm>
        </p:grpSpPr>
        <p:sp>
          <p:nvSpPr>
            <p:cNvPr id="78" name="AutoShape 78"/>
            <p:cNvSpPr/>
            <p:nvPr/>
          </p:nvSpPr>
          <p:spPr>
            <a:xfrm flipV="1">
              <a:off x="132" y="609600"/>
              <a:ext cx="4882729" cy="2540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>
              <a:off x="610095" y="117392"/>
              <a:ext cx="0" cy="400338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TextBox 80"/>
            <p:cNvSpPr txBox="1"/>
            <p:nvPr/>
          </p:nvSpPr>
          <p:spPr>
            <a:xfrm>
              <a:off x="842140" y="-6667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v₁  v₃  v₂  v₅  v₄</a:t>
              </a:r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842140" y="56832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0   1    0    1    1</a:t>
              </a:r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892940" y="1385086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1   0    1    1    1</a:t>
              </a:r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842140" y="2102636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0   1    0    1    0</a:t>
              </a:r>
            </a:p>
          </p:txBody>
        </p:sp>
        <p:sp>
          <p:nvSpPr>
            <p:cNvPr id="84" name="TextBox 84"/>
            <p:cNvSpPr txBox="1"/>
            <p:nvPr/>
          </p:nvSpPr>
          <p:spPr>
            <a:xfrm>
              <a:off x="892940" y="2820186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1   1    1    0    1</a:t>
              </a:r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842140" y="3544086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1   1    0    1    0</a:t>
              </a:r>
            </a:p>
          </p:txBody>
        </p:sp>
        <p:sp>
          <p:nvSpPr>
            <p:cNvPr id="86" name="TextBox 86"/>
            <p:cNvSpPr txBox="1"/>
            <p:nvPr/>
          </p:nvSpPr>
          <p:spPr>
            <a:xfrm>
              <a:off x="132" y="542925"/>
              <a:ext cx="693704" cy="35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v₁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v₃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v₂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v₅  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v₄</a:t>
              </a:r>
            </a:p>
          </p:txBody>
        </p:sp>
      </p:grpSp>
      <p:sp>
        <p:nvSpPr>
          <p:cNvPr id="87" name="TextBox 87"/>
          <p:cNvSpPr txBox="1"/>
          <p:nvPr/>
        </p:nvSpPr>
        <p:spPr>
          <a:xfrm>
            <a:off x="6225599" y="9191625"/>
            <a:ext cx="583680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So, these graphs are Isomorphic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EXAMPLE 4</a:t>
            </a: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42469" y="0"/>
            <a:ext cx="5416831" cy="12022429"/>
            <a:chOff x="0" y="0"/>
            <a:chExt cx="2858770" cy="63449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58770" cy="6344920"/>
            </a:xfrm>
            <a:custGeom>
              <a:avLst/>
              <a:gdLst/>
              <a:ahLst/>
              <a:cxnLst/>
              <a:rect l="l" t="t" r="r" b="b"/>
              <a:pathLst>
                <a:path w="2858770" h="634492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03496" r="-12963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259300" y="7109187"/>
            <a:ext cx="1028700" cy="3177813"/>
            <a:chOff x="0" y="0"/>
            <a:chExt cx="812800" cy="25108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259300" y="0"/>
            <a:ext cx="1028700" cy="10287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09914" y="0"/>
            <a:ext cx="1694792" cy="10287000"/>
            <a:chOff x="0" y="0"/>
            <a:chExt cx="446365" cy="27093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24423" y="5465412"/>
            <a:ext cx="4176257" cy="545802"/>
            <a:chOff x="0" y="0"/>
            <a:chExt cx="1099919" cy="1437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99919" cy="143750"/>
            </a:xfrm>
            <a:custGeom>
              <a:avLst/>
              <a:gdLst/>
              <a:ahLst/>
              <a:cxnLst/>
              <a:rect l="l" t="t" r="r" b="b"/>
              <a:pathLst>
                <a:path w="1099919" h="143750">
                  <a:moveTo>
                    <a:pt x="71875" y="0"/>
                  </a:moveTo>
                  <a:lnTo>
                    <a:pt x="1028044" y="0"/>
                  </a:lnTo>
                  <a:cubicBezTo>
                    <a:pt x="1067740" y="0"/>
                    <a:pt x="1099919" y="32180"/>
                    <a:pt x="1099919" y="71875"/>
                  </a:cubicBezTo>
                  <a:lnTo>
                    <a:pt x="1099919" y="71875"/>
                  </a:lnTo>
                  <a:cubicBezTo>
                    <a:pt x="1099919" y="90938"/>
                    <a:pt x="1092347" y="109219"/>
                    <a:pt x="1078868" y="122699"/>
                  </a:cubicBezTo>
                  <a:cubicBezTo>
                    <a:pt x="1065389" y="136178"/>
                    <a:pt x="1047107" y="143750"/>
                    <a:pt x="1028044" y="143750"/>
                  </a:cubicBezTo>
                  <a:lnTo>
                    <a:pt x="71875" y="143750"/>
                  </a:lnTo>
                  <a:cubicBezTo>
                    <a:pt x="52813" y="143750"/>
                    <a:pt x="34531" y="136178"/>
                    <a:pt x="21052" y="122699"/>
                  </a:cubicBezTo>
                  <a:cubicBezTo>
                    <a:pt x="7573" y="109219"/>
                    <a:pt x="0" y="90938"/>
                    <a:pt x="0" y="71875"/>
                  </a:cubicBezTo>
                  <a:lnTo>
                    <a:pt x="0" y="71875"/>
                  </a:lnTo>
                  <a:cubicBezTo>
                    <a:pt x="0" y="52813"/>
                    <a:pt x="7573" y="34531"/>
                    <a:pt x="21052" y="21052"/>
                  </a:cubicBezTo>
                  <a:cubicBezTo>
                    <a:pt x="34531" y="7573"/>
                    <a:pt x="52813" y="0"/>
                    <a:pt x="71875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099919" cy="17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TEAM 4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853887" y="786854"/>
            <a:ext cx="1977164" cy="197716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53503" y="4648200"/>
            <a:ext cx="876656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2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 YOUR ATTENTION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24423" y="3135538"/>
            <a:ext cx="8795646" cy="1523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60"/>
              </a:lnSpc>
            </a:pPr>
            <a:r>
              <a:rPr lang="en-US" sz="104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8484493" y="9014056"/>
            <a:ext cx="2545888" cy="2545888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9804"/>
                </a:srgbClr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251518" cy="10287000"/>
            <a:chOff x="0" y="0"/>
            <a:chExt cx="164649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6490" cy="2709333"/>
            </a:xfrm>
            <a:custGeom>
              <a:avLst/>
              <a:gdLst/>
              <a:ahLst/>
              <a:cxnLst/>
              <a:rect l="l" t="t" r="r" b="b"/>
              <a:pathLst>
                <a:path w="1646490" h="2709333">
                  <a:moveTo>
                    <a:pt x="0" y="0"/>
                  </a:moveTo>
                  <a:lnTo>
                    <a:pt x="1646490" y="0"/>
                  </a:lnTo>
                  <a:lnTo>
                    <a:pt x="16464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464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16626" y="1732921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16626" y="367185"/>
            <a:ext cx="4568944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PRESENTER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02732" y="2950160"/>
            <a:ext cx="9280159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SUPAN ROY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84865" y="3900971"/>
            <a:ext cx="6715894" cy="720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6"/>
              </a:lnSpc>
            </a:pPr>
            <a:r>
              <a:rPr lang="en-US" sz="431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ID: 232-15-716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57766" y="7109187"/>
            <a:ext cx="11830234" cy="3177813"/>
            <a:chOff x="0" y="0"/>
            <a:chExt cx="9347345" cy="2510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347345" cy="2510865"/>
            </a:xfrm>
            <a:custGeom>
              <a:avLst/>
              <a:gdLst/>
              <a:ahLst/>
              <a:cxnLst/>
              <a:rect l="l" t="t" r="r" b="b"/>
              <a:pathLst>
                <a:path w="9347345" h="2510865">
                  <a:moveTo>
                    <a:pt x="0" y="0"/>
                  </a:moveTo>
                  <a:lnTo>
                    <a:pt x="9347345" y="0"/>
                  </a:lnTo>
                  <a:lnTo>
                    <a:pt x="9347345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347345" cy="2548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0"/>
            <a:ext cx="5429066" cy="10287000"/>
            <a:chOff x="0" y="0"/>
            <a:chExt cx="7238755" cy="137160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35156" r="35156"/>
            <a:stretch>
              <a:fillRect/>
            </a:stretch>
          </p:blipFill>
          <p:spPr>
            <a:xfrm>
              <a:off x="0" y="0"/>
              <a:ext cx="7238755" cy="13716000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7259300" y="0"/>
            <a:ext cx="1694792" cy="10287000"/>
            <a:chOff x="0" y="0"/>
            <a:chExt cx="446365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46365" cy="2709333"/>
            </a:xfrm>
            <a:custGeom>
              <a:avLst/>
              <a:gdLst/>
              <a:ahLst/>
              <a:cxnLst/>
              <a:rect l="l" t="t" r="r" b="b"/>
              <a:pathLst>
                <a:path w="446365" h="2709333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7109187"/>
            <a:ext cx="1028700" cy="3177813"/>
            <a:chOff x="0" y="0"/>
            <a:chExt cx="812800" cy="251086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0"/>
            <a:ext cx="1028700" cy="10287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297118" y="2384162"/>
            <a:ext cx="969409" cy="96940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297118" y="3565108"/>
            <a:ext cx="969409" cy="96940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297118" y="4746054"/>
            <a:ext cx="969409" cy="96940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297118" y="5927000"/>
            <a:ext cx="969409" cy="96940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04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297118" y="7107945"/>
            <a:ext cx="969409" cy="969409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05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297118" y="8288891"/>
            <a:ext cx="969409" cy="969409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06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5011231" y="1028700"/>
            <a:ext cx="1652841" cy="165284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8884" y="0"/>
                  </a:moveTo>
                  <a:lnTo>
                    <a:pt x="573916" y="0"/>
                  </a:lnTo>
                  <a:cubicBezTo>
                    <a:pt x="705848" y="0"/>
                    <a:pt x="812800" y="106952"/>
                    <a:pt x="812800" y="238884"/>
                  </a:cubicBezTo>
                  <a:lnTo>
                    <a:pt x="812800" y="573916"/>
                  </a:lnTo>
                  <a:cubicBezTo>
                    <a:pt x="812800" y="705848"/>
                    <a:pt x="705848" y="812800"/>
                    <a:pt x="573916" y="812800"/>
                  </a:cubicBezTo>
                  <a:lnTo>
                    <a:pt x="238884" y="812800"/>
                  </a:lnTo>
                  <a:cubicBezTo>
                    <a:pt x="106952" y="812800"/>
                    <a:pt x="0" y="705848"/>
                    <a:pt x="0" y="573916"/>
                  </a:cubicBezTo>
                  <a:lnTo>
                    <a:pt x="0" y="238884"/>
                  </a:lnTo>
                  <a:cubicBezTo>
                    <a:pt x="0" y="106952"/>
                    <a:pt x="106952" y="0"/>
                    <a:pt x="238884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4814124" y="816351"/>
            <a:ext cx="771724" cy="771724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345E4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2919457" y="8414693"/>
            <a:ext cx="3744615" cy="3744615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7297118" y="692526"/>
            <a:ext cx="7494647" cy="115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87"/>
              </a:lnSpc>
            </a:pPr>
            <a:r>
              <a:rPr lang="en-US" sz="6776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CONTENTS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8485829" y="2633916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What is Graph Isomorphism?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485829" y="3814862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Properties of Isomorphic Graphs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485829" y="4995808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Mathematical Example 1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485829" y="6176754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Mathematical Example 2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8485829" y="7357700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Mathematical Example 3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8485829" y="8538646"/>
            <a:ext cx="735182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Mathematical Example 4</a:t>
            </a:r>
          </a:p>
        </p:txBody>
      </p:sp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850982" cy="10287000"/>
            <a:chOff x="0" y="0"/>
            <a:chExt cx="127762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7625" cy="2709333"/>
            </a:xfrm>
            <a:custGeom>
              <a:avLst/>
              <a:gdLst/>
              <a:ahLst/>
              <a:cxnLst/>
              <a:rect l="l" t="t" r="r" b="b"/>
              <a:pathLst>
                <a:path w="1277625" h="2709333">
                  <a:moveTo>
                    <a:pt x="0" y="0"/>
                  </a:moveTo>
                  <a:lnTo>
                    <a:pt x="1277625" y="0"/>
                  </a:lnTo>
                  <a:lnTo>
                    <a:pt x="12776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7762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16626" y="1908721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839945" y="744695"/>
            <a:ext cx="4568944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OVERVIEW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168303" y="6335131"/>
            <a:ext cx="4596322" cy="459632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0" cap="sq">
              <a:solidFill>
                <a:srgbClr val="746F72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5400000">
            <a:off x="8278430" y="340111"/>
            <a:ext cx="1479329" cy="147932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45897"/>
                  </a:lnTo>
                  <a:cubicBezTo>
                    <a:pt x="812800" y="693303"/>
                    <a:pt x="693303" y="812800"/>
                    <a:pt x="545897" y="812800"/>
                  </a:cubicBezTo>
                  <a:lnTo>
                    <a:pt x="266903" y="812800"/>
                  </a:lnTo>
                  <a:cubicBezTo>
                    <a:pt x="119497" y="812800"/>
                    <a:pt x="0" y="693303"/>
                    <a:pt x="0" y="545897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5400000">
            <a:off x="9293368" y="1219358"/>
            <a:ext cx="771724" cy="77172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345E4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5400000">
            <a:off x="5324660" y="9048119"/>
            <a:ext cx="596043" cy="59604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408889" y="2177312"/>
            <a:ext cx="829053" cy="732337"/>
            <a:chOff x="0" y="0"/>
            <a:chExt cx="920143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20143" cy="812800"/>
            </a:xfrm>
            <a:custGeom>
              <a:avLst/>
              <a:gdLst/>
              <a:ahLst/>
              <a:cxnLst/>
              <a:rect l="l" t="t" r="r" b="b"/>
              <a:pathLst>
                <a:path w="920143" h="812800">
                  <a:moveTo>
                    <a:pt x="460071" y="0"/>
                  </a:moveTo>
                  <a:cubicBezTo>
                    <a:pt x="205981" y="0"/>
                    <a:pt x="0" y="181951"/>
                    <a:pt x="0" y="406400"/>
                  </a:cubicBezTo>
                  <a:cubicBezTo>
                    <a:pt x="0" y="630849"/>
                    <a:pt x="205981" y="812800"/>
                    <a:pt x="460071" y="812800"/>
                  </a:cubicBezTo>
                  <a:cubicBezTo>
                    <a:pt x="714162" y="812800"/>
                    <a:pt x="920143" y="630849"/>
                    <a:pt x="920143" y="406400"/>
                  </a:cubicBezTo>
                  <a:cubicBezTo>
                    <a:pt x="920143" y="181951"/>
                    <a:pt x="714162" y="0"/>
                    <a:pt x="460071" y="0"/>
                  </a:cubicBezTo>
                  <a:close/>
                </a:path>
              </a:pathLst>
            </a:custGeom>
            <a:solidFill>
              <a:srgbClr val="0345E4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86263" y="47625"/>
              <a:ext cx="747616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451625" y="2833449"/>
            <a:ext cx="10560100" cy="183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simple graphs G₁ = (V₁, E₁) and G₂ = (V₂, E₂) are isomorphic if there exists a one-to-one and onto function f from V₁ to V₂ with the property that a and b are adjacent in G₁ if and only if f(a) and f(b) are adjacent in G₂, for all a and b in V₁. Such a function f is called an isomorphism.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451625" y="2308530"/>
            <a:ext cx="623048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What is Graph Isomorphism?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451625" y="5503281"/>
            <a:ext cx="623048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Properties of Isomorphic Graphs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451625" y="6258931"/>
            <a:ext cx="10560100" cy="323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Same Number of Vertices and Edges</a:t>
            </a:r>
          </a:p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Same Degree of Vertices</a:t>
            </a:r>
          </a:p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Preserved Adjacency</a:t>
            </a:r>
          </a:p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Same Cycle Structure</a:t>
            </a:r>
          </a:p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Same Connectivity</a:t>
            </a:r>
          </a:p>
          <a:p>
            <a:pPr marL="518160" lvl="1" indent="-259080" algn="just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Preserved Graph Type (e.g., complete, bipartite)</a:t>
            </a:r>
          </a:p>
          <a:p>
            <a:pPr marL="0" lvl="0" indent="0" algn="just">
              <a:lnSpc>
                <a:spcPts val="3720"/>
              </a:lnSpc>
            </a:pPr>
            <a:endParaRPr lang="en-US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5408889" y="5372063"/>
            <a:ext cx="829053" cy="732337"/>
            <a:chOff x="0" y="0"/>
            <a:chExt cx="920143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20143" cy="812800"/>
            </a:xfrm>
            <a:custGeom>
              <a:avLst/>
              <a:gdLst/>
              <a:ahLst/>
              <a:cxnLst/>
              <a:rect l="l" t="t" r="r" b="b"/>
              <a:pathLst>
                <a:path w="920143" h="812800">
                  <a:moveTo>
                    <a:pt x="460071" y="0"/>
                  </a:moveTo>
                  <a:cubicBezTo>
                    <a:pt x="205981" y="0"/>
                    <a:pt x="0" y="181951"/>
                    <a:pt x="0" y="406400"/>
                  </a:cubicBezTo>
                  <a:cubicBezTo>
                    <a:pt x="0" y="630849"/>
                    <a:pt x="205981" y="812800"/>
                    <a:pt x="460071" y="812800"/>
                  </a:cubicBezTo>
                  <a:cubicBezTo>
                    <a:pt x="714162" y="812800"/>
                    <a:pt x="920143" y="630849"/>
                    <a:pt x="920143" y="406400"/>
                  </a:cubicBezTo>
                  <a:cubicBezTo>
                    <a:pt x="920143" y="181951"/>
                    <a:pt x="714162" y="0"/>
                    <a:pt x="460071" y="0"/>
                  </a:cubicBezTo>
                  <a:close/>
                </a:path>
              </a:pathLst>
            </a:custGeom>
            <a:solidFill>
              <a:srgbClr val="0345E4"/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86263" y="47625"/>
              <a:ext cx="747616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EXAMPLE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5770" y="1784133"/>
            <a:ext cx="6643230" cy="541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96"/>
              </a:lnSpc>
              <a:spcBef>
                <a:spcPct val="0"/>
              </a:spcBef>
            </a:pPr>
            <a:r>
              <a:rPr lang="en-US" sz="3282" dirty="0">
                <a:solidFill>
                  <a:srgbClr val="000000"/>
                </a:solidFill>
                <a:highlight>
                  <a:srgbClr val="C0C0C0"/>
                </a:highlight>
                <a:latin typeface="Inter"/>
                <a:ea typeface="Inter"/>
                <a:cs typeface="Inter"/>
                <a:sym typeface="Inter"/>
              </a:rPr>
              <a:t>Are These Graphs Isomorphic?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673656" y="6155134"/>
            <a:ext cx="308001" cy="30800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112002" y="4991382"/>
            <a:ext cx="3256143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highlight>
                  <a:srgbClr val="C0C0C0"/>
                </a:highlight>
                <a:latin typeface="Inter"/>
                <a:ea typeface="Inter"/>
                <a:cs typeface="Inter"/>
                <a:sym typeface="Inter"/>
              </a:rPr>
              <a:t>Basic Comparison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157498" y="6767787"/>
            <a:ext cx="7909008" cy="3254214"/>
            <a:chOff x="0" y="0"/>
            <a:chExt cx="10545344" cy="433895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671193"/>
              <a:ext cx="10545344" cy="3667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vertices -                          6                    6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Edges -                             7                    7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Number of degrees -              14                  14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2 degree vertex -            4                    4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3 degree vertex -            2                    2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cycles -                             3                    3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290736" y="-47625"/>
              <a:ext cx="265160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                 H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23908" y="2921293"/>
            <a:ext cx="5566743" cy="4235429"/>
            <a:chOff x="0" y="0"/>
            <a:chExt cx="7422323" cy="5647238"/>
          </a:xfrm>
        </p:grpSpPr>
        <p:sp>
          <p:nvSpPr>
            <p:cNvPr id="15" name="AutoShape 15"/>
            <p:cNvSpPr/>
            <p:nvPr/>
          </p:nvSpPr>
          <p:spPr>
            <a:xfrm flipH="1">
              <a:off x="186690" y="2776440"/>
              <a:ext cx="1216254" cy="1810526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1722790" y="2605976"/>
              <a:ext cx="3666619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495817" y="830312"/>
              <a:ext cx="6699597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 flipH="1">
              <a:off x="290483" y="4381641"/>
              <a:ext cx="6699597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 flipH="1" flipV="1">
              <a:off x="290483" y="1035646"/>
              <a:ext cx="0" cy="3140661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>
              <a:off x="7195414" y="1035646"/>
              <a:ext cx="0" cy="3345995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3506225" y="4970963"/>
              <a:ext cx="39122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</a:t>
              </a:r>
            </a:p>
          </p:txBody>
        </p:sp>
        <p:grpSp>
          <p:nvGrpSpPr>
            <p:cNvPr id="22" name="Group 22"/>
            <p:cNvGrpSpPr/>
            <p:nvPr/>
          </p:nvGrpSpPr>
          <p:grpSpPr>
            <a:xfrm>
              <a:off x="1312122" y="2400642"/>
              <a:ext cx="410668" cy="410668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5389409" y="2400642"/>
              <a:ext cx="410668" cy="410668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6990080" y="624978"/>
              <a:ext cx="410668" cy="410668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85149" y="624978"/>
              <a:ext cx="410668" cy="410668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6990080" y="4176307"/>
              <a:ext cx="410668" cy="410668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85149" y="4176307"/>
              <a:ext cx="410668" cy="410668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0" name="AutoShape 40"/>
            <p:cNvSpPr/>
            <p:nvPr/>
          </p:nvSpPr>
          <p:spPr>
            <a:xfrm flipH="1">
              <a:off x="5732228" y="982827"/>
              <a:ext cx="1325702" cy="1470634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1349410" y="1741537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e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4539340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5389409" y="1741537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f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7030299" y="4539350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048943" y="-47625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b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103793" y="-47625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>
            <a:off x="12059830" y="3698027"/>
            <a:ext cx="0" cy="2355495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8" name="Group 48"/>
          <p:cNvGrpSpPr/>
          <p:nvPr/>
        </p:nvGrpSpPr>
        <p:grpSpPr>
          <a:xfrm>
            <a:off x="6663269" y="2921293"/>
            <a:ext cx="5566743" cy="4235429"/>
            <a:chOff x="0" y="0"/>
            <a:chExt cx="7422323" cy="5647238"/>
          </a:xfrm>
        </p:grpSpPr>
        <p:sp>
          <p:nvSpPr>
            <p:cNvPr id="49" name="AutoShape 49"/>
            <p:cNvSpPr/>
            <p:nvPr/>
          </p:nvSpPr>
          <p:spPr>
            <a:xfrm flipV="1">
              <a:off x="5928365" y="830312"/>
              <a:ext cx="1267049" cy="1583579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" name="AutoShape 50"/>
            <p:cNvSpPr/>
            <p:nvPr/>
          </p:nvSpPr>
          <p:spPr>
            <a:xfrm flipV="1">
              <a:off x="290483" y="2638247"/>
              <a:ext cx="5314438" cy="1743393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1" name="AutoShape 51"/>
            <p:cNvSpPr/>
            <p:nvPr/>
          </p:nvSpPr>
          <p:spPr>
            <a:xfrm flipV="1">
              <a:off x="2489071" y="887524"/>
              <a:ext cx="4509084" cy="1307785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2" name="AutoShape 52"/>
            <p:cNvSpPr/>
            <p:nvPr/>
          </p:nvSpPr>
          <p:spPr>
            <a:xfrm flipH="1">
              <a:off x="495817" y="4381641"/>
              <a:ext cx="6494263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3" name="AutoShape 53"/>
            <p:cNvSpPr/>
            <p:nvPr/>
          </p:nvSpPr>
          <p:spPr>
            <a:xfrm flipH="1" flipV="1">
              <a:off x="290483" y="1035646"/>
              <a:ext cx="0" cy="3140661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3506225" y="4970963"/>
              <a:ext cx="39122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H</a:t>
              </a:r>
            </a:p>
          </p:txBody>
        </p:sp>
        <p:grpSp>
          <p:nvGrpSpPr>
            <p:cNvPr id="55" name="Group 55"/>
            <p:cNvGrpSpPr/>
            <p:nvPr/>
          </p:nvGrpSpPr>
          <p:grpSpPr>
            <a:xfrm>
              <a:off x="2283737" y="1989975"/>
              <a:ext cx="410668" cy="410668"/>
              <a:chOff x="0" y="0"/>
              <a:chExt cx="812800" cy="8128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5594743" y="2368892"/>
              <a:ext cx="410668" cy="410668"/>
              <a:chOff x="0" y="0"/>
              <a:chExt cx="812800" cy="8128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6990080" y="624978"/>
              <a:ext cx="410668" cy="410668"/>
              <a:chOff x="0" y="0"/>
              <a:chExt cx="812800" cy="8128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85149" y="624978"/>
              <a:ext cx="410668" cy="410668"/>
              <a:chOff x="0" y="0"/>
              <a:chExt cx="812800" cy="81280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6990080" y="4176307"/>
              <a:ext cx="410668" cy="410668"/>
              <a:chOff x="0" y="0"/>
              <a:chExt cx="812800" cy="8128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85149" y="4176307"/>
              <a:ext cx="410668" cy="410668"/>
              <a:chOff x="0" y="0"/>
              <a:chExt cx="812800" cy="812800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3" name="AutoShape 73"/>
            <p:cNvSpPr/>
            <p:nvPr/>
          </p:nvSpPr>
          <p:spPr>
            <a:xfrm>
              <a:off x="464954" y="938633"/>
              <a:ext cx="1849646" cy="1148355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TextBox 74"/>
            <p:cNvSpPr txBox="1"/>
            <p:nvPr/>
          </p:nvSpPr>
          <p:spPr>
            <a:xfrm>
              <a:off x="1757957" y="1991304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w</a:t>
              </a:r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0" y="4539340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</a:t>
              </a:r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5632031" y="1741537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x</a:t>
              </a:r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7030299" y="4539350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</a:t>
              </a:r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7048943" y="-47625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</a:t>
              </a:r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103793" y="-47625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s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EXAMPLE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5770" y="1784134"/>
            <a:ext cx="6285361" cy="55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96"/>
              </a:lnSpc>
              <a:spcBef>
                <a:spcPct val="0"/>
              </a:spcBef>
            </a:pPr>
            <a:r>
              <a:rPr lang="en-US" sz="3282" dirty="0">
                <a:solidFill>
                  <a:srgbClr val="000000"/>
                </a:solidFill>
                <a:highlight>
                  <a:srgbClr val="C0C0C0"/>
                </a:highlight>
                <a:latin typeface="Inter"/>
                <a:ea typeface="Inter"/>
                <a:cs typeface="Inter"/>
                <a:sym typeface="Inter"/>
              </a:rPr>
              <a:t>Are These Graphs Isomorphic?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673656" y="6155134"/>
            <a:ext cx="308001" cy="30800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23908" y="2921293"/>
            <a:ext cx="5566743" cy="4235429"/>
            <a:chOff x="0" y="0"/>
            <a:chExt cx="7422323" cy="5647238"/>
          </a:xfrm>
        </p:grpSpPr>
        <p:sp>
          <p:nvSpPr>
            <p:cNvPr id="11" name="AutoShape 11"/>
            <p:cNvSpPr/>
            <p:nvPr/>
          </p:nvSpPr>
          <p:spPr>
            <a:xfrm flipH="1">
              <a:off x="186690" y="2776440"/>
              <a:ext cx="1216254" cy="1810526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1722790" y="2605976"/>
              <a:ext cx="3666619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495817" y="830312"/>
              <a:ext cx="6699597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 flipH="1">
              <a:off x="290483" y="4381641"/>
              <a:ext cx="6699597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 flipH="1" flipV="1">
              <a:off x="290483" y="1035646"/>
              <a:ext cx="0" cy="3140661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7195414" y="1035646"/>
              <a:ext cx="0" cy="3345995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3506225" y="4970963"/>
              <a:ext cx="39122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</a:t>
              </a:r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1312122" y="2400642"/>
              <a:ext cx="410668" cy="410668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5389409" y="2400642"/>
              <a:ext cx="410668" cy="410668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6990080" y="624978"/>
              <a:ext cx="410668" cy="410668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85149" y="624978"/>
              <a:ext cx="410668" cy="410668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6990080" y="4176307"/>
              <a:ext cx="410668" cy="410668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85149" y="4176307"/>
              <a:ext cx="410668" cy="410668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6" name="AutoShape 36"/>
            <p:cNvSpPr/>
            <p:nvPr/>
          </p:nvSpPr>
          <p:spPr>
            <a:xfrm flipH="1">
              <a:off x="5732228" y="982827"/>
              <a:ext cx="1325702" cy="1470634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1349410" y="1741537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e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4539340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5389409" y="1741537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f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030299" y="4539350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048943" y="-47625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b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03793" y="-47625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6663269" y="2921293"/>
            <a:ext cx="5566743" cy="4235429"/>
            <a:chOff x="0" y="0"/>
            <a:chExt cx="7422323" cy="5647238"/>
          </a:xfrm>
        </p:grpSpPr>
        <p:sp>
          <p:nvSpPr>
            <p:cNvPr id="44" name="AutoShape 44"/>
            <p:cNvSpPr/>
            <p:nvPr/>
          </p:nvSpPr>
          <p:spPr>
            <a:xfrm flipV="1">
              <a:off x="5928365" y="830312"/>
              <a:ext cx="1267049" cy="1583579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 flipV="1">
              <a:off x="290483" y="2638247"/>
              <a:ext cx="5314438" cy="1743393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" name="AutoShape 46"/>
            <p:cNvSpPr/>
            <p:nvPr/>
          </p:nvSpPr>
          <p:spPr>
            <a:xfrm flipV="1">
              <a:off x="2489071" y="887524"/>
              <a:ext cx="4509084" cy="1307785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" name="AutoShape 47"/>
            <p:cNvSpPr/>
            <p:nvPr/>
          </p:nvSpPr>
          <p:spPr>
            <a:xfrm flipH="1">
              <a:off x="495817" y="4381641"/>
              <a:ext cx="6494263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" name="AutoShape 48"/>
            <p:cNvSpPr/>
            <p:nvPr/>
          </p:nvSpPr>
          <p:spPr>
            <a:xfrm flipH="1" flipV="1">
              <a:off x="290483" y="1035646"/>
              <a:ext cx="0" cy="3140661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" name="AutoShape 49"/>
            <p:cNvSpPr/>
            <p:nvPr/>
          </p:nvSpPr>
          <p:spPr>
            <a:xfrm>
              <a:off x="7195414" y="1035646"/>
              <a:ext cx="0" cy="3140661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3506225" y="4970963"/>
              <a:ext cx="39122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H</a:t>
              </a:r>
            </a:p>
          </p:txBody>
        </p:sp>
        <p:grpSp>
          <p:nvGrpSpPr>
            <p:cNvPr id="51" name="Group 51"/>
            <p:cNvGrpSpPr/>
            <p:nvPr/>
          </p:nvGrpSpPr>
          <p:grpSpPr>
            <a:xfrm>
              <a:off x="2283737" y="1989975"/>
              <a:ext cx="410668" cy="410668"/>
              <a:chOff x="0" y="0"/>
              <a:chExt cx="812800" cy="8128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53" name="TextBox 5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5594743" y="2368892"/>
              <a:ext cx="410668" cy="410668"/>
              <a:chOff x="0" y="0"/>
              <a:chExt cx="812800" cy="8128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56" name="TextBox 5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7" name="Group 57"/>
            <p:cNvGrpSpPr/>
            <p:nvPr/>
          </p:nvGrpSpPr>
          <p:grpSpPr>
            <a:xfrm>
              <a:off x="6990080" y="624978"/>
              <a:ext cx="410668" cy="410668"/>
              <a:chOff x="0" y="0"/>
              <a:chExt cx="812800" cy="8128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59" name="TextBox 5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0" name="Group 60"/>
            <p:cNvGrpSpPr/>
            <p:nvPr/>
          </p:nvGrpSpPr>
          <p:grpSpPr>
            <a:xfrm>
              <a:off x="85149" y="624978"/>
              <a:ext cx="410668" cy="410668"/>
              <a:chOff x="0" y="0"/>
              <a:chExt cx="812800" cy="8128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62" name="TextBox 6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3" name="Group 63"/>
            <p:cNvGrpSpPr/>
            <p:nvPr/>
          </p:nvGrpSpPr>
          <p:grpSpPr>
            <a:xfrm>
              <a:off x="6990080" y="4176307"/>
              <a:ext cx="410668" cy="410668"/>
              <a:chOff x="0" y="0"/>
              <a:chExt cx="812800" cy="8128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65" name="TextBox 6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85149" y="4176307"/>
              <a:ext cx="410668" cy="410668"/>
              <a:chOff x="0" y="0"/>
              <a:chExt cx="812800" cy="812800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68" name="TextBox 6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9" name="AutoShape 69"/>
            <p:cNvSpPr/>
            <p:nvPr/>
          </p:nvSpPr>
          <p:spPr>
            <a:xfrm>
              <a:off x="464954" y="938633"/>
              <a:ext cx="1849646" cy="1148355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0" name="TextBox 70"/>
            <p:cNvSpPr txBox="1"/>
            <p:nvPr/>
          </p:nvSpPr>
          <p:spPr>
            <a:xfrm>
              <a:off x="1757957" y="1991304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w</a:t>
              </a:r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0" y="4539340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</a:t>
              </a:r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5632031" y="1741537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x</a:t>
              </a:r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7030299" y="4539350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</a:t>
              </a: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7048943" y="-47625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</a:t>
              </a:r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103793" y="-47625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s</a:t>
              </a:r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13719610" y="2703832"/>
            <a:ext cx="316873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One-to-one Mapping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14518479" y="3428128"/>
            <a:ext cx="1559521" cy="337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f(a) = x</a:t>
            </a:r>
          </a:p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f(b) = t</a:t>
            </a:r>
          </a:p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f(c) = u</a:t>
            </a:r>
          </a:p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f(d) = v</a:t>
            </a:r>
          </a:p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f(e) = s</a:t>
            </a:r>
          </a:p>
          <a:p>
            <a:pPr algn="just">
              <a:lnSpc>
                <a:spcPts val="3874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f(f) = w</a:t>
            </a:r>
          </a:p>
          <a:p>
            <a:pPr algn="just">
              <a:lnSpc>
                <a:spcPts val="3874"/>
              </a:lnSpc>
            </a:pPr>
            <a:endParaRPr lang="en-US" sz="24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EXAMPLE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5770" y="1784134"/>
            <a:ext cx="6490830" cy="55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96"/>
              </a:lnSpc>
              <a:spcBef>
                <a:spcPct val="0"/>
              </a:spcBef>
            </a:pPr>
            <a:r>
              <a:rPr lang="en-US" sz="3282" dirty="0">
                <a:solidFill>
                  <a:srgbClr val="000000"/>
                </a:solidFill>
                <a:highlight>
                  <a:srgbClr val="C0C0C0"/>
                </a:highlight>
                <a:latin typeface="Inter"/>
                <a:ea typeface="Inter"/>
                <a:cs typeface="Inter"/>
                <a:sym typeface="Inter"/>
              </a:rPr>
              <a:t>Are These Graphs Isomorphic?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673656" y="6155134"/>
            <a:ext cx="308001" cy="30800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52870" y="2648256"/>
            <a:ext cx="3609898" cy="2746573"/>
            <a:chOff x="0" y="0"/>
            <a:chExt cx="4813197" cy="3662097"/>
          </a:xfrm>
        </p:grpSpPr>
        <p:sp>
          <p:nvSpPr>
            <p:cNvPr id="11" name="AutoShape 11"/>
            <p:cNvSpPr/>
            <p:nvPr/>
          </p:nvSpPr>
          <p:spPr>
            <a:xfrm flipH="1">
              <a:off x="121064" y="1800454"/>
              <a:ext cx="788712" cy="1174082"/>
            </a:xfrm>
            <a:prstGeom prst="line">
              <a:avLst/>
            </a:prstGeom>
            <a:ln w="41178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1117188" y="1689913"/>
              <a:ext cx="2377714" cy="0"/>
            </a:xfrm>
            <a:prstGeom prst="line">
              <a:avLst/>
            </a:prstGeom>
            <a:ln w="41178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321525" y="538437"/>
              <a:ext cx="4344527" cy="0"/>
            </a:xfrm>
            <a:prstGeom prst="line">
              <a:avLst/>
            </a:prstGeom>
            <a:ln w="41178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 flipH="1">
              <a:off x="188371" y="2841388"/>
              <a:ext cx="4344527" cy="0"/>
            </a:xfrm>
            <a:prstGeom prst="line">
              <a:avLst/>
            </a:prstGeom>
            <a:ln w="41178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 flipH="1" flipV="1">
              <a:off x="188371" y="671592"/>
              <a:ext cx="0" cy="2036642"/>
            </a:xfrm>
            <a:prstGeom prst="line">
              <a:avLst/>
            </a:prstGeom>
            <a:ln w="41178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>
              <a:off x="4666052" y="671592"/>
              <a:ext cx="0" cy="2169797"/>
            </a:xfrm>
            <a:prstGeom prst="line">
              <a:avLst/>
            </a:prstGeom>
            <a:ln w="41178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2273702" y="3219162"/>
              <a:ext cx="253703" cy="4429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3"/>
                </a:lnSpc>
                <a:spcBef>
                  <a:spcPct val="0"/>
                </a:spcBef>
              </a:pPr>
              <a:r>
                <a:rPr lang="en-US" sz="1945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</a:t>
              </a:r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850880" y="1556759"/>
              <a:ext cx="266308" cy="266308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3494902" y="1556759"/>
              <a:ext cx="266308" cy="266308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532898" y="405283"/>
              <a:ext cx="266308" cy="266308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55217" y="405283"/>
              <a:ext cx="266308" cy="266308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4532898" y="2708234"/>
              <a:ext cx="266308" cy="266308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55217" y="2708234"/>
              <a:ext cx="266308" cy="266308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6" name="AutoShape 36"/>
            <p:cNvSpPr/>
            <p:nvPr/>
          </p:nvSpPr>
          <p:spPr>
            <a:xfrm flipH="1">
              <a:off x="3717211" y="637340"/>
              <a:ext cx="859686" cy="953671"/>
            </a:xfrm>
            <a:prstGeom prst="line">
              <a:avLst/>
            </a:prstGeom>
            <a:ln w="41178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5060" y="1122128"/>
              <a:ext cx="242128" cy="362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9"/>
                </a:lnSpc>
                <a:spcBef>
                  <a:spcPct val="0"/>
                </a:spcBef>
              </a:pPr>
              <a:r>
                <a:rPr lang="en-US" sz="162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e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2936436"/>
              <a:ext cx="242128" cy="362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9"/>
                </a:lnSpc>
                <a:spcBef>
                  <a:spcPct val="0"/>
                </a:spcBef>
              </a:pPr>
              <a:r>
                <a:rPr lang="en-US" sz="162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3494902" y="1122128"/>
              <a:ext cx="242128" cy="362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9"/>
                </a:lnSpc>
                <a:spcBef>
                  <a:spcPct val="0"/>
                </a:spcBef>
              </a:pPr>
              <a:r>
                <a:rPr lang="en-US" sz="162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f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4558979" y="2936442"/>
              <a:ext cx="242128" cy="362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9"/>
                </a:lnSpc>
                <a:spcBef>
                  <a:spcPct val="0"/>
                </a:spcBef>
              </a:pPr>
              <a:r>
                <a:rPr lang="en-US" sz="162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571069" y="-38100"/>
              <a:ext cx="242128" cy="362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9"/>
                </a:lnSpc>
                <a:spcBef>
                  <a:spcPct val="0"/>
                </a:spcBef>
              </a:pPr>
              <a:r>
                <a:rPr lang="en-US" sz="162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b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67307" y="-38100"/>
              <a:ext cx="242128" cy="362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9"/>
                </a:lnSpc>
                <a:spcBef>
                  <a:spcPct val="0"/>
                </a:spcBef>
              </a:pPr>
              <a:r>
                <a:rPr lang="en-US" sz="162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3579124" y="2343456"/>
            <a:ext cx="3680176" cy="2800044"/>
            <a:chOff x="0" y="0"/>
            <a:chExt cx="4906901" cy="3733391"/>
          </a:xfrm>
        </p:grpSpPr>
        <p:sp>
          <p:nvSpPr>
            <p:cNvPr id="44" name="AutoShape 44"/>
            <p:cNvSpPr/>
            <p:nvPr/>
          </p:nvSpPr>
          <p:spPr>
            <a:xfrm flipV="1">
              <a:off x="3919244" y="548920"/>
              <a:ext cx="837647" cy="1046904"/>
            </a:xfrm>
            <a:prstGeom prst="line">
              <a:avLst/>
            </a:prstGeom>
            <a:ln w="4198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 flipV="1">
              <a:off x="192038" y="1744146"/>
              <a:ext cx="3513377" cy="1152558"/>
            </a:xfrm>
            <a:prstGeom prst="line">
              <a:avLst/>
            </a:prstGeom>
            <a:ln w="4198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" name="AutoShape 46"/>
            <p:cNvSpPr/>
            <p:nvPr/>
          </p:nvSpPr>
          <p:spPr>
            <a:xfrm flipV="1">
              <a:off x="1645526" y="586742"/>
              <a:ext cx="2980957" cy="864577"/>
            </a:xfrm>
            <a:prstGeom prst="line">
              <a:avLst/>
            </a:prstGeom>
            <a:ln w="4198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" name="AutoShape 47"/>
            <p:cNvSpPr/>
            <p:nvPr/>
          </p:nvSpPr>
          <p:spPr>
            <a:xfrm flipH="1">
              <a:off x="327785" y="2896704"/>
              <a:ext cx="4293360" cy="0"/>
            </a:xfrm>
            <a:prstGeom prst="line">
              <a:avLst/>
            </a:prstGeom>
            <a:ln w="4198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" name="AutoShape 48"/>
            <p:cNvSpPr/>
            <p:nvPr/>
          </p:nvSpPr>
          <p:spPr>
            <a:xfrm flipH="1" flipV="1">
              <a:off x="192038" y="684666"/>
              <a:ext cx="0" cy="2076292"/>
            </a:xfrm>
            <a:prstGeom prst="line">
              <a:avLst/>
            </a:prstGeom>
            <a:ln w="4198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" name="AutoShape 49"/>
            <p:cNvSpPr/>
            <p:nvPr/>
          </p:nvSpPr>
          <p:spPr>
            <a:xfrm>
              <a:off x="4756891" y="684666"/>
              <a:ext cx="0" cy="2076292"/>
            </a:xfrm>
            <a:prstGeom prst="line">
              <a:avLst/>
            </a:prstGeom>
            <a:ln w="4198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2317967" y="3292285"/>
              <a:ext cx="258642" cy="44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76"/>
                </a:lnSpc>
                <a:spcBef>
                  <a:spcPct val="0"/>
                </a:spcBef>
              </a:pPr>
              <a:r>
                <a:rPr lang="en-US" sz="1983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H</a:t>
              </a:r>
            </a:p>
          </p:txBody>
        </p:sp>
        <p:grpSp>
          <p:nvGrpSpPr>
            <p:cNvPr id="51" name="Group 51"/>
            <p:cNvGrpSpPr/>
            <p:nvPr/>
          </p:nvGrpSpPr>
          <p:grpSpPr>
            <a:xfrm>
              <a:off x="1509780" y="1315573"/>
              <a:ext cx="271493" cy="271493"/>
              <a:chOff x="0" y="0"/>
              <a:chExt cx="812800" cy="8128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53" name="TextBox 5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3698687" y="1566076"/>
              <a:ext cx="271493" cy="271493"/>
              <a:chOff x="0" y="0"/>
              <a:chExt cx="812800" cy="8128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56" name="TextBox 5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7" name="Group 57"/>
            <p:cNvGrpSpPr/>
            <p:nvPr/>
          </p:nvGrpSpPr>
          <p:grpSpPr>
            <a:xfrm>
              <a:off x="4621145" y="413173"/>
              <a:ext cx="271493" cy="271493"/>
              <a:chOff x="0" y="0"/>
              <a:chExt cx="812800" cy="8128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59" name="TextBox 5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0" name="Group 60"/>
            <p:cNvGrpSpPr/>
            <p:nvPr/>
          </p:nvGrpSpPr>
          <p:grpSpPr>
            <a:xfrm>
              <a:off x="56292" y="413173"/>
              <a:ext cx="271493" cy="271493"/>
              <a:chOff x="0" y="0"/>
              <a:chExt cx="812800" cy="8128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62" name="TextBox 6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3" name="Group 63"/>
            <p:cNvGrpSpPr/>
            <p:nvPr/>
          </p:nvGrpSpPr>
          <p:grpSpPr>
            <a:xfrm>
              <a:off x="4621145" y="2760958"/>
              <a:ext cx="271493" cy="271493"/>
              <a:chOff x="0" y="0"/>
              <a:chExt cx="812800" cy="8128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65" name="TextBox 6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56292" y="2760958"/>
              <a:ext cx="271493" cy="271493"/>
              <a:chOff x="0" y="0"/>
              <a:chExt cx="812800" cy="812800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68" name="TextBox 6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9" name="AutoShape 69"/>
            <p:cNvSpPr/>
            <p:nvPr/>
          </p:nvSpPr>
          <p:spPr>
            <a:xfrm>
              <a:off x="307381" y="620531"/>
              <a:ext cx="1222802" cy="759178"/>
            </a:xfrm>
            <a:prstGeom prst="line">
              <a:avLst/>
            </a:prstGeom>
            <a:ln w="4198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0" name="TextBox 70"/>
            <p:cNvSpPr txBox="1"/>
            <p:nvPr/>
          </p:nvSpPr>
          <p:spPr>
            <a:xfrm>
              <a:off x="1162186" y="1300312"/>
              <a:ext cx="246842" cy="377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13"/>
                </a:lnSpc>
                <a:spcBef>
                  <a:spcPct val="0"/>
                </a:spcBef>
              </a:pPr>
              <a:r>
                <a:rPr lang="en-US" sz="165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w</a:t>
              </a:r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0" y="2984820"/>
              <a:ext cx="246842" cy="377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13"/>
                </a:lnSpc>
                <a:spcBef>
                  <a:spcPct val="0"/>
                </a:spcBef>
              </a:pPr>
              <a:r>
                <a:rPr lang="en-US" sz="165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</a:t>
              </a:r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3723338" y="1135191"/>
              <a:ext cx="246842" cy="377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13"/>
                </a:lnSpc>
                <a:spcBef>
                  <a:spcPct val="0"/>
                </a:spcBef>
              </a:pPr>
              <a:r>
                <a:rPr lang="en-US" sz="165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x</a:t>
              </a:r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4647734" y="2984826"/>
              <a:ext cx="246842" cy="377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13"/>
                </a:lnSpc>
                <a:spcBef>
                  <a:spcPct val="0"/>
                </a:spcBef>
              </a:pPr>
              <a:r>
                <a:rPr lang="en-US" sz="165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</a:t>
              </a: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4660059" y="-47625"/>
              <a:ext cx="246842" cy="377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13"/>
                </a:lnSpc>
                <a:spcBef>
                  <a:spcPct val="0"/>
                </a:spcBef>
              </a:pPr>
              <a:r>
                <a:rPr lang="en-US" sz="165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</a:t>
              </a:r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68618" y="-47625"/>
              <a:ext cx="246842" cy="377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13"/>
                </a:lnSpc>
                <a:spcBef>
                  <a:spcPct val="0"/>
                </a:spcBef>
              </a:pPr>
              <a:r>
                <a:rPr lang="en-US" sz="165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s</a:t>
              </a:r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7412607" y="3695853"/>
            <a:ext cx="442495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Adjacency Matrix for G and H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6706685" y="9191625"/>
            <a:ext cx="583680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So, these graphs are Isomorphic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4473647" y="5378140"/>
            <a:ext cx="3662245" cy="3728256"/>
            <a:chOff x="0" y="0"/>
            <a:chExt cx="4882993" cy="4971008"/>
          </a:xfrm>
        </p:grpSpPr>
        <p:sp>
          <p:nvSpPr>
            <p:cNvPr id="79" name="AutoShape 79"/>
            <p:cNvSpPr/>
            <p:nvPr/>
          </p:nvSpPr>
          <p:spPr>
            <a:xfrm flipV="1">
              <a:off x="132" y="609600"/>
              <a:ext cx="4882729" cy="2540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>
              <a:off x="516534" y="116045"/>
              <a:ext cx="0" cy="485496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TextBox 81"/>
            <p:cNvSpPr txBox="1"/>
            <p:nvPr/>
          </p:nvSpPr>
          <p:spPr>
            <a:xfrm>
              <a:off x="842140" y="-6667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   b   c   d   e   f</a:t>
              </a:r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132" y="542925"/>
              <a:ext cx="641201" cy="4232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b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e   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f</a:t>
              </a:r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516534" y="568325"/>
              <a:ext cx="4366327" cy="4232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0   1   0   1   0   0 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1   0   1   0   0   1 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0   1   0   1   0   0 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1   0   1   0   1   0 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0   0   0   1   0   1 </a:t>
              </a:r>
            </a:p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0   1   0   0   1   0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11197478" y="5378140"/>
            <a:ext cx="3755930" cy="3728256"/>
            <a:chOff x="0" y="0"/>
            <a:chExt cx="5007907" cy="4971008"/>
          </a:xfrm>
        </p:grpSpPr>
        <p:sp>
          <p:nvSpPr>
            <p:cNvPr id="85" name="AutoShape 85"/>
            <p:cNvSpPr/>
            <p:nvPr/>
          </p:nvSpPr>
          <p:spPr>
            <a:xfrm flipV="1">
              <a:off x="125046" y="609600"/>
              <a:ext cx="4882729" cy="2540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6" name="AutoShape 86"/>
            <p:cNvSpPr/>
            <p:nvPr/>
          </p:nvSpPr>
          <p:spPr>
            <a:xfrm>
              <a:off x="641448" y="116045"/>
              <a:ext cx="0" cy="485496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7" name="TextBox 87"/>
            <p:cNvSpPr txBox="1"/>
            <p:nvPr/>
          </p:nvSpPr>
          <p:spPr>
            <a:xfrm>
              <a:off x="967054" y="-66675"/>
              <a:ext cx="404072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x   t   u   v   s   w</a:t>
              </a:r>
            </a:p>
          </p:txBody>
        </p:sp>
        <p:sp>
          <p:nvSpPr>
            <p:cNvPr id="88" name="TextBox 88"/>
            <p:cNvSpPr txBox="1"/>
            <p:nvPr/>
          </p:nvSpPr>
          <p:spPr>
            <a:xfrm>
              <a:off x="641448" y="568325"/>
              <a:ext cx="4366327" cy="4232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0   1   0   1   0   0 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1   0   1   0   0   1 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0   1   0   1   0   0 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1   0   1   0   1   0 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0   0   0   1   0   1 </a:t>
              </a:r>
            </a:p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0   1   0   0   1   0</a:t>
              </a:r>
            </a:p>
          </p:txBody>
        </p:sp>
        <p:sp>
          <p:nvSpPr>
            <p:cNvPr id="89" name="TextBox 89"/>
            <p:cNvSpPr txBox="1"/>
            <p:nvPr/>
          </p:nvSpPr>
          <p:spPr>
            <a:xfrm>
              <a:off x="0" y="542925"/>
              <a:ext cx="641448" cy="4232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x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v   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s   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w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251518" cy="10287000"/>
            <a:chOff x="0" y="0"/>
            <a:chExt cx="164649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6490" cy="2709333"/>
            </a:xfrm>
            <a:custGeom>
              <a:avLst/>
              <a:gdLst/>
              <a:ahLst/>
              <a:cxnLst/>
              <a:rect l="l" t="t" r="r" b="b"/>
              <a:pathLst>
                <a:path w="1646490" h="2709333">
                  <a:moveTo>
                    <a:pt x="0" y="0"/>
                  </a:moveTo>
                  <a:lnTo>
                    <a:pt x="1646490" y="0"/>
                  </a:lnTo>
                  <a:lnTo>
                    <a:pt x="16464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464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16626" y="1732921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16626" y="367185"/>
            <a:ext cx="4568944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PRESENTER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02732" y="2950160"/>
            <a:ext cx="9280159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MD. Shahinur Kabir Antor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84865" y="3900971"/>
            <a:ext cx="6715894" cy="720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6"/>
              </a:lnSpc>
            </a:pPr>
            <a:r>
              <a:rPr lang="en-US" sz="431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ID: 232-15-159</a:t>
            </a: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368147" cy="1543194"/>
            <a:chOff x="0" y="0"/>
            <a:chExt cx="4574327" cy="4064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74327" cy="406438"/>
            </a:xfrm>
            <a:custGeom>
              <a:avLst/>
              <a:gdLst/>
              <a:ahLst/>
              <a:cxnLst/>
              <a:rect l="l" t="t" r="r" b="b"/>
              <a:pathLst>
                <a:path w="4574327" h="406438">
                  <a:moveTo>
                    <a:pt x="0" y="0"/>
                  </a:moveTo>
                  <a:lnTo>
                    <a:pt x="4574327" y="0"/>
                  </a:lnTo>
                  <a:lnTo>
                    <a:pt x="4574327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74327" cy="444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9853" y="296934"/>
            <a:ext cx="10769833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EXAMPLE 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5770" y="1784134"/>
            <a:ext cx="6909854" cy="55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96"/>
              </a:lnSpc>
              <a:spcBef>
                <a:spcPct val="0"/>
              </a:spcBef>
            </a:pPr>
            <a:r>
              <a:rPr lang="en-US" sz="3282" dirty="0">
                <a:solidFill>
                  <a:srgbClr val="000000"/>
                </a:solidFill>
                <a:highlight>
                  <a:srgbClr val="C0C0C0"/>
                </a:highlight>
                <a:latin typeface="Inter"/>
                <a:ea typeface="Inter"/>
                <a:cs typeface="Inter"/>
                <a:sym typeface="Inter"/>
              </a:rPr>
              <a:t>Are These Graphs Isomorphic?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673656" y="6155134"/>
            <a:ext cx="308001" cy="30800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112002" y="4991382"/>
            <a:ext cx="2956798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u="sng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Basic Comparison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157498" y="6004086"/>
            <a:ext cx="7909008" cy="3254214"/>
            <a:chOff x="0" y="0"/>
            <a:chExt cx="10545344" cy="433895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671193"/>
              <a:ext cx="10545344" cy="3667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vertices -                          5                    5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Edges -                             6                    6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Total Number of degrees -              12                  12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2 degree vertex -            3                    3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3 degree vertex -            2                    2</a:t>
              </a:r>
            </a:p>
            <a:p>
              <a:pPr marL="518160" lvl="1" indent="-259080" algn="just">
                <a:lnSpc>
                  <a:spcPts val="3720"/>
                </a:lnSpc>
                <a:buAutoNum type="arabicPeriod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of cycles -                             3                    3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290736" y="-47625"/>
              <a:ext cx="265160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                 ii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5134" y="2648256"/>
            <a:ext cx="3814417" cy="4427617"/>
            <a:chOff x="0" y="0"/>
            <a:chExt cx="5085890" cy="5903489"/>
          </a:xfrm>
        </p:grpSpPr>
        <p:sp>
          <p:nvSpPr>
            <p:cNvPr id="15" name="TextBox 15"/>
            <p:cNvSpPr txBox="1"/>
            <p:nvPr/>
          </p:nvSpPr>
          <p:spPr>
            <a:xfrm>
              <a:off x="1652529" y="5227214"/>
              <a:ext cx="39122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</a:t>
              </a:r>
            </a:p>
          </p:txBody>
        </p:sp>
        <p:grpSp>
          <p:nvGrpSpPr>
            <p:cNvPr id="16" name="Group 16"/>
            <p:cNvGrpSpPr/>
            <p:nvPr/>
          </p:nvGrpSpPr>
          <p:grpSpPr>
            <a:xfrm rot="-10800000">
              <a:off x="1558403" y="4008075"/>
              <a:ext cx="410668" cy="410668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-10800000">
              <a:off x="4253176" y="658248"/>
              <a:ext cx="410668" cy="410668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-10800000">
              <a:off x="682149" y="2647769"/>
              <a:ext cx="410668" cy="410668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-10800000">
              <a:off x="4047842" y="2647769"/>
              <a:ext cx="410668" cy="410668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-10800000">
              <a:off x="682149" y="172539"/>
              <a:ext cx="410668" cy="410668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1" name="AutoShape 31"/>
            <p:cNvSpPr/>
            <p:nvPr/>
          </p:nvSpPr>
          <p:spPr>
            <a:xfrm flipV="1">
              <a:off x="1943959" y="2951582"/>
              <a:ext cx="2128996" cy="1163349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052911" y="499534"/>
              <a:ext cx="3200265" cy="2353569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AutoShape 33"/>
            <p:cNvSpPr/>
            <p:nvPr/>
          </p:nvSpPr>
          <p:spPr>
            <a:xfrm flipH="1" flipV="1">
              <a:off x="1090967" y="405550"/>
              <a:ext cx="3164058" cy="430355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AutoShape 34"/>
            <p:cNvSpPr/>
            <p:nvPr/>
          </p:nvSpPr>
          <p:spPr>
            <a:xfrm flipV="1">
              <a:off x="4274258" y="1067847"/>
              <a:ext cx="163171" cy="1580991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5" name="AutoShape 35"/>
            <p:cNvSpPr/>
            <p:nvPr/>
          </p:nvSpPr>
          <p:spPr>
            <a:xfrm>
              <a:off x="998691" y="3025744"/>
              <a:ext cx="653838" cy="1015024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" name="AutoShape 36"/>
            <p:cNvSpPr/>
            <p:nvPr/>
          </p:nvSpPr>
          <p:spPr>
            <a:xfrm flipV="1">
              <a:off x="887483" y="583207"/>
              <a:ext cx="0" cy="206456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4712510" y="2698219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558403" y="4492730"/>
              <a:ext cx="42402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e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2698219"/>
              <a:ext cx="428149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47625"/>
              <a:ext cx="43053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a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00939" y="202142"/>
              <a:ext cx="421481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b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6304770" y="3113631"/>
            <a:ext cx="4948504" cy="3962242"/>
            <a:chOff x="0" y="0"/>
            <a:chExt cx="6598005" cy="5282989"/>
          </a:xfrm>
        </p:grpSpPr>
        <p:sp>
          <p:nvSpPr>
            <p:cNvPr id="43" name="TextBox 43"/>
            <p:cNvSpPr txBox="1"/>
            <p:nvPr/>
          </p:nvSpPr>
          <p:spPr>
            <a:xfrm>
              <a:off x="3043271" y="4606714"/>
              <a:ext cx="39122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ii</a:t>
              </a:r>
            </a:p>
          </p:txBody>
        </p:sp>
        <p:sp>
          <p:nvSpPr>
            <p:cNvPr id="44" name="AutoShape 44"/>
            <p:cNvSpPr/>
            <p:nvPr/>
          </p:nvSpPr>
          <p:spPr>
            <a:xfrm>
              <a:off x="740014" y="2611601"/>
              <a:ext cx="4997742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2011808" y="1487577"/>
              <a:ext cx="2035535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1652616" y="735084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h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291310" y="2658867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4084630" y="684284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47625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f</a:t>
              </a:r>
            </a:p>
          </p:txBody>
        </p:sp>
        <p:grpSp>
          <p:nvGrpSpPr>
            <p:cNvPr id="50" name="Group 50"/>
            <p:cNvGrpSpPr/>
            <p:nvPr/>
          </p:nvGrpSpPr>
          <p:grpSpPr>
            <a:xfrm rot="-10800000">
              <a:off x="1601140" y="1282243"/>
              <a:ext cx="410668" cy="410668"/>
              <a:chOff x="0" y="0"/>
              <a:chExt cx="812800" cy="81280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 rot="-10800000">
              <a:off x="329346" y="2406267"/>
              <a:ext cx="410668" cy="410668"/>
              <a:chOff x="0" y="0"/>
              <a:chExt cx="812800" cy="8128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 rot="-10800000">
              <a:off x="4047342" y="1282243"/>
              <a:ext cx="410668" cy="410668"/>
              <a:chOff x="0" y="0"/>
              <a:chExt cx="812800" cy="8128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 rot="-10800000">
              <a:off x="329346" y="158219"/>
              <a:ext cx="410668" cy="410668"/>
              <a:chOff x="0" y="0"/>
              <a:chExt cx="812800" cy="8128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2" name="Group 62"/>
            <p:cNvGrpSpPr/>
            <p:nvPr/>
          </p:nvGrpSpPr>
          <p:grpSpPr>
            <a:xfrm rot="-10800000">
              <a:off x="5737757" y="2406267"/>
              <a:ext cx="410668" cy="410668"/>
              <a:chOff x="0" y="0"/>
              <a:chExt cx="812800" cy="812800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66C4"/>
              </a:solidFill>
            </p:spPr>
          </p:sp>
          <p:sp>
            <p:nvSpPr>
              <p:cNvPr id="64" name="TextBox 6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5" name="AutoShape 65"/>
            <p:cNvSpPr/>
            <p:nvPr/>
          </p:nvSpPr>
          <p:spPr>
            <a:xfrm flipV="1">
              <a:off x="534680" y="568887"/>
              <a:ext cx="0" cy="183738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6" name="AutoShape 66"/>
            <p:cNvSpPr/>
            <p:nvPr/>
          </p:nvSpPr>
          <p:spPr>
            <a:xfrm flipH="1" flipV="1">
              <a:off x="688538" y="499534"/>
              <a:ext cx="964078" cy="85206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7" name="AutoShape 67"/>
            <p:cNvSpPr/>
            <p:nvPr/>
          </p:nvSpPr>
          <p:spPr>
            <a:xfrm flipH="1">
              <a:off x="688538" y="1623558"/>
              <a:ext cx="964078" cy="85206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8" name="AutoShape 68"/>
            <p:cNvSpPr/>
            <p:nvPr/>
          </p:nvSpPr>
          <p:spPr>
            <a:xfrm>
              <a:off x="4423679" y="1601283"/>
              <a:ext cx="1348409" cy="896611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9" name="TextBox 69"/>
            <p:cNvSpPr txBox="1"/>
            <p:nvPr/>
          </p:nvSpPr>
          <p:spPr>
            <a:xfrm>
              <a:off x="6224625" y="2409100"/>
              <a:ext cx="37338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j</a:t>
              </a:r>
            </a:p>
          </p:txBody>
        </p:sp>
      </p:grp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1083</Words>
  <Application>Microsoft Office PowerPoint</Application>
  <PresentationFormat>Custom</PresentationFormat>
  <Paragraphs>322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Garet Bold</vt:lpstr>
      <vt:lpstr>Open Sans</vt:lpstr>
      <vt:lpstr>Arial</vt:lpstr>
      <vt:lpstr>Calibri</vt:lpstr>
      <vt:lpstr>Garet</vt:lpstr>
      <vt:lpstr>Garet Ultra-Bold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CSE212 - Graph Isomorphism</dc:title>
  <cp:lastModifiedBy>Supan Roy</cp:lastModifiedBy>
  <cp:revision>3</cp:revision>
  <dcterms:created xsi:type="dcterms:W3CDTF">2006-08-16T00:00:00Z</dcterms:created>
  <dcterms:modified xsi:type="dcterms:W3CDTF">2024-11-30T16:33:02Z</dcterms:modified>
  <dc:identifier>DAGX2tkleVE</dc:identifier>
</cp:coreProperties>
</file>