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A7A763-5A73-4D50-B86E-CE696A8F1CC7}">
  <a:tblStyle styleId="{D1A7A763-5A73-4D50-B86E-CE696A8F1C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6ca6e5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f6ca6e5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6ca6e5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6ca6e5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6ca6e5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6ca6e5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6ca6e5b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f6ca6e5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2c9f42e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2c9f42e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6ca6e5b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6ca6e5b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2c9f42e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2c9f42e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6dcefd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6dcefd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6dcefd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6dcefd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b="1" sz="36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0" y="754036"/>
            <a:ext cx="9144000" cy="314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  <a:defRPr b="0" sz="18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nterstellar-explorers-app.herokuapp.com/" TargetMode="External"/><Relationship Id="rId4" Type="http://schemas.openxmlformats.org/officeDocument/2006/relationships/hyperlink" Target="https://youtu.be/mEqn2KPAOjg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xoplanetarchive.ipac.caltech.edu/docs/program_interfaces.html" TargetMode="External"/><Relationship Id="rId4" Type="http://schemas.openxmlformats.org/officeDocument/2006/relationships/hyperlink" Target="https://exoplanetarchive.ipac.caltech.edu/cgi-bin/TblView/nph-tblView?app=ExoTbls&amp;config=cumulative" TargetMode="External"/><Relationship Id="rId5" Type="http://schemas.openxmlformats.org/officeDocument/2006/relationships/hyperlink" Target="https://exoplanetarchive.ipac.caltech.edu/docs/API_kepcandidate_column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685346" y="457200"/>
            <a:ext cx="7765321" cy="8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Interstellar Explorers 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CSE523 ML Project End Sem Presentation  </a:t>
            </a:r>
            <a:endParaRPr b="1"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200827" y="2909214"/>
            <a:ext cx="2988940" cy="213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Team members:				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Rudri Jani - AU2044002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Dhaval Deshkar - AU2044003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Riya Shah - AU2044004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Supan Shah -AU2044011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100"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1256" y="3929761"/>
            <a:ext cx="1171896" cy="117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2518727" y="1787979"/>
            <a:ext cx="46263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Classification of Exoplanets </a:t>
            </a:r>
            <a:endParaRPr b="1"/>
          </a:p>
        </p:txBody>
      </p:sp>
      <p:sp>
        <p:nvSpPr>
          <p:cNvPr id="96" name="Google Shape;96;p15"/>
          <p:cNvSpPr/>
          <p:nvPr/>
        </p:nvSpPr>
        <p:spPr>
          <a:xfrm>
            <a:off x="5021025" y="4324650"/>
            <a:ext cx="280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by: 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Mehul Raval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TA: Jay Patel, Arpit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Performance Comparison</a:t>
            </a:r>
            <a:endParaRPr b="1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0262"/>
            <a:ext cx="4185500" cy="20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14000"/>
            <a:ext cx="4185500" cy="20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075" y="738162"/>
            <a:ext cx="4160225" cy="20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075" y="2914000"/>
            <a:ext cx="4160226" cy="20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18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Final Result</a:t>
            </a:r>
            <a:endParaRPr b="1"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666000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After deploying the trained model on the IBM cloud, it returns the probability of any planet being an exoplanet </a:t>
            </a:r>
            <a:r>
              <a:rPr lang="en-US" sz="2000"/>
              <a:t>and we constructed the final web based service.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https://interstellar-explorers-app.herokuapp.com/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https://youtu.be/mEqn2KPAOjg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5">
            <a:alphaModFix/>
          </a:blip>
          <a:srcRect b="0" l="0" r="49194" t="0"/>
          <a:stretch/>
        </p:blipFill>
        <p:spPr>
          <a:xfrm>
            <a:off x="121350" y="2212050"/>
            <a:ext cx="4191298" cy="27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0350" y="2212050"/>
            <a:ext cx="4544651" cy="273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this project we used different models to get better </a:t>
            </a:r>
            <a:r>
              <a:rPr lang="en-US"/>
              <a:t>accuracy</a:t>
            </a:r>
            <a:r>
              <a:rPr lang="en-US"/>
              <a:t> and f1-score so we can </a:t>
            </a:r>
            <a:r>
              <a:rPr lang="en-US"/>
              <a:t>achieve</a:t>
            </a:r>
            <a:r>
              <a:rPr lang="en-US"/>
              <a:t> better</a:t>
            </a:r>
            <a:r>
              <a:rPr lang="en-US"/>
              <a:t> results for </a:t>
            </a:r>
            <a:r>
              <a:rPr lang="en-US"/>
              <a:t>classifying</a:t>
            </a:r>
            <a:r>
              <a:rPr lang="en-US"/>
              <a:t> exoplanets.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conclude, XGBoost model performs way better on unseen data as it gives  </a:t>
            </a:r>
            <a:r>
              <a:rPr lang="en-US"/>
              <a:t>96.66% test accuracy and 96.96% test f1-score.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 final part, we deployed the model on IBM cloud. We generated deployed model through API inference and we constructed the final web based service.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Role of each member</a:t>
            </a:r>
            <a:endParaRPr b="1"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{D1A7A763-5A73-4D50-B86E-CE696A8F1CC7}</a:tableStyleId>
              </a:tblPr>
              <a:tblGrid>
                <a:gridCol w="2035950"/>
                <a:gridCol w="5233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performed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Rudri Jani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EDA, 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Preprocessing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Support vector Machine, 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Literature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Review, feature selection using xgboost, SVM with xgboost 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selection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Dhaval Deshkar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Dimensionality Reduction, Logistic Regression,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Literature Review, Logistic Regression with Xgboost features, Decision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Riya Shah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Exploratory Data Analysis 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Preprocessing,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Machine, Literature Review, XGboost modelling, Performance Comparison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Supan Shah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extraction,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Dimensionality Reduction, Logistic Regression, Literature Review,Deployment on IBM cloud,herokuapp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-US"/>
              <a:t>References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180750" y="1254650"/>
            <a:ext cx="88509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</a:rPr>
              <a:t>API: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45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https://exoplanetarchive.ipac.caltech.edu/docs/program_interfaces.html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</a:rPr>
              <a:t>Dataset:</a:t>
            </a:r>
            <a:endParaRPr sz="15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https://exoplanetarchive.ipac.caltech.edu/cgi-bin/TblView/nph-tblView?app=ExoTbls&amp;config=cumulative</a:t>
            </a:r>
            <a:endParaRPr sz="1500" u="sng">
              <a:solidFill>
                <a:schemeClr val="hlink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None/>
            </a:pPr>
            <a:r>
              <a:t/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</a:rPr>
              <a:t>Documentation :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450"/>
              <a:buNone/>
            </a:pPr>
            <a:r>
              <a:rPr lang="en-US" sz="1500" u="sng">
                <a:solidFill>
                  <a:schemeClr val="hlink"/>
                </a:solidFill>
                <a:hlinkClick r:id="rId5"/>
              </a:rPr>
              <a:t>https://exoplanetarchive.ipac.caltech.edu/docs/API_kepcandidate_columns.html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</a:rPr>
              <a:t>Literature</a:t>
            </a:r>
            <a:r>
              <a:rPr lang="en-US" sz="1500">
                <a:solidFill>
                  <a:srgbClr val="000000"/>
                </a:solidFill>
              </a:rPr>
              <a:t> Review :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00"/>
              <a:t>G.  C.  Sturrock,  B.  Manry,  and  S.  Rafiqi,  “Machine  learning  pipeline  for exoplanet  classification,” SMU Data Science Review, vol. 2, no.1,p. 9,2019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45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45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2012383"/>
            <a:ext cx="8520600" cy="559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017633" y="466967"/>
            <a:ext cx="5108733" cy="447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Calibri"/>
              <a:buNone/>
            </a:pPr>
            <a:r>
              <a:rPr b="1" lang="en-US" sz="3600"/>
              <a:t>Introduction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4429" y="839106"/>
            <a:ext cx="8963246" cy="3934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Char char="▪"/>
            </a:pPr>
            <a:r>
              <a:rPr lang="en-US"/>
              <a:t>Throughout history, humanity has shared an eternal desire to explore the unknown. 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Char char="▪"/>
            </a:pPr>
            <a:r>
              <a:rPr lang="en-US"/>
              <a:t>The current search for a terrestrial, especially those in the Goldilocks (livable) zone where liquid water might exist, has been rejuvenated by technological advances in astronomy. 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1020"/>
              </a:spcBef>
              <a:spcAft>
                <a:spcPts val="600"/>
              </a:spcAft>
              <a:buClr>
                <a:schemeClr val="dk1"/>
              </a:buClr>
              <a:buSzPts val="1470"/>
              <a:buFont typeface="Noto Sans Symbols"/>
              <a:buChar char="▪"/>
            </a:pPr>
            <a:r>
              <a:rPr lang="en-US"/>
              <a:t>As Russian space pioneer Konstantin Tsiolkovsky said, "The Earth is the cradle of humanity, but one cannot live in a cradle forever."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561" y="426382"/>
            <a:ext cx="8218246" cy="965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lang="en-US" sz="3200"/>
              <a:t>Problem Definition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99872" y="816049"/>
            <a:ext cx="8506858" cy="3470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None/>
            </a:pPr>
            <a:r>
              <a:rPr lang="en-US"/>
              <a:t>This project will aim to classify possible exoplanets from the data retrieved from NASA's Kepler mission that was aimed at exploring the structure and diversity of planetary systems.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20"/>
              </a:spcBef>
              <a:spcAft>
                <a:spcPts val="600"/>
              </a:spcAft>
              <a:buClr>
                <a:schemeClr val="dk1"/>
              </a:buClr>
              <a:buSzPts val="14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25"/>
            <a:ext cx="8833224" cy="485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Existing</a:t>
            </a:r>
            <a:r>
              <a:rPr b="1" lang="en-US"/>
              <a:t> Body of Work</a:t>
            </a:r>
            <a:endParaRPr b="1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885"/>
              <a:t>A new era has unfolded in the chase for exoplanets in any case.The Modern generation of the new satellites, such as a Kepler have been launched in recent times with the objective of in partially automating logical perceptions and data generation with exoplanet identification proof. </a:t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885"/>
              <a:t>Engineering of these satellites are not for only takes the picture but also do the process of those images using higher astronomical techniques to create such a huge collection of data with proper variety of features for identification of exoplanets.</a:t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885"/>
              <a:t>The authors Sturrock &amp; George Clayton describes  in their paper titled“"Machine Learning Pipeline for Exoplanet Classification” The </a:t>
            </a:r>
            <a:r>
              <a:rPr lang="en-US" sz="1885"/>
              <a:t>simulation</a:t>
            </a:r>
            <a:r>
              <a:rPr lang="en-US" sz="1885"/>
              <a:t> of  model deployment is apex of data pipeline, which prepares, train and test for machine learning model. </a:t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885"/>
              <a:t>The final result of machine learning modeling is introduced and summarised to show the classification of the exoplanets dimensionally over the different models constructed in the study. </a:t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8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lang="en-US" sz="3200"/>
              <a:t>Approach</a:t>
            </a:r>
            <a:endParaRPr b="1" sz="32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056950"/>
            <a:ext cx="85206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2167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6"/>
              <a:buFont typeface="Arial"/>
              <a:buChar char="•"/>
            </a:pPr>
            <a:r>
              <a:rPr lang="en-US"/>
              <a:t>The dataset is taken from NASA’s exoplanet archives using its live API.</a:t>
            </a:r>
            <a:endParaRPr/>
          </a:p>
          <a:p>
            <a:pPr indent="-228600" lvl="0" marL="8001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t/>
            </a:r>
            <a:endParaRPr/>
          </a:p>
          <a:p>
            <a:pPr indent="-228600" lvl="0" marL="8001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t/>
            </a:r>
            <a:endParaRPr/>
          </a:p>
          <a:p>
            <a:pPr indent="-352167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46"/>
              <a:buFont typeface="Arial"/>
              <a:buChar char="•"/>
            </a:pPr>
            <a:r>
              <a:t/>
            </a:r>
            <a:endParaRPr/>
          </a:p>
          <a:p>
            <a:pPr indent="-352167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46"/>
              <a:buFont typeface="Arial"/>
              <a:buChar char="•"/>
            </a:pPr>
            <a:r>
              <a:rPr lang="en-US"/>
              <a:t>The data identifies the three categories of exoplanets like CONFIRMED, CANDIDATE and FALSE POSITIVES. The goal of the project is to identify this using classification algorithms.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extracting the data, we did data preprocessing tasks and created a new column for target.  We used dimensionality reduction and got 5 columns as features and applied Logistic Regression and SVM on it.</a:t>
            </a:r>
            <a:endParaRPr/>
          </a:p>
          <a:p>
            <a:pPr indent="-228600" lvl="0" marL="80010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600100"/>
            <a:ext cx="8520599" cy="8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11700" y="4698475"/>
            <a:ext cx="7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Image Source : https://exoplanetarchive.ipac.caltech.edu/docs/program_interfaces.html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XGBoost</a:t>
            </a:r>
            <a:endParaRPr b="1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XGBoost</a:t>
            </a:r>
            <a:r>
              <a:rPr b="1" lang="en-US" sz="1700">
                <a:solidFill>
                  <a:srgbClr val="000000"/>
                </a:solidFill>
              </a:rPr>
              <a:t> </a:t>
            </a:r>
            <a:r>
              <a:rPr lang="en-US" sz="1700">
                <a:solidFill>
                  <a:srgbClr val="000000"/>
                </a:solidFill>
              </a:rPr>
              <a:t>is a decision-tree-based ensemble Machine Learning algorithm that uses a gradient boosting framework.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Char char="●"/>
            </a:pPr>
            <a:r>
              <a:rPr lang="en-US" sz="1700">
                <a:solidFill>
                  <a:srgbClr val="292929"/>
                </a:solidFill>
              </a:rPr>
              <a:t>When it comes to small-to-medium structured/tabular data, decision tree based algorithms are considered best</a:t>
            </a:r>
            <a:endParaRPr sz="1700">
              <a:solidFill>
                <a:srgbClr val="29292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Char char="●"/>
            </a:pPr>
            <a:r>
              <a:rPr lang="en-US" sz="1700" u="sng">
                <a:solidFill>
                  <a:srgbClr val="292929"/>
                </a:solidFill>
              </a:rPr>
              <a:t>Selected Features</a:t>
            </a:r>
            <a:r>
              <a:rPr lang="en-US" sz="1700">
                <a:solidFill>
                  <a:srgbClr val="292929"/>
                </a:solidFill>
              </a:rPr>
              <a:t> </a:t>
            </a:r>
            <a:endParaRPr sz="1700">
              <a:solidFill>
                <a:srgbClr val="292929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disposition score,                 </a:t>
            </a:r>
            <a:endParaRPr sz="17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planetary radius,                    </a:t>
            </a:r>
            <a:endParaRPr sz="17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TEC planet number,             </a:t>
            </a:r>
            <a:endParaRPr sz="17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Stellar Temperature,                       </a:t>
            </a:r>
            <a:endParaRPr sz="17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Transit Signal-to-noise ratio.                       </a:t>
            </a:r>
            <a:endParaRPr sz="1300">
              <a:solidFill>
                <a:srgbClr val="29292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61150" y="4883225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source: Google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950" y="2035125"/>
            <a:ext cx="3875400" cy="25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61125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Confusion Matrix After </a:t>
            </a:r>
            <a:r>
              <a:rPr b="1" lang="en-US"/>
              <a:t>Feature</a:t>
            </a:r>
            <a:r>
              <a:rPr b="1" lang="en-US"/>
              <a:t> Selection Using XGBoost</a:t>
            </a:r>
            <a:endParaRPr b="1"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15325" t="0"/>
          <a:stretch/>
        </p:blipFill>
        <p:spPr>
          <a:xfrm>
            <a:off x="1140250" y="1132750"/>
            <a:ext cx="3095399" cy="29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15318" t="0"/>
          <a:stretch/>
        </p:blipFill>
        <p:spPr>
          <a:xfrm>
            <a:off x="5837575" y="1132750"/>
            <a:ext cx="2916650" cy="29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1628752" y="4042297"/>
            <a:ext cx="231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96.28%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  96.59%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6518402" y="4042297"/>
            <a:ext cx="231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71.92%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  79.18%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77099" y="4146075"/>
            <a:ext cx="88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488799" y="4199325"/>
            <a:ext cx="88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Test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17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XGBoost Results</a:t>
            </a:r>
            <a:endParaRPr b="1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16008" t="0"/>
          <a:stretch/>
        </p:blipFill>
        <p:spPr>
          <a:xfrm>
            <a:off x="504475" y="949313"/>
            <a:ext cx="3215350" cy="32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0" r="16233" t="0"/>
          <a:stretch/>
        </p:blipFill>
        <p:spPr>
          <a:xfrm>
            <a:off x="4814500" y="949325"/>
            <a:ext cx="3148405" cy="32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1628752" y="4042297"/>
            <a:ext cx="231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96.98%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  97.18%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577099" y="4146075"/>
            <a:ext cx="88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Train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5747227" y="4146072"/>
            <a:ext cx="231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96.16%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  96.52%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670774" y="4292650"/>
            <a:ext cx="88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