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b="1" sz="36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0" y="754036"/>
            <a:ext cx="9144000" cy="314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b="0" sz="18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xoplanetarchive.ipac.caltech.edu/docs/program_interfaces.html" TargetMode="External"/><Relationship Id="rId4" Type="http://schemas.openxmlformats.org/officeDocument/2006/relationships/hyperlink" Target="https://exoplanetarchive.ipac.caltech.edu/cgi-bin/TblView/nph-tblView?app=ExoTbls&amp;config=cumulative" TargetMode="External"/><Relationship Id="rId5" Type="http://schemas.openxmlformats.org/officeDocument/2006/relationships/hyperlink" Target="https://exoplanetarchive.ipac.caltech.edu/docs/API_kepcandidate_column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Interstellar Explorers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CSE523 ML Project Mid Sem Presentation  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00827" y="2909214"/>
            <a:ext cx="2988940" cy="213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Team members:				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Rudri Jani - AU2044002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Dhaval Deshkar - AU2044003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Riya Shah - AU2044004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100"/>
              <a:t>Supan Shah -AU2044011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35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1256" y="3929761"/>
            <a:ext cx="1171896" cy="117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2518727" y="1787979"/>
            <a:ext cx="4626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Classification of Exoplanets 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021025" y="4324650"/>
            <a:ext cx="280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 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Mehul Raval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TA: Jay Patel, Arpit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950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b="1" lang="en-US"/>
              <a:t>Support Vector Machine Results</a:t>
            </a:r>
            <a:br>
              <a:rPr b="1" lang="en-US"/>
            </a:br>
            <a:endParaRPr b="1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30896" y="4404651"/>
            <a:ext cx="1284790" cy="4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rPr lang="en-US"/>
              <a:t>Train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1530902" y="4150172"/>
            <a:ext cx="23139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66.55%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75.48%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treemap chart&#10;&#10;Description automatically generated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13447" t="501"/>
          <a:stretch/>
        </p:blipFill>
        <p:spPr>
          <a:xfrm>
            <a:off x="702536" y="401053"/>
            <a:ext cx="3363448" cy="3958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13651" t="1641"/>
          <a:stretch/>
        </p:blipFill>
        <p:spPr>
          <a:xfrm>
            <a:off x="4739412" y="371812"/>
            <a:ext cx="3419460" cy="398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5552128" y="4215396"/>
            <a:ext cx="23139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66.55%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74.99%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518259" y="4402356"/>
            <a:ext cx="671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2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imes New Roman"/>
              <a:buNone/>
            </a:pPr>
            <a:r>
              <a:rPr lang="en-US" sz="3020"/>
              <a:t>Future Work</a:t>
            </a:r>
            <a:endParaRPr sz="302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121875"/>
            <a:ext cx="8520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2000"/>
              <a:t>Create dashboard where user can key-in feature values and get instant predictions.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US"/>
              <a:t>References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180753" y="1254641"/>
            <a:ext cx="8651547" cy="3314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API: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https://exoplanetarchive.ipac.caltech.edu/docs/program_interfaces.html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Dataset: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https://exoplanetarchive.ipac.caltech.edu/cgi-bin/TblView/nph- tblView?app=ExoTbls&amp;config=cumulative</a:t>
            </a:r>
            <a:endParaRPr sz="2100" u="sng">
              <a:solidFill>
                <a:schemeClr val="hlink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Documentation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https://exoplanetarchive.ipac.caltech.edu/docs/API_kepcandidate_columns.html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2012383"/>
            <a:ext cx="8520600" cy="559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561" y="426382"/>
            <a:ext cx="8218246" cy="965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3200"/>
              <a:t>Problem Definition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99872" y="816049"/>
            <a:ext cx="8506858" cy="3470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rPr lang="en-US"/>
              <a:t>This project will aim to classify possible exoplanets from the data retrieved from NASA's Kepler mission that was aimed at exploring the structure and diversity of planetary systems.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20"/>
              </a:spcBef>
              <a:spcAft>
                <a:spcPts val="600"/>
              </a:spcAft>
              <a:buClr>
                <a:schemeClr val="dk1"/>
              </a:buClr>
              <a:buSzPts val="14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017633" y="466967"/>
            <a:ext cx="5108733" cy="447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Calibri"/>
              <a:buNone/>
            </a:pPr>
            <a:r>
              <a:rPr b="1" lang="en-US" sz="3600"/>
              <a:t>Background 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4429" y="839106"/>
            <a:ext cx="8963246" cy="3934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Throughout history, humanity has shared an eternal desire to explore the unknown. 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The current search for a terrestrial, especially those in the Goldilocks (livable) zone where liquid water might exist, has been rejuvenated by technological advances in astronomy. 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1020"/>
              </a:spcBef>
              <a:spcAft>
                <a:spcPts val="600"/>
              </a:spcAft>
              <a:buClr>
                <a:schemeClr val="dk1"/>
              </a:buClr>
              <a:buSzPts val="1470"/>
              <a:buFont typeface="Noto Sans Symbols"/>
              <a:buChar char="▪"/>
            </a:pPr>
            <a:r>
              <a:rPr lang="en-US"/>
              <a:t>As Russian space pioneer Konstantin Tsiolkovsky said, "The Earth is the cradle of humanity, but one cannot live in a cradle forever."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Road Map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598854" y="3603440"/>
            <a:ext cx="1432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API Service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560540" y="3797830"/>
            <a:ext cx="694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EDA 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412214" y="1154869"/>
            <a:ext cx="164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b="1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7031251" y="2341811"/>
            <a:ext cx="1653368" cy="449730"/>
            <a:chOff x="9572608" y="1728626"/>
            <a:chExt cx="2204490" cy="599640"/>
          </a:xfrm>
        </p:grpSpPr>
        <p:sp>
          <p:nvSpPr>
            <p:cNvPr id="118" name="Google Shape;118;p18"/>
            <p:cNvSpPr txBox="1"/>
            <p:nvPr/>
          </p:nvSpPr>
          <p:spPr>
            <a:xfrm>
              <a:off x="9684931" y="2020490"/>
              <a:ext cx="209216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9572608" y="1728626"/>
              <a:ext cx="220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 b="1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459382" y="1996884"/>
            <a:ext cx="1797589" cy="686019"/>
            <a:chOff x="414903" y="5115434"/>
            <a:chExt cx="2396784" cy="914693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414907" y="5537684"/>
              <a:ext cx="209216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latin typeface="Calibri"/>
                  <a:ea typeface="Calibri"/>
                  <a:cs typeface="Calibri"/>
                  <a:sym typeface="Calibri"/>
                </a:rPr>
                <a:t>Fetch data directly from Nasa’s API</a:t>
              </a:r>
              <a:endParaRPr b="0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414903" y="5115434"/>
              <a:ext cx="2396784" cy="677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Data Extraction</a:t>
              </a:r>
              <a:r>
                <a:rPr b="1" i="0" lang="en-US" sz="900" u="none" cap="none" strike="noStrike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8"/>
          <p:cNvSpPr txBox="1"/>
          <p:nvPr/>
        </p:nvSpPr>
        <p:spPr>
          <a:xfrm>
            <a:off x="2143673" y="4053563"/>
            <a:ext cx="15691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486847" y="1573527"/>
            <a:ext cx="15691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 flipH="1" rot="10800000">
            <a:off x="1149129" y="2682903"/>
            <a:ext cx="891763" cy="1461175"/>
          </a:xfrm>
          <a:prstGeom prst="bentArrow">
            <a:avLst>
              <a:gd fmla="val 14057" name="adj1"/>
              <a:gd fmla="val 18299" name="adj2"/>
              <a:gd fmla="val 20964" name="adj3"/>
              <a:gd fmla="val 31817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 rot="5400000">
            <a:off x="3786712" y="3072052"/>
            <a:ext cx="926138" cy="1036882"/>
          </a:xfrm>
          <a:prstGeom prst="bentArrow">
            <a:avLst>
              <a:gd fmla="val 19576" name="adj1"/>
              <a:gd fmla="val 25000" name="adj2"/>
              <a:gd fmla="val 30424" name="adj3"/>
              <a:gd fmla="val 31817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3516973" y="2285672"/>
            <a:ext cx="2166076" cy="646425"/>
            <a:chOff x="54286" y="5170969"/>
            <a:chExt cx="2888100" cy="86190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414907" y="5537684"/>
              <a:ext cx="209216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latin typeface="Calibri"/>
                  <a:ea typeface="Calibri"/>
                  <a:cs typeface="Calibri"/>
                  <a:sym typeface="Calibri"/>
                </a:rPr>
                <a:t>Data Cleaning and renaming</a:t>
              </a:r>
              <a:endParaRPr b="0" i="0" sz="9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54286" y="5170969"/>
              <a:ext cx="28881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b="1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8"/>
          <p:cNvSpPr/>
          <p:nvPr/>
        </p:nvSpPr>
        <p:spPr>
          <a:xfrm>
            <a:off x="4571999" y="1180091"/>
            <a:ext cx="849789" cy="921582"/>
          </a:xfrm>
          <a:prstGeom prst="bentArrow">
            <a:avLst>
              <a:gd fmla="val 21746" name="adj1"/>
              <a:gd fmla="val 25542" name="adj2"/>
              <a:gd fmla="val 30424" name="adj3"/>
              <a:gd fmla="val 31817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7098654" y="3028745"/>
            <a:ext cx="891764" cy="992759"/>
          </a:xfrm>
          <a:prstGeom prst="bentArrow">
            <a:avLst>
              <a:gd fmla="val 21746" name="adj1"/>
              <a:gd fmla="val 25542" name="adj2"/>
              <a:gd fmla="val 30424" name="adj3"/>
              <a:gd fmla="val 31817" name="adj4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431201" y="4261311"/>
            <a:ext cx="15691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 rot="5400000">
            <a:off x="7122936" y="1246924"/>
            <a:ext cx="974337" cy="1076944"/>
          </a:xfrm>
          <a:prstGeom prst="bentArrow">
            <a:avLst>
              <a:gd fmla="val 19576" name="adj1"/>
              <a:gd fmla="val 25000" name="adj2"/>
              <a:gd fmla="val 30424" name="adj3"/>
              <a:gd fmla="val 31817" name="adj4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412214" y="1694295"/>
            <a:ext cx="15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115490" y="2659414"/>
            <a:ext cx="1569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latin typeface="Calibri"/>
                <a:ea typeface="Calibri"/>
                <a:cs typeface="Calibri"/>
                <a:sym typeface="Calibri"/>
              </a:rPr>
              <a:t>Using Logistic Regression and SVM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300127" y="3903913"/>
            <a:ext cx="1915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latin typeface="Calibri"/>
                <a:ea typeface="Calibri"/>
                <a:cs typeface="Calibri"/>
                <a:sym typeface="Calibri"/>
              </a:rPr>
              <a:t>Deploy classification model as a web based API service</a:t>
            </a:r>
            <a:endParaRPr b="0" i="0" sz="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3200"/>
              <a:t>Dataset</a:t>
            </a:r>
            <a:endParaRPr b="1" sz="32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4364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Char char="•"/>
            </a:pPr>
            <a:r>
              <a:rPr lang="en-US"/>
              <a:t>The dataset is taken from NASA’s exoplanet archives using its live API.</a:t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Arial"/>
              <a:buNone/>
            </a:pPr>
            <a:r>
              <a:t/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None/>
            </a:pPr>
            <a:r>
              <a:t/>
            </a:r>
            <a:endParaRPr/>
          </a:p>
          <a:p>
            <a:pPr indent="-324364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Char char="•"/>
            </a:pPr>
            <a:r>
              <a:rPr lang="en-US"/>
              <a:t>The data identifies the three categories of exoplanets like CONFIRMED, CANDIDATE and FALSE POSITIVES. The goal of the project is to identify this using classification algorithms.</a:t>
            </a:r>
            <a:endParaRPr/>
          </a:p>
          <a:p>
            <a:pPr indent="-324364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Char char="•"/>
            </a:pPr>
            <a:r>
              <a:rPr lang="en-US"/>
              <a:t>Confirmed – The planet is exoplanet</a:t>
            </a:r>
            <a:endParaRPr/>
          </a:p>
          <a:p>
            <a:pPr indent="-324364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Char char="•"/>
            </a:pPr>
            <a:r>
              <a:rPr lang="en-US"/>
              <a:t>Candidate -  </a:t>
            </a:r>
            <a:r>
              <a:rPr lang="en-US"/>
              <a:t>possibility</a:t>
            </a:r>
            <a:r>
              <a:rPr lang="en-US"/>
              <a:t> of exoplanet</a:t>
            </a:r>
            <a:endParaRPr/>
          </a:p>
          <a:p>
            <a:pPr indent="-324364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2664"/>
              <a:buFont typeface="Arial"/>
              <a:buChar char="•"/>
            </a:pPr>
            <a:r>
              <a:rPr lang="en-US"/>
              <a:t>False Positive – Not an exoplanet</a:t>
            </a:r>
            <a:endParaRPr/>
          </a:p>
          <a:p>
            <a:pPr indent="-228600" lvl="0" marL="8001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2664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699250"/>
            <a:ext cx="8520598" cy="8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11700" y="4698475"/>
            <a:ext cx="7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Image Source : https://exoplanetarchive.ipac.caltech.edu/docs/program_interfaces.html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3200"/>
              <a:t>Methodology</a:t>
            </a:r>
            <a:endParaRPr b="1" sz="320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217050" y="794625"/>
            <a:ext cx="8709900" cy="4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The project will use classical machine learning methods for the classification of planets as exoplanets or not using features extracted by the Kepler space telescope.     </a:t>
            </a:r>
            <a:endParaRPr/>
          </a:p>
          <a:p>
            <a:pPr indent="0" lvl="0" marL="10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                                                                                         </a:t>
            </a:r>
            <a:endParaRPr sz="2000"/>
          </a:p>
          <a:p>
            <a:pPr indent="0" lvl="0" marL="10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Around 8% of the data was null and hence removed. 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Remove</a:t>
            </a:r>
            <a:r>
              <a:rPr lang="en-US" sz="2000"/>
              <a:t> irrelevant columns from dataset </a:t>
            </a:r>
            <a:endParaRPr sz="2000"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Normalize the data : Z-score normalization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One hot encoding of categorical data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Create a new column on the basis of candidate and confirmed planets which will be the target column.</a:t>
            </a:r>
            <a:endParaRPr/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/>
              <a:t>Next, we apply dimensionality reduction techniques to reduce </a:t>
            </a:r>
            <a:r>
              <a:rPr lang="en-US" sz="2000"/>
              <a:t>dimensions</a:t>
            </a:r>
            <a:r>
              <a:rPr lang="en-US" sz="2000"/>
              <a:t>.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5592" r="13609" t="0"/>
          <a:stretch/>
        </p:blipFill>
        <p:spPr>
          <a:xfrm>
            <a:off x="598151" y="752234"/>
            <a:ext cx="3971372" cy="4313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1774169" y="149677"/>
            <a:ext cx="55907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/>
          </a:p>
        </p:txBody>
      </p:sp>
      <p:pic>
        <p:nvPicPr>
          <p:cNvPr descr="A picture containing circle&#10;&#10;Description automatically generated"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1141" y="842699"/>
            <a:ext cx="3420591" cy="41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08850" y="1458930"/>
            <a:ext cx="8526300" cy="240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444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After applying dimensionality reduction, we selected  five best columns</a:t>
            </a:r>
            <a:endParaRPr/>
          </a:p>
          <a:p>
            <a:pPr indent="-342900" lvl="0" marL="444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Train-Test split : 80-20%</a:t>
            </a:r>
            <a:endParaRPr/>
          </a:p>
          <a:p>
            <a:pPr indent="-342900" lvl="0" marL="444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Final processed data : </a:t>
            </a:r>
            <a:endParaRPr/>
          </a:p>
          <a:p>
            <a:pPr indent="-215900" lvl="0" marL="4445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3" name="Google Shape;163;p22"/>
          <p:cNvSpPr/>
          <p:nvPr/>
        </p:nvSpPr>
        <p:spPr>
          <a:xfrm>
            <a:off x="729343" y="490883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data for classification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50" y="2741488"/>
            <a:ext cx="78009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235594" y="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b="1" lang="en-US"/>
              <a:t>Logistic Regression Results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511893" y="4109016"/>
            <a:ext cx="23923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95.17%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95.30%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treemap chart&#10;&#10;Description automatically generated"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14072" t="-1852"/>
          <a:stretch/>
        </p:blipFill>
        <p:spPr>
          <a:xfrm>
            <a:off x="636121" y="0"/>
            <a:ext cx="3442137" cy="41774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13512" t="869"/>
          <a:stretch/>
        </p:blipFill>
        <p:spPr>
          <a:xfrm>
            <a:off x="4994056" y="112610"/>
            <a:ext cx="3513823" cy="4177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6102137" y="4155182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 95.13%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Score:   95.21%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065744" y="4297114"/>
            <a:ext cx="555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18380" y="4297114"/>
            <a:ext cx="903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