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84270" y="916940"/>
            <a:ext cx="5823458" cy="1210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821307"/>
            <a:ext cx="10358120" cy="1836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lnSpc>
                <a:spcPts val="5625"/>
              </a:lnSpc>
              <a:spcBef>
                <a:spcPts val="100"/>
              </a:spcBef>
            </a:pPr>
            <a:r>
              <a:rPr spc="-250" dirty="0"/>
              <a:t>Coursera</a:t>
            </a:r>
            <a:r>
              <a:rPr spc="-459" dirty="0"/>
              <a:t> </a:t>
            </a:r>
            <a:r>
              <a:rPr spc="-254" dirty="0"/>
              <a:t>Capstone</a:t>
            </a:r>
          </a:p>
          <a:p>
            <a:pPr marL="3810" algn="ctr">
              <a:lnSpc>
                <a:spcPts val="3704"/>
              </a:lnSpc>
            </a:pPr>
            <a:r>
              <a:rPr sz="3200" spc="70" dirty="0"/>
              <a:t>IBM</a:t>
            </a:r>
            <a:r>
              <a:rPr sz="3200" spc="-540" dirty="0"/>
              <a:t> </a:t>
            </a:r>
            <a:r>
              <a:rPr sz="3200" spc="-150" dirty="0"/>
              <a:t>Applied </a:t>
            </a:r>
            <a:r>
              <a:rPr sz="3200" spc="-165" dirty="0"/>
              <a:t>Data Science </a:t>
            </a:r>
            <a:r>
              <a:rPr sz="3200" spc="-145" dirty="0"/>
              <a:t>Capstone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095245" y="2796032"/>
            <a:ext cx="8065770" cy="105349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algn="ctr"/>
            <a:r>
              <a:rPr lang="en-IN" sz="3200" b="1" dirty="0"/>
              <a:t>Opening a New Restaurant Chain in Ahmedabad, India</a:t>
            </a:r>
            <a:endParaRPr lang="en-IN" sz="3200" dirty="0"/>
          </a:p>
        </p:txBody>
      </p:sp>
      <p:sp>
        <p:nvSpPr>
          <p:cNvPr id="4" name="object 4"/>
          <p:cNvSpPr txBox="1"/>
          <p:nvPr/>
        </p:nvSpPr>
        <p:spPr>
          <a:xfrm>
            <a:off x="5044566" y="4640326"/>
            <a:ext cx="2499234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marR="5080" indent="-253365">
              <a:lnSpc>
                <a:spcPct val="125000"/>
              </a:lnSpc>
              <a:spcBef>
                <a:spcPts val="100"/>
              </a:spcBef>
            </a:pPr>
            <a:r>
              <a:rPr sz="2400" spc="-10" dirty="0">
                <a:latin typeface="Carlito"/>
                <a:cs typeface="Carlito"/>
              </a:rPr>
              <a:t>By: </a:t>
            </a:r>
            <a:r>
              <a:rPr lang="en-IN" sz="2400" spc="-5" dirty="0" err="1" smtClean="0">
                <a:latin typeface="Carlito"/>
                <a:cs typeface="Carlito"/>
              </a:rPr>
              <a:t>Supan</a:t>
            </a:r>
            <a:r>
              <a:rPr lang="en-IN" sz="2400" spc="-5" dirty="0" smtClean="0">
                <a:latin typeface="Carlito"/>
                <a:cs typeface="Carlito"/>
              </a:rPr>
              <a:t> Shah</a:t>
            </a:r>
            <a:r>
              <a:rPr sz="2400" spc="-5" dirty="0" smtClean="0">
                <a:latin typeface="Carlito"/>
                <a:cs typeface="Carlito"/>
              </a:rPr>
              <a:t>  </a:t>
            </a:r>
            <a:r>
              <a:rPr lang="en-IN" sz="2400" dirty="0" smtClean="0">
                <a:latin typeface="Carlito"/>
                <a:cs typeface="Carlito"/>
              </a:rPr>
              <a:t>February</a:t>
            </a:r>
            <a:r>
              <a:rPr sz="2400" spc="-30" dirty="0" smtClean="0">
                <a:latin typeface="Carlito"/>
                <a:cs typeface="Carlito"/>
              </a:rPr>
              <a:t> </a:t>
            </a:r>
            <a:r>
              <a:rPr sz="2400" spc="-5" dirty="0" smtClean="0">
                <a:latin typeface="Carlito"/>
                <a:cs typeface="Carlito"/>
              </a:rPr>
              <a:t>20</a:t>
            </a:r>
            <a:r>
              <a:rPr lang="en-IN" sz="2400" spc="-5" dirty="0" smtClean="0">
                <a:latin typeface="Carlito"/>
                <a:cs typeface="Carlito"/>
              </a:rPr>
              <a:t>20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39014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75" dirty="0"/>
              <a:t>Business</a:t>
            </a:r>
            <a:r>
              <a:rPr sz="4400" spc="-459" dirty="0"/>
              <a:t> </a:t>
            </a:r>
            <a:r>
              <a:rPr sz="4400" spc="-245" dirty="0"/>
              <a:t>Problem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10333990" cy="349903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46735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Location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lang="en-IN" sz="2400" spc="-5" dirty="0" smtClean="0">
                <a:latin typeface="Carlito"/>
                <a:cs typeface="Carlito"/>
              </a:rPr>
              <a:t>restaurant </a:t>
            </a:r>
            <a:r>
              <a:rPr sz="2400" dirty="0" smtClean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one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most important </a:t>
            </a:r>
            <a:r>
              <a:rPr sz="2400" spc="-5" dirty="0">
                <a:latin typeface="Carlito"/>
                <a:cs typeface="Carlito"/>
              </a:rPr>
              <a:t>decisions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dirty="0">
                <a:latin typeface="Carlito"/>
                <a:cs typeface="Carlito"/>
              </a:rPr>
              <a:t>will  </a:t>
            </a:r>
            <a:r>
              <a:rPr sz="2400" spc="-5" dirty="0">
                <a:latin typeface="Carlito"/>
                <a:cs typeface="Carlito"/>
              </a:rPr>
              <a:t>determine whether </a:t>
            </a:r>
            <a:r>
              <a:rPr sz="2400" dirty="0">
                <a:latin typeface="Carlito"/>
                <a:cs typeface="Carlito"/>
              </a:rPr>
              <a:t>the mall will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success or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10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failure</a:t>
            </a:r>
            <a:endParaRPr sz="2400" dirty="0">
              <a:latin typeface="Carlito"/>
              <a:cs typeface="Carlito"/>
            </a:endParaRPr>
          </a:p>
          <a:p>
            <a:pPr marL="241300" marR="464184" indent="-229235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Objective: </a:t>
            </a:r>
            <a:r>
              <a:rPr sz="2400" spc="-114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analyse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select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best locations </a:t>
            </a:r>
            <a:r>
              <a:rPr sz="2400" dirty="0">
                <a:latin typeface="Carlito"/>
                <a:cs typeface="Carlito"/>
              </a:rPr>
              <a:t>in the city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lang="en-IN" sz="2400" spc="-10" dirty="0" smtClean="0">
                <a:latin typeface="Carlito"/>
                <a:cs typeface="Carlito"/>
              </a:rPr>
              <a:t>Ahmedabad, India </a:t>
            </a:r>
            <a:r>
              <a:rPr sz="2400" spc="-15" dirty="0" smtClean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open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new </a:t>
            </a:r>
            <a:r>
              <a:rPr sz="2400" spc="-5" dirty="0">
                <a:latin typeface="Carlito"/>
                <a:cs typeface="Carlito"/>
              </a:rPr>
              <a:t>shopping</a:t>
            </a:r>
            <a:r>
              <a:rPr sz="2400" dirty="0">
                <a:latin typeface="Carlito"/>
                <a:cs typeface="Carlito"/>
              </a:rPr>
              <a:t> mall</a:t>
            </a: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endParaRPr lang="en-IN" sz="2400" dirty="0" smtClean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 smtClean="0">
                <a:latin typeface="Carlito"/>
                <a:cs typeface="Carlito"/>
              </a:rPr>
              <a:t>Business</a:t>
            </a:r>
            <a:r>
              <a:rPr sz="2400" spc="-5" dirty="0" smtClean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question</a:t>
            </a:r>
            <a:endParaRPr sz="2400" dirty="0">
              <a:latin typeface="Carlito"/>
              <a:cs typeface="Carlito"/>
            </a:endParaRPr>
          </a:p>
          <a:p>
            <a:pPr marL="698500" marR="254635" lvl="1" indent="-228600">
              <a:lnSpc>
                <a:spcPts val="2590"/>
              </a:lnSpc>
              <a:spcBef>
                <a:spcPts val="54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lang="en-IN" sz="2400" dirty="0" smtClean="0">
                <a:latin typeface="Carlito"/>
                <a:cs typeface="Carlito"/>
              </a:rPr>
              <a:t>In the city of Ahmedabad, if a company / an entrepreneur is looking to open a new restaurant (chain), where would you recommend that they open it?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10515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60" dirty="0"/>
              <a:t>D</a:t>
            </a:r>
            <a:r>
              <a:rPr sz="4400" spc="-325" dirty="0"/>
              <a:t>a</a:t>
            </a:r>
            <a:r>
              <a:rPr sz="4400" spc="-385" dirty="0"/>
              <a:t>t</a:t>
            </a:r>
            <a:r>
              <a:rPr sz="4400" spc="-240" dirty="0"/>
              <a:t>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75647"/>
            <a:ext cx="9142730" cy="4444807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rlito"/>
                <a:cs typeface="Carlito"/>
              </a:rPr>
              <a:t>Data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required</a:t>
            </a:r>
            <a:endParaRPr sz="2800" dirty="0">
              <a:latin typeface="Carlito"/>
              <a:cs typeface="Carlito"/>
            </a:endParaRPr>
          </a:p>
          <a:p>
            <a:pPr marL="712470" lvl="1" indent="-243204">
              <a:lnSpc>
                <a:spcPct val="100000"/>
              </a:lnSpc>
              <a:spcBef>
                <a:spcPts val="25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rlito"/>
                <a:cs typeface="Carlito"/>
              </a:rPr>
              <a:t>List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neighbourhoods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lang="en-IN" sz="2400" spc="-15" dirty="0" smtClean="0">
                <a:latin typeface="Carlito"/>
                <a:cs typeface="Carlito"/>
              </a:rPr>
              <a:t>Ahmedabad</a:t>
            </a:r>
            <a:endParaRPr sz="2400" dirty="0">
              <a:latin typeface="Carlito"/>
              <a:cs typeface="Carlito"/>
            </a:endParaRPr>
          </a:p>
          <a:p>
            <a:pPr marL="712470" lvl="1" indent="-243204">
              <a:lnSpc>
                <a:spcPct val="100000"/>
              </a:lnSpc>
              <a:spcBef>
                <a:spcPts val="21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5" dirty="0">
                <a:latin typeface="Carlito"/>
                <a:cs typeface="Carlito"/>
              </a:rPr>
              <a:t>Latitude </a:t>
            </a:r>
            <a:r>
              <a:rPr sz="2400" dirty="0">
                <a:latin typeface="Carlito"/>
                <a:cs typeface="Carlito"/>
              </a:rPr>
              <a:t>and longitude </a:t>
            </a:r>
            <a:r>
              <a:rPr sz="2400" spc="-15" dirty="0">
                <a:latin typeface="Carlito"/>
                <a:cs typeface="Carlito"/>
              </a:rPr>
              <a:t>coordinates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neighbourhoods</a:t>
            </a:r>
            <a:endParaRPr sz="2400" dirty="0">
              <a:latin typeface="Carlito"/>
              <a:cs typeface="Carlito"/>
            </a:endParaRPr>
          </a:p>
          <a:p>
            <a:pPr marL="712470" lvl="1" indent="-243204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30" dirty="0">
                <a:latin typeface="Carlito"/>
                <a:cs typeface="Carlito"/>
              </a:rPr>
              <a:t>Venue </a:t>
            </a:r>
            <a:r>
              <a:rPr sz="2400" spc="-15" dirty="0">
                <a:latin typeface="Carlito"/>
                <a:cs typeface="Carlito"/>
              </a:rPr>
              <a:t>data, </a:t>
            </a:r>
            <a:r>
              <a:rPr sz="2400" spc="-5" dirty="0">
                <a:latin typeface="Carlito"/>
                <a:cs typeface="Carlito"/>
              </a:rPr>
              <a:t>particularly </a:t>
            </a:r>
            <a:r>
              <a:rPr sz="2400" spc="-15" dirty="0">
                <a:latin typeface="Carlito"/>
                <a:cs typeface="Carlito"/>
              </a:rPr>
              <a:t>data related to </a:t>
            </a:r>
            <a:r>
              <a:rPr sz="2400" spc="-5" dirty="0">
                <a:latin typeface="Carlito"/>
                <a:cs typeface="Carlito"/>
              </a:rPr>
              <a:t>shopping</a:t>
            </a:r>
            <a:r>
              <a:rPr sz="2400" spc="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malls</a:t>
            </a:r>
          </a:p>
          <a:p>
            <a:pPr lvl="1"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305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Sources 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data</a:t>
            </a:r>
            <a:endParaRPr sz="2800" dirty="0">
              <a:latin typeface="Carlito"/>
              <a:cs typeface="Carlito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7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dirty="0">
                <a:latin typeface="Carlito"/>
                <a:cs typeface="Carlito"/>
              </a:rPr>
              <a:t>Wikipedia </a:t>
            </a:r>
            <a:r>
              <a:rPr sz="2400" spc="-10" dirty="0">
                <a:latin typeface="Carlito"/>
                <a:cs typeface="Carlito"/>
              </a:rPr>
              <a:t>page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0" dirty="0" err="1">
                <a:latin typeface="Carlito"/>
                <a:cs typeface="Carlito"/>
              </a:rPr>
              <a:t>neighbourhoods</a:t>
            </a:r>
            <a:r>
              <a:rPr sz="2400" spc="-10" dirty="0">
                <a:latin typeface="Carlito"/>
                <a:cs typeface="Carlito"/>
              </a:rPr>
              <a:t>  </a:t>
            </a:r>
            <a:r>
              <a:rPr sz="2400" spc="-10" dirty="0" smtClean="0">
                <a:latin typeface="Carlito"/>
                <a:cs typeface="Carlito"/>
              </a:rPr>
              <a:t>(</a:t>
            </a:r>
            <a:r>
              <a:rPr lang="en-IN" sz="2400" u="heavy" spc="-10" dirty="0" smtClean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</a:rPr>
              <a:t>https://en.wikipedia.org/wiki/Category:Neighbourhoods_in_Ahmedabad</a:t>
            </a:r>
            <a:r>
              <a:rPr sz="2400" spc="-10" dirty="0" smtClean="0">
                <a:latin typeface="Carlito"/>
                <a:cs typeface="Carlito"/>
              </a:rPr>
              <a:t>)</a:t>
            </a:r>
            <a:endParaRPr sz="2400" dirty="0">
              <a:latin typeface="Carlito"/>
              <a:cs typeface="Carlito"/>
            </a:endParaRPr>
          </a:p>
          <a:p>
            <a:pPr marL="712470" lvl="1" indent="-243204">
              <a:lnSpc>
                <a:spcPct val="100000"/>
              </a:lnSpc>
              <a:spcBef>
                <a:spcPts val="18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5" dirty="0">
                <a:latin typeface="Carlito"/>
                <a:cs typeface="Carlito"/>
              </a:rPr>
              <a:t>Geocoder </a:t>
            </a:r>
            <a:r>
              <a:rPr sz="2400" spc="-10" dirty="0">
                <a:latin typeface="Carlito"/>
                <a:cs typeface="Carlito"/>
              </a:rPr>
              <a:t>package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5" dirty="0">
                <a:latin typeface="Carlito"/>
                <a:cs typeface="Carlito"/>
              </a:rPr>
              <a:t>latitude </a:t>
            </a:r>
            <a:r>
              <a:rPr sz="2400" dirty="0">
                <a:latin typeface="Carlito"/>
                <a:cs typeface="Carlito"/>
              </a:rPr>
              <a:t>and longitude</a:t>
            </a:r>
            <a:r>
              <a:rPr sz="2400" spc="-15" dirty="0">
                <a:latin typeface="Carlito"/>
                <a:cs typeface="Carlito"/>
              </a:rPr>
              <a:t> coordinates</a:t>
            </a:r>
            <a:endParaRPr sz="2400" dirty="0">
              <a:latin typeface="Carlito"/>
              <a:cs typeface="Carlito"/>
            </a:endParaRPr>
          </a:p>
          <a:p>
            <a:pPr marL="712470" lvl="1" indent="-243204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5" dirty="0">
                <a:latin typeface="Carlito"/>
                <a:cs typeface="Carlito"/>
              </a:rPr>
              <a:t>Foursquare </a:t>
            </a:r>
            <a:r>
              <a:rPr sz="2400" dirty="0">
                <a:latin typeface="Carlito"/>
                <a:cs typeface="Carlito"/>
              </a:rPr>
              <a:t>API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0" dirty="0">
                <a:latin typeface="Carlito"/>
                <a:cs typeface="Carlito"/>
              </a:rPr>
              <a:t>venue</a:t>
            </a:r>
            <a:r>
              <a:rPr sz="2400" spc="3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data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9940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535" dirty="0"/>
              <a:t>M</a:t>
            </a:r>
            <a:r>
              <a:rPr sz="4400" spc="-280" dirty="0"/>
              <a:t>e</a:t>
            </a:r>
            <a:r>
              <a:rPr sz="4400" spc="-325" dirty="0"/>
              <a:t>t</a:t>
            </a:r>
            <a:r>
              <a:rPr sz="4400" spc="-165" dirty="0"/>
              <a:t>h</a:t>
            </a:r>
            <a:r>
              <a:rPr sz="4400" spc="-110" dirty="0"/>
              <a:t>o</a:t>
            </a:r>
            <a:r>
              <a:rPr sz="4400" spc="-215" dirty="0"/>
              <a:t>d</a:t>
            </a:r>
            <a:r>
              <a:rPr sz="4400" spc="-120" dirty="0"/>
              <a:t>o</a:t>
            </a:r>
            <a:r>
              <a:rPr sz="4400" spc="-360" dirty="0"/>
              <a:t>l</a:t>
            </a:r>
            <a:r>
              <a:rPr sz="4400" spc="-110" dirty="0"/>
              <a:t>o</a:t>
            </a:r>
            <a:r>
              <a:rPr sz="4400" spc="-185" dirty="0"/>
              <a:t>g</a:t>
            </a:r>
            <a:r>
              <a:rPr sz="4400" spc="-229" dirty="0"/>
              <a:t>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29613"/>
            <a:ext cx="9042400" cy="35502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30" dirty="0">
                <a:latin typeface="Carlito"/>
                <a:cs typeface="Carlito"/>
              </a:rPr>
              <a:t>Web </a:t>
            </a:r>
            <a:r>
              <a:rPr sz="2400" spc="-10" dirty="0">
                <a:latin typeface="Carlito"/>
                <a:cs typeface="Carlito"/>
              </a:rPr>
              <a:t>scraping </a:t>
            </a:r>
            <a:r>
              <a:rPr sz="2400" dirty="0">
                <a:latin typeface="Carlito"/>
                <a:cs typeface="Carlito"/>
              </a:rPr>
              <a:t>Wikipedia </a:t>
            </a:r>
            <a:r>
              <a:rPr sz="2400" spc="-10" dirty="0">
                <a:latin typeface="Carlito"/>
                <a:cs typeface="Carlito"/>
              </a:rPr>
              <a:t>page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0" dirty="0">
                <a:latin typeface="Carlito"/>
                <a:cs typeface="Carlito"/>
              </a:rPr>
              <a:t>neighbourhoods</a:t>
            </a:r>
            <a:r>
              <a:rPr sz="2400" spc="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list</a:t>
            </a:r>
            <a:endParaRPr sz="24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rlito"/>
                <a:cs typeface="Carlito"/>
              </a:rPr>
              <a:t>Get latitude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longitude </a:t>
            </a:r>
            <a:r>
              <a:rPr sz="2400" spc="-15" dirty="0">
                <a:latin typeface="Carlito"/>
                <a:cs typeface="Carlito"/>
              </a:rPr>
              <a:t>coordinates </a:t>
            </a:r>
            <a:r>
              <a:rPr sz="2400" spc="-5" dirty="0">
                <a:latin typeface="Carlito"/>
                <a:cs typeface="Carlito"/>
              </a:rPr>
              <a:t>using</a:t>
            </a:r>
            <a:r>
              <a:rPr sz="2400" spc="-10" dirty="0">
                <a:latin typeface="Carlito"/>
                <a:cs typeface="Carlito"/>
              </a:rPr>
              <a:t> Geocoder</a:t>
            </a:r>
            <a:endParaRPr sz="24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rlito"/>
                <a:cs typeface="Carlito"/>
              </a:rPr>
              <a:t>Use </a:t>
            </a:r>
            <a:r>
              <a:rPr sz="2400" spc="-15" dirty="0">
                <a:latin typeface="Carlito"/>
                <a:cs typeface="Carlito"/>
              </a:rPr>
              <a:t>Foursquare </a:t>
            </a:r>
            <a:r>
              <a:rPr sz="2400" dirty="0">
                <a:latin typeface="Carlito"/>
                <a:cs typeface="Carlito"/>
              </a:rPr>
              <a:t>API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get venue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data</a:t>
            </a:r>
            <a:endParaRPr sz="2400" dirty="0">
              <a:latin typeface="Carlito"/>
              <a:cs typeface="Carlito"/>
            </a:endParaRPr>
          </a:p>
          <a:p>
            <a:pPr marL="241300" marR="5080" indent="-229235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Group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spc="-5" dirty="0">
                <a:latin typeface="Carlito"/>
                <a:cs typeface="Carlito"/>
              </a:rPr>
              <a:t>neighbourhood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taking </a:t>
            </a:r>
            <a:r>
              <a:rPr sz="2400" dirty="0">
                <a:latin typeface="Carlito"/>
                <a:cs typeface="Carlito"/>
              </a:rPr>
              <a:t>the mean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frequency of  occurrence of </a:t>
            </a:r>
            <a:r>
              <a:rPr sz="2400" dirty="0">
                <a:latin typeface="Carlito"/>
                <a:cs typeface="Carlito"/>
              </a:rPr>
              <a:t>each </a:t>
            </a:r>
            <a:r>
              <a:rPr sz="2400" spc="-10" dirty="0">
                <a:latin typeface="Carlito"/>
                <a:cs typeface="Carlito"/>
              </a:rPr>
              <a:t>venue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category</a:t>
            </a:r>
            <a:endParaRPr sz="24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rlito"/>
                <a:cs typeface="Carlito"/>
              </a:rPr>
              <a:t>Filter </a:t>
            </a:r>
            <a:r>
              <a:rPr sz="2400" spc="-10" dirty="0">
                <a:latin typeface="Carlito"/>
                <a:cs typeface="Carlito"/>
              </a:rPr>
              <a:t>venue category by </a:t>
            </a:r>
            <a:r>
              <a:rPr lang="en-IN" sz="2400" spc="-5" dirty="0" smtClean="0">
                <a:latin typeface="Carlito"/>
                <a:cs typeface="Carlito"/>
              </a:rPr>
              <a:t>Restaurants</a:t>
            </a:r>
            <a:endParaRPr sz="24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rlito"/>
                <a:cs typeface="Carlito"/>
              </a:rPr>
              <a:t>Perform </a:t>
            </a:r>
            <a:r>
              <a:rPr sz="2400" spc="-5" dirty="0">
                <a:latin typeface="Carlito"/>
                <a:cs typeface="Carlito"/>
              </a:rPr>
              <a:t>clustering on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spc="-5" dirty="0">
                <a:latin typeface="Carlito"/>
                <a:cs typeface="Carlito"/>
              </a:rPr>
              <a:t>using </a:t>
            </a:r>
            <a:r>
              <a:rPr sz="2400" dirty="0">
                <a:latin typeface="Carlito"/>
                <a:cs typeface="Carlito"/>
              </a:rPr>
              <a:t>k-means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clustering</a:t>
            </a:r>
            <a:endParaRPr sz="24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Visualize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clusters </a:t>
            </a:r>
            <a:r>
              <a:rPr sz="2400" dirty="0">
                <a:latin typeface="Carlito"/>
                <a:cs typeface="Carlito"/>
              </a:rPr>
              <a:t>in a map </a:t>
            </a:r>
            <a:r>
              <a:rPr sz="2400" spc="-5" dirty="0">
                <a:latin typeface="Carlito"/>
                <a:cs typeface="Carlito"/>
              </a:rPr>
              <a:t>using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Folium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15982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35" dirty="0"/>
              <a:t>Results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4650740" cy="4241802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60680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5" dirty="0">
                <a:latin typeface="Carlito"/>
                <a:cs typeface="Carlito"/>
              </a:rPr>
              <a:t>Categorized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neighbourhoods  </a:t>
            </a:r>
            <a:r>
              <a:rPr sz="2400" spc="-15" dirty="0">
                <a:latin typeface="Carlito"/>
                <a:cs typeface="Carlito"/>
              </a:rPr>
              <a:t>into </a:t>
            </a:r>
            <a:r>
              <a:rPr sz="2400" dirty="0">
                <a:latin typeface="Carlito"/>
                <a:cs typeface="Carlito"/>
              </a:rPr>
              <a:t>3 </a:t>
            </a:r>
            <a:r>
              <a:rPr sz="2400" spc="-15" dirty="0">
                <a:latin typeface="Carlito"/>
                <a:cs typeface="Carlito"/>
              </a:rPr>
              <a:t>clusters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:</a:t>
            </a:r>
          </a:p>
          <a:p>
            <a:pPr marL="698500" marR="5080" lvl="1" indent="-228600">
              <a:lnSpc>
                <a:spcPts val="2590"/>
              </a:lnSpc>
              <a:spcBef>
                <a:spcPts val="509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rlito"/>
                <a:cs typeface="Carlito"/>
              </a:rPr>
              <a:t>Cluster </a:t>
            </a:r>
            <a:r>
              <a:rPr sz="2400" dirty="0">
                <a:latin typeface="Carlito"/>
                <a:cs typeface="Carlito"/>
              </a:rPr>
              <a:t>0: </a:t>
            </a:r>
            <a:r>
              <a:rPr lang="en-IN" sz="2400" spc="-5" dirty="0" smtClean="0">
                <a:latin typeface="Carlito"/>
                <a:cs typeface="Carlito"/>
              </a:rPr>
              <a:t>Neighbourhoods</a:t>
            </a:r>
            <a:r>
              <a:rPr lang="en-IN" sz="2400" spc="-90" dirty="0" smtClean="0">
                <a:latin typeface="Carlito"/>
                <a:cs typeface="Carlito"/>
              </a:rPr>
              <a:t> </a:t>
            </a:r>
            <a:r>
              <a:rPr lang="en-IN" sz="2400" dirty="0" smtClean="0">
                <a:latin typeface="Carlito"/>
                <a:cs typeface="Carlito"/>
              </a:rPr>
              <a:t>with  </a:t>
            </a:r>
            <a:r>
              <a:rPr lang="en-IN" sz="2400" spc="-10" dirty="0" smtClean="0">
                <a:latin typeface="Carlito"/>
                <a:cs typeface="Carlito"/>
              </a:rPr>
              <a:t>low </a:t>
            </a:r>
            <a:r>
              <a:rPr lang="en-IN" sz="2400" spc="-5" dirty="0" smtClean="0">
                <a:latin typeface="Carlito"/>
                <a:cs typeface="Carlito"/>
              </a:rPr>
              <a:t>number </a:t>
            </a:r>
            <a:r>
              <a:rPr lang="en-IN" sz="2400" spc="-15" dirty="0" smtClean="0">
                <a:latin typeface="Carlito"/>
                <a:cs typeface="Carlito"/>
              </a:rPr>
              <a:t>to </a:t>
            </a:r>
            <a:r>
              <a:rPr lang="en-IN" sz="2400" spc="-5" dirty="0" smtClean="0">
                <a:latin typeface="Carlito"/>
                <a:cs typeface="Carlito"/>
              </a:rPr>
              <a:t>no </a:t>
            </a:r>
            <a:r>
              <a:rPr lang="en-IN" sz="2400" spc="-10" dirty="0" smtClean="0">
                <a:latin typeface="Carlito"/>
                <a:cs typeface="Carlito"/>
              </a:rPr>
              <a:t>existence </a:t>
            </a:r>
            <a:r>
              <a:rPr lang="en-IN" sz="2400" spc="-5" dirty="0" smtClean="0">
                <a:latin typeface="Carlito"/>
                <a:cs typeface="Carlito"/>
              </a:rPr>
              <a:t>of  restaurants</a:t>
            </a:r>
            <a:endParaRPr sz="2400" dirty="0">
              <a:latin typeface="Carlito"/>
              <a:cs typeface="Carlito"/>
            </a:endParaRPr>
          </a:p>
          <a:p>
            <a:pPr marL="698500" marR="5080" lvl="1" indent="-228600">
              <a:lnSpc>
                <a:spcPct val="90100"/>
              </a:lnSpc>
              <a:spcBef>
                <a:spcPts val="470"/>
              </a:spcBef>
              <a:buSzPct val="95833"/>
              <a:buFont typeface="Wingdings"/>
              <a:buChar char=""/>
              <a:tabLst>
                <a:tab pos="713740" algn="l"/>
              </a:tabLst>
            </a:pPr>
            <a:r>
              <a:rPr sz="2400" spc="-10" dirty="0">
                <a:latin typeface="Carlito"/>
                <a:cs typeface="Carlito"/>
              </a:rPr>
              <a:t>Cluster </a:t>
            </a:r>
            <a:r>
              <a:rPr sz="2400" dirty="0">
                <a:latin typeface="Carlito"/>
                <a:cs typeface="Carlito"/>
              </a:rPr>
              <a:t>1: </a:t>
            </a:r>
            <a:r>
              <a:rPr lang="en-IN" sz="2400" spc="-5" dirty="0" smtClean="0">
                <a:latin typeface="Carlito"/>
                <a:cs typeface="Carlito"/>
              </a:rPr>
              <a:t>Neighbourhoods</a:t>
            </a:r>
            <a:r>
              <a:rPr lang="en-IN" sz="2400" spc="-75" dirty="0" smtClean="0">
                <a:latin typeface="Carlito"/>
                <a:cs typeface="Carlito"/>
              </a:rPr>
              <a:t> </a:t>
            </a:r>
            <a:r>
              <a:rPr lang="en-IN" sz="2400" dirty="0" smtClean="0">
                <a:latin typeface="Carlito"/>
                <a:cs typeface="Carlito"/>
              </a:rPr>
              <a:t>with </a:t>
            </a:r>
            <a:r>
              <a:rPr lang="en-IN" sz="2400" spc="-5" dirty="0" smtClean="0">
                <a:latin typeface="Carlito"/>
                <a:cs typeface="Carlito"/>
              </a:rPr>
              <a:t>high </a:t>
            </a:r>
            <a:r>
              <a:rPr lang="en-IN" sz="2400" spc="-15" dirty="0" smtClean="0">
                <a:latin typeface="Carlito"/>
                <a:cs typeface="Carlito"/>
              </a:rPr>
              <a:t>concentration </a:t>
            </a:r>
            <a:r>
              <a:rPr lang="en-IN" sz="2400" spc="-5" dirty="0" smtClean="0">
                <a:latin typeface="Carlito"/>
                <a:cs typeface="Carlito"/>
              </a:rPr>
              <a:t>of restaurants</a:t>
            </a:r>
            <a:r>
              <a:rPr lang="en-IN" sz="2400" dirty="0" smtClean="0">
                <a:latin typeface="Carlito"/>
                <a:cs typeface="Carlito"/>
              </a:rPr>
              <a:t> </a:t>
            </a:r>
          </a:p>
          <a:p>
            <a:pPr marL="698500" marR="5080" lvl="1" indent="-228600">
              <a:lnSpc>
                <a:spcPct val="90100"/>
              </a:lnSpc>
              <a:spcBef>
                <a:spcPts val="470"/>
              </a:spcBef>
              <a:buSzPct val="95833"/>
              <a:buFont typeface="Wingdings"/>
              <a:buChar char=""/>
              <a:tabLst>
                <a:tab pos="713740" algn="l"/>
              </a:tabLst>
            </a:pPr>
            <a:r>
              <a:rPr sz="2400" spc="-10" dirty="0" smtClean="0">
                <a:latin typeface="Carlito"/>
                <a:cs typeface="Carlito"/>
              </a:rPr>
              <a:t>Cluster </a:t>
            </a:r>
            <a:r>
              <a:rPr sz="2400" dirty="0">
                <a:latin typeface="Carlito"/>
                <a:cs typeface="Carlito"/>
              </a:rPr>
              <a:t>2: </a:t>
            </a:r>
            <a:r>
              <a:rPr sz="2400" spc="-5" dirty="0">
                <a:latin typeface="Carlito"/>
                <a:cs typeface="Carlito"/>
              </a:rPr>
              <a:t>Neighbourhoods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lang="en-IN" sz="2400" spc="-15" dirty="0" smtClean="0">
                <a:latin typeface="Carlito"/>
                <a:cs typeface="Carlito"/>
              </a:rPr>
              <a:t>moderate </a:t>
            </a:r>
            <a:r>
              <a:rPr lang="en-IN" sz="2400" spc="-5" dirty="0" smtClean="0">
                <a:latin typeface="Carlito"/>
                <a:cs typeface="Carlito"/>
              </a:rPr>
              <a:t>number </a:t>
            </a:r>
            <a:r>
              <a:rPr sz="2400" spc="-5" dirty="0" smtClean="0">
                <a:latin typeface="Carlito"/>
                <a:cs typeface="Carlito"/>
              </a:rPr>
              <a:t>of </a:t>
            </a:r>
            <a:r>
              <a:rPr lang="en-IN" sz="2400" spc="-5" dirty="0" smtClean="0">
                <a:latin typeface="Carlito"/>
                <a:cs typeface="Carlito"/>
              </a:rPr>
              <a:t>restaurants</a:t>
            </a:r>
            <a:endParaRPr sz="2400" dirty="0">
              <a:latin typeface="Carlito"/>
              <a:cs typeface="Carlito"/>
            </a:endParaRPr>
          </a:p>
        </p:txBody>
      </p:sp>
      <p:pic>
        <p:nvPicPr>
          <p:cNvPr id="1026" name="Picture 2" descr="C:\Downloads\map_clust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447800"/>
            <a:ext cx="5702856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3380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75" dirty="0"/>
              <a:t>Discussion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29613"/>
            <a:ext cx="9797415" cy="2926441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Most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shopping </a:t>
            </a:r>
            <a:r>
              <a:rPr sz="2400" dirty="0">
                <a:latin typeface="Carlito"/>
                <a:cs typeface="Carlito"/>
              </a:rPr>
              <a:t>malls </a:t>
            </a:r>
            <a:r>
              <a:rPr sz="2400" spc="-15" dirty="0">
                <a:latin typeface="Carlito"/>
                <a:cs typeface="Carlito"/>
              </a:rPr>
              <a:t>are concentrated </a:t>
            </a:r>
            <a:r>
              <a:rPr sz="2400" dirty="0">
                <a:latin typeface="Carlito"/>
                <a:cs typeface="Carlito"/>
              </a:rPr>
              <a:t>in the </a:t>
            </a:r>
            <a:r>
              <a:rPr sz="2400" spc="-10" dirty="0">
                <a:latin typeface="Carlito"/>
                <a:cs typeface="Carlito"/>
              </a:rPr>
              <a:t>central area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city</a:t>
            </a: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rlito"/>
                <a:cs typeface="Carlito"/>
              </a:rPr>
              <a:t>Highest number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cluster </a:t>
            </a:r>
            <a:r>
              <a:rPr lang="en-IN" sz="2400" dirty="0">
                <a:latin typeface="Carlito"/>
                <a:cs typeface="Carlito"/>
              </a:rPr>
              <a:t>1</a:t>
            </a:r>
            <a:r>
              <a:rPr sz="2400" dirty="0" smtClean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5" dirty="0">
                <a:latin typeface="Carlito"/>
                <a:cs typeface="Carlito"/>
              </a:rPr>
              <a:t>moderate </a:t>
            </a:r>
            <a:r>
              <a:rPr sz="2400" spc="-5" dirty="0">
                <a:latin typeface="Carlito"/>
                <a:cs typeface="Carlito"/>
              </a:rPr>
              <a:t>number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cluster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lang="en-IN" sz="2400" dirty="0">
                <a:latin typeface="Carlito"/>
                <a:cs typeface="Carlito"/>
              </a:rPr>
              <a:t>2</a:t>
            </a:r>
            <a:endParaRPr sz="24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Cluster </a:t>
            </a:r>
            <a:r>
              <a:rPr lang="en-IN" sz="2400" spc="-10" dirty="0" smtClean="0">
                <a:latin typeface="Carlito"/>
                <a:cs typeface="Carlito"/>
              </a:rPr>
              <a:t>0</a:t>
            </a:r>
            <a:r>
              <a:rPr sz="2400" dirty="0" smtClean="0">
                <a:latin typeface="Carlito"/>
                <a:cs typeface="Carlito"/>
              </a:rPr>
              <a:t> </a:t>
            </a:r>
            <a:r>
              <a:rPr sz="2400" spc="-5" dirty="0" smtClean="0">
                <a:latin typeface="Carlito"/>
                <a:cs typeface="Carlito"/>
              </a:rPr>
              <a:t>has</a:t>
            </a:r>
            <a:r>
              <a:rPr lang="en-IN" sz="2400" spc="-5" dirty="0" smtClean="0">
                <a:latin typeface="Carlito"/>
                <a:cs typeface="Carlito"/>
              </a:rPr>
              <a:t> either</a:t>
            </a:r>
            <a:r>
              <a:rPr sz="2400" spc="-5" dirty="0" smtClean="0">
                <a:latin typeface="Carlito"/>
                <a:cs typeface="Carlito"/>
              </a:rPr>
              <a:t> </a:t>
            </a:r>
            <a:r>
              <a:rPr lang="en-IN" sz="2400" spc="-5" dirty="0" smtClean="0">
                <a:latin typeface="Carlito"/>
                <a:cs typeface="Carlito"/>
              </a:rPr>
              <a:t>a </a:t>
            </a:r>
            <a:r>
              <a:rPr sz="2400" spc="-5" dirty="0" smtClean="0">
                <a:latin typeface="Carlito"/>
                <a:cs typeface="Carlito"/>
              </a:rPr>
              <a:t>very </a:t>
            </a:r>
            <a:r>
              <a:rPr sz="2400" spc="-5" dirty="0">
                <a:latin typeface="Carlito"/>
                <a:cs typeface="Carlito"/>
              </a:rPr>
              <a:t>low number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no </a:t>
            </a:r>
            <a:r>
              <a:rPr lang="en-IN" sz="2400" spc="-5" dirty="0" smtClean="0">
                <a:latin typeface="Carlito"/>
                <a:cs typeface="Carlito"/>
              </a:rPr>
              <a:t>restaurants </a:t>
            </a:r>
            <a:r>
              <a:rPr sz="2400" dirty="0" smtClean="0">
                <a:latin typeface="Carlito"/>
                <a:cs typeface="Carlito"/>
              </a:rPr>
              <a:t>in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neighbourhoods</a:t>
            </a:r>
            <a:endParaRPr sz="2400" dirty="0">
              <a:latin typeface="Carlito"/>
              <a:cs typeface="Carlito"/>
            </a:endParaRPr>
          </a:p>
          <a:p>
            <a:pPr marL="241300" marR="5080" indent="-229235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Oversupply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lang="en-IN" sz="2400" spc="-5" dirty="0" smtClean="0">
                <a:latin typeface="Carlito"/>
                <a:cs typeface="Carlito"/>
              </a:rPr>
              <a:t>restaurants </a:t>
            </a:r>
            <a:r>
              <a:rPr sz="2400" spc="-5" dirty="0" smtClean="0">
                <a:latin typeface="Carlito"/>
                <a:cs typeface="Carlito"/>
              </a:rPr>
              <a:t>mostly </a:t>
            </a:r>
            <a:r>
              <a:rPr sz="2400" spc="-5" dirty="0">
                <a:latin typeface="Carlito"/>
                <a:cs typeface="Carlito"/>
              </a:rPr>
              <a:t>happened </a:t>
            </a:r>
            <a:r>
              <a:rPr sz="2400" dirty="0">
                <a:latin typeface="Carlito"/>
                <a:cs typeface="Carlito"/>
              </a:rPr>
              <a:t>in the </a:t>
            </a:r>
            <a:r>
              <a:rPr lang="en-IN" sz="2400" spc="-10" dirty="0" smtClean="0">
                <a:latin typeface="Carlito"/>
                <a:cs typeface="Carlito"/>
              </a:rPr>
              <a:t>outer </a:t>
            </a:r>
            <a:r>
              <a:rPr sz="2400" spc="-10" dirty="0" smtClean="0">
                <a:latin typeface="Carlito"/>
                <a:cs typeface="Carlito"/>
              </a:rPr>
              <a:t>area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35" dirty="0">
                <a:latin typeface="Carlito"/>
                <a:cs typeface="Carlito"/>
              </a:rPr>
              <a:t>city,  </a:t>
            </a:r>
            <a:r>
              <a:rPr sz="2400" dirty="0">
                <a:latin typeface="Carlito"/>
                <a:cs typeface="Carlito"/>
              </a:rPr>
              <a:t>with the </a:t>
            </a:r>
            <a:r>
              <a:rPr sz="2400" spc="-5" dirty="0">
                <a:latin typeface="Carlito"/>
                <a:cs typeface="Carlito"/>
              </a:rPr>
              <a:t>suburb </a:t>
            </a:r>
            <a:r>
              <a:rPr sz="2400" spc="-10" dirty="0">
                <a:latin typeface="Carlito"/>
                <a:cs typeface="Carlito"/>
              </a:rPr>
              <a:t>area still </a:t>
            </a:r>
            <a:r>
              <a:rPr sz="2400" spc="-20" dirty="0">
                <a:latin typeface="Carlito"/>
                <a:cs typeface="Carlito"/>
              </a:rPr>
              <a:t>have </a:t>
            </a:r>
            <a:r>
              <a:rPr sz="2400" spc="-5" dirty="0">
                <a:latin typeface="Carlito"/>
                <a:cs typeface="Carlito"/>
              </a:rPr>
              <a:t>very </a:t>
            </a:r>
            <a:r>
              <a:rPr sz="2400" spc="-20" dirty="0">
                <a:latin typeface="Carlito"/>
                <a:cs typeface="Carlito"/>
              </a:rPr>
              <a:t>few </a:t>
            </a:r>
            <a:r>
              <a:rPr lang="en-IN" sz="2400" spc="-5" dirty="0" smtClean="0">
                <a:latin typeface="Carlito"/>
                <a:cs typeface="Carlito"/>
              </a:rPr>
              <a:t>restaurants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414527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35" dirty="0"/>
              <a:t>R</a:t>
            </a:r>
            <a:r>
              <a:rPr sz="4400" spc="-260" dirty="0"/>
              <a:t>e</a:t>
            </a:r>
            <a:r>
              <a:rPr sz="4400" spc="-385" dirty="0"/>
              <a:t>c</a:t>
            </a:r>
            <a:r>
              <a:rPr sz="4400" spc="-110" dirty="0"/>
              <a:t>o</a:t>
            </a:r>
            <a:r>
              <a:rPr sz="4400" spc="-245" dirty="0"/>
              <a:t>mm</a:t>
            </a:r>
            <a:r>
              <a:rPr sz="4400" spc="-270" dirty="0"/>
              <a:t>e</a:t>
            </a:r>
            <a:r>
              <a:rPr sz="4400" spc="-165" dirty="0"/>
              <a:t>n</a:t>
            </a:r>
            <a:r>
              <a:rPr sz="4400" spc="-225" dirty="0"/>
              <a:t>d</a:t>
            </a:r>
            <a:r>
              <a:rPr sz="4400" spc="-325" dirty="0"/>
              <a:t>at</a:t>
            </a:r>
            <a:r>
              <a:rPr sz="4400" spc="-315" dirty="0"/>
              <a:t>i</a:t>
            </a:r>
            <a:r>
              <a:rPr sz="4400" spc="-110" dirty="0"/>
              <a:t>o</a:t>
            </a:r>
            <a:r>
              <a:rPr sz="4400" spc="-165" dirty="0"/>
              <a:t>n</a:t>
            </a:r>
            <a:r>
              <a:rPr sz="4400" spc="-80" dirty="0"/>
              <a:t>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10165715" cy="22923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946150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rlito"/>
                <a:cs typeface="Carlito"/>
              </a:rPr>
              <a:t>Open new </a:t>
            </a:r>
            <a:r>
              <a:rPr lang="en-IN" sz="2400" spc="-5" dirty="0" smtClean="0">
                <a:latin typeface="Carlito"/>
                <a:cs typeface="Carlito"/>
              </a:rPr>
              <a:t>restaurants </a:t>
            </a:r>
            <a:r>
              <a:rPr sz="2400" dirty="0" smtClean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neighbourhoods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cluster </a:t>
            </a:r>
            <a:r>
              <a:rPr lang="en-IN" sz="2400" dirty="0">
                <a:latin typeface="Carlito"/>
                <a:cs typeface="Carlito"/>
              </a:rPr>
              <a:t>0</a:t>
            </a:r>
            <a:r>
              <a:rPr sz="2400" dirty="0" smtClean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10" dirty="0">
                <a:latin typeface="Carlito"/>
                <a:cs typeface="Carlito"/>
              </a:rPr>
              <a:t>little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no  competition</a:t>
            </a:r>
            <a:endParaRPr sz="2400" dirty="0">
              <a:latin typeface="Carlito"/>
              <a:cs typeface="Carlito"/>
            </a:endParaRPr>
          </a:p>
          <a:p>
            <a:pPr marL="241300" marR="5080" indent="-229235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rlito"/>
                <a:cs typeface="Carlito"/>
              </a:rPr>
              <a:t>Can </a:t>
            </a:r>
            <a:r>
              <a:rPr sz="2400" dirty="0">
                <a:latin typeface="Carlito"/>
                <a:cs typeface="Carlito"/>
              </a:rPr>
              <a:t>also </a:t>
            </a:r>
            <a:r>
              <a:rPr sz="2400" spc="-5" dirty="0">
                <a:latin typeface="Carlito"/>
                <a:cs typeface="Carlito"/>
              </a:rPr>
              <a:t>open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neighbourhoods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cluster </a:t>
            </a:r>
            <a:r>
              <a:rPr lang="en-IN" sz="2400" dirty="0">
                <a:latin typeface="Carlito"/>
                <a:cs typeface="Carlito"/>
              </a:rPr>
              <a:t>2</a:t>
            </a:r>
            <a:r>
              <a:rPr sz="2400" dirty="0" smtClean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15" dirty="0">
                <a:latin typeface="Carlito"/>
                <a:cs typeface="Carlito"/>
              </a:rPr>
              <a:t>moderate </a:t>
            </a:r>
            <a:r>
              <a:rPr sz="2400" spc="-5" dirty="0">
                <a:latin typeface="Carlito"/>
                <a:cs typeface="Carlito"/>
              </a:rPr>
              <a:t>competition </a:t>
            </a:r>
            <a:r>
              <a:rPr sz="2400" dirty="0">
                <a:latin typeface="Carlito"/>
                <a:cs typeface="Carlito"/>
              </a:rPr>
              <a:t>if </a:t>
            </a:r>
            <a:r>
              <a:rPr sz="2400" spc="-20" dirty="0">
                <a:latin typeface="Carlito"/>
                <a:cs typeface="Carlito"/>
              </a:rPr>
              <a:t>have  </a:t>
            </a:r>
            <a:r>
              <a:rPr sz="2400" spc="-5" dirty="0">
                <a:latin typeface="Carlito"/>
                <a:cs typeface="Carlito"/>
              </a:rPr>
              <a:t>unique selling </a:t>
            </a:r>
            <a:r>
              <a:rPr sz="2400" spc="-10" dirty="0">
                <a:latin typeface="Carlito"/>
                <a:cs typeface="Carlito"/>
              </a:rPr>
              <a:t>propositions </a:t>
            </a:r>
            <a:r>
              <a:rPr sz="2400" spc="-15" dirty="0">
                <a:latin typeface="Carlito"/>
                <a:cs typeface="Carlito"/>
              </a:rPr>
              <a:t>to stand </a:t>
            </a:r>
            <a:r>
              <a:rPr sz="2400" spc="-5" dirty="0">
                <a:latin typeface="Carlito"/>
                <a:cs typeface="Carlito"/>
              </a:rPr>
              <a:t>out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competition</a:t>
            </a:r>
            <a:endParaRPr sz="2400" dirty="0">
              <a:latin typeface="Carlito"/>
              <a:cs typeface="Carlito"/>
            </a:endParaRPr>
          </a:p>
          <a:p>
            <a:pPr marL="241300" marR="5080" indent="-229235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rlito"/>
                <a:cs typeface="Carlito"/>
              </a:rPr>
              <a:t>Avoid </a:t>
            </a:r>
            <a:r>
              <a:rPr sz="2400" spc="-10" dirty="0">
                <a:latin typeface="Carlito"/>
                <a:cs typeface="Carlito"/>
              </a:rPr>
              <a:t>neighbourhoods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cluster </a:t>
            </a:r>
            <a:r>
              <a:rPr lang="en-IN" sz="2400" dirty="0">
                <a:latin typeface="Carlito"/>
                <a:cs typeface="Carlito"/>
              </a:rPr>
              <a:t>1</a:t>
            </a:r>
            <a:r>
              <a:rPr sz="2400" dirty="0" smtClean="0">
                <a:latin typeface="Carlito"/>
                <a:cs typeface="Carlito"/>
              </a:rPr>
              <a:t>, </a:t>
            </a:r>
            <a:r>
              <a:rPr sz="2400" spc="-5" dirty="0">
                <a:latin typeface="Carlito"/>
                <a:cs typeface="Carlito"/>
              </a:rPr>
              <a:t>already high </a:t>
            </a:r>
            <a:r>
              <a:rPr sz="2400" spc="-15" dirty="0">
                <a:latin typeface="Carlito"/>
                <a:cs typeface="Carlito"/>
              </a:rPr>
              <a:t>concentration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lang="en-IN" sz="2400" spc="-5" dirty="0" smtClean="0">
                <a:latin typeface="Carlito"/>
                <a:cs typeface="Carlito"/>
              </a:rPr>
              <a:t>restaurants </a:t>
            </a:r>
            <a:r>
              <a:rPr sz="2400" dirty="0" smtClean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intense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competition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4422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10" dirty="0"/>
              <a:t>Conclusion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9861550" cy="2106346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04800" indent="-229235" algn="just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Answer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business question: The </a:t>
            </a:r>
            <a:r>
              <a:rPr sz="2400" spc="-10" dirty="0">
                <a:latin typeface="Carlito"/>
                <a:cs typeface="Carlito"/>
              </a:rPr>
              <a:t>neighbourhoods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cluster </a:t>
            </a:r>
            <a:r>
              <a:rPr lang="en-IN" sz="2400" dirty="0">
                <a:latin typeface="Carlito"/>
                <a:cs typeface="Carlito"/>
              </a:rPr>
              <a:t>0</a:t>
            </a:r>
            <a:r>
              <a:rPr sz="2400" dirty="0" smtClean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most  </a:t>
            </a:r>
            <a:r>
              <a:rPr sz="2400" spc="-20" dirty="0">
                <a:latin typeface="Carlito"/>
                <a:cs typeface="Carlito"/>
              </a:rPr>
              <a:t>preferred </a:t>
            </a:r>
            <a:r>
              <a:rPr sz="2400" spc="-10" dirty="0">
                <a:latin typeface="Carlito"/>
                <a:cs typeface="Carlito"/>
              </a:rPr>
              <a:t>locations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open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new </a:t>
            </a:r>
            <a:r>
              <a:rPr lang="en-IN" sz="2400" spc="-5" dirty="0" smtClean="0">
                <a:latin typeface="Carlito"/>
                <a:cs typeface="Carlito"/>
              </a:rPr>
              <a:t>restaurant</a:t>
            </a:r>
          </a:p>
          <a:p>
            <a:pPr marL="241300" marR="304800" indent="-229235" algn="just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 smtClean="0">
                <a:latin typeface="Carlito"/>
                <a:cs typeface="Carlito"/>
              </a:rPr>
              <a:t>Findings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this </a:t>
            </a:r>
            <a:r>
              <a:rPr sz="2400" spc="-10" dirty="0">
                <a:latin typeface="Carlito"/>
                <a:cs typeface="Carlito"/>
              </a:rPr>
              <a:t>project </a:t>
            </a:r>
            <a:r>
              <a:rPr sz="2400" dirty="0">
                <a:latin typeface="Carlito"/>
                <a:cs typeface="Carlito"/>
              </a:rPr>
              <a:t>will </a:t>
            </a:r>
            <a:r>
              <a:rPr sz="2400" spc="-5" dirty="0">
                <a:latin typeface="Carlito"/>
                <a:cs typeface="Carlito"/>
              </a:rPr>
              <a:t>help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relevant stakeholders to </a:t>
            </a:r>
            <a:r>
              <a:rPr sz="2400" spc="-10" dirty="0">
                <a:latin typeface="Carlito"/>
                <a:cs typeface="Carlito"/>
              </a:rPr>
              <a:t>capitalize </a:t>
            </a:r>
            <a:r>
              <a:rPr sz="2400" spc="-5" dirty="0">
                <a:latin typeface="Carlito"/>
                <a:cs typeface="Carlito"/>
              </a:rPr>
              <a:t>on </a:t>
            </a:r>
            <a:r>
              <a:rPr sz="2400" dirty="0">
                <a:latin typeface="Carlito"/>
                <a:cs typeface="Carlito"/>
              </a:rPr>
              <a:t>the  </a:t>
            </a:r>
            <a:r>
              <a:rPr sz="2400" spc="-5" dirty="0">
                <a:latin typeface="Carlito"/>
                <a:cs typeface="Carlito"/>
              </a:rPr>
              <a:t>opportunities </a:t>
            </a:r>
            <a:r>
              <a:rPr sz="2400" spc="-10" dirty="0">
                <a:latin typeface="Carlito"/>
                <a:cs typeface="Carlito"/>
              </a:rPr>
              <a:t>on </a:t>
            </a:r>
            <a:r>
              <a:rPr sz="2400" spc="-5" dirty="0">
                <a:latin typeface="Carlito"/>
                <a:cs typeface="Carlito"/>
              </a:rPr>
              <a:t>high </a:t>
            </a:r>
            <a:r>
              <a:rPr sz="2400" spc="-10" dirty="0">
                <a:latin typeface="Carlito"/>
                <a:cs typeface="Carlito"/>
              </a:rPr>
              <a:t>potential locations </a:t>
            </a:r>
            <a:r>
              <a:rPr sz="2400" dirty="0">
                <a:latin typeface="Carlito"/>
                <a:cs typeface="Carlito"/>
              </a:rPr>
              <a:t>while </a:t>
            </a:r>
            <a:r>
              <a:rPr sz="2400" spc="-15" dirty="0">
                <a:latin typeface="Carlito"/>
                <a:cs typeface="Carlito"/>
              </a:rPr>
              <a:t>avoiding overcrowded </a:t>
            </a:r>
            <a:r>
              <a:rPr sz="2400" spc="-10" dirty="0">
                <a:latin typeface="Carlito"/>
                <a:cs typeface="Carlito"/>
              </a:rPr>
              <a:t>areas </a:t>
            </a:r>
            <a:r>
              <a:rPr sz="2400" dirty="0">
                <a:latin typeface="Carlito"/>
                <a:cs typeface="Carlito"/>
              </a:rPr>
              <a:t>in  their </a:t>
            </a:r>
            <a:r>
              <a:rPr sz="2400" spc="-5" dirty="0">
                <a:latin typeface="Carlito"/>
                <a:cs typeface="Carlito"/>
              </a:rPr>
              <a:t>decisions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 smtClean="0">
                <a:latin typeface="Carlito"/>
                <a:cs typeface="Carlito"/>
              </a:rPr>
              <a:t>open</a:t>
            </a:r>
            <a:r>
              <a:rPr sz="2400" dirty="0" smtClean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new </a:t>
            </a:r>
            <a:r>
              <a:rPr lang="en-IN" sz="2400" spc="-5" dirty="0" smtClean="0">
                <a:latin typeface="Carlito"/>
                <a:cs typeface="Carlito"/>
              </a:rPr>
              <a:t>restaurants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9020" y="838200"/>
            <a:ext cx="24739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65" dirty="0"/>
              <a:t>Thank</a:t>
            </a:r>
            <a:r>
              <a:rPr sz="4400" spc="-520" dirty="0"/>
              <a:t> </a:t>
            </a:r>
            <a:r>
              <a:rPr sz="4400" spc="-190" dirty="0"/>
              <a:t>you!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2575560" y="1671827"/>
            <a:ext cx="7040880" cy="402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416</Words>
  <Application>Microsoft Office PowerPoint</Application>
  <PresentationFormat>Custom</PresentationFormat>
  <Paragraphs>46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Coursera Capstone IBM Applied Data Science Capstone</vt:lpstr>
      <vt:lpstr>Business Problem</vt:lpstr>
      <vt:lpstr>Data</vt:lpstr>
      <vt:lpstr>Methodology</vt:lpstr>
      <vt:lpstr>Results</vt:lpstr>
      <vt:lpstr>Discussion</vt:lpstr>
      <vt:lpstr>Recommendations</vt:lpstr>
      <vt:lpstr>Conclusion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IBM Applied Data Science Capstone</dc:title>
  <dc:creator>limchiahooi</dc:creator>
  <cp:lastModifiedBy>Supan</cp:lastModifiedBy>
  <cp:revision>9</cp:revision>
  <dcterms:created xsi:type="dcterms:W3CDTF">2020-02-01T10:07:21Z</dcterms:created>
  <dcterms:modified xsi:type="dcterms:W3CDTF">2020-02-01T10:17:16Z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2020-02-01T00:00:00Z</vt:filetime>
  </property>
</Properties>
</file>