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28"/>
  </p:notesMasterIdLst>
  <p:handoutMasterIdLst>
    <p:handoutMasterId r:id="rId29"/>
  </p:handoutMasterIdLst>
  <p:sldIdLst>
    <p:sldId id="289" r:id="rId5"/>
    <p:sldId id="264" r:id="rId6"/>
    <p:sldId id="291" r:id="rId7"/>
    <p:sldId id="265" r:id="rId8"/>
    <p:sldId id="266" r:id="rId9"/>
    <p:sldId id="267" r:id="rId10"/>
    <p:sldId id="268" r:id="rId11"/>
    <p:sldId id="273" r:id="rId12"/>
    <p:sldId id="293" r:id="rId13"/>
    <p:sldId id="288" r:id="rId14"/>
    <p:sldId id="274" r:id="rId15"/>
    <p:sldId id="275" r:id="rId16"/>
    <p:sldId id="294" r:id="rId17"/>
    <p:sldId id="297" r:id="rId18"/>
    <p:sldId id="296" r:id="rId19"/>
    <p:sldId id="277" r:id="rId20"/>
    <p:sldId id="298" r:id="rId21"/>
    <p:sldId id="300" r:id="rId22"/>
    <p:sldId id="301" r:id="rId23"/>
    <p:sldId id="279" r:id="rId24"/>
    <p:sldId id="270" r:id="rId25"/>
    <p:sldId id="271" r:id="rId26"/>
    <p:sldId id="272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8">
          <p15:clr>
            <a:srgbClr val="A4A3A4"/>
          </p15:clr>
        </p15:guide>
        <p15:guide id="2" pos="109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vastava, Vaishali" initials="SV" lastIdx="1" clrIdx="0">
    <p:extLst>
      <p:ext uri="{19B8F6BF-5375-455C-9EA6-DF929625EA0E}">
        <p15:presenceInfo xmlns:p15="http://schemas.microsoft.com/office/powerpoint/2012/main" userId="S-1-5-21-1531082355-734649621-3782574898-22999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AD"/>
    <a:srgbClr val="5044E6"/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80" d="100"/>
          <a:sy n="80" d="100"/>
        </p:scale>
        <p:origin x="-1848" y="-72"/>
      </p:cViewPr>
      <p:guideLst>
        <p:guide orient="horz" pos="2738"/>
        <p:guide pos="1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45B8CD-F359-4D94-8AD1-923710D8C70B}" type="datetimeFigureOut">
              <a:rPr lang="en-US" smtClean="0"/>
              <a:pPr/>
              <a:t>9/20/2020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708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44663" y="44926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737361" y="4347210"/>
            <a:ext cx="4815860" cy="4278895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28576" y="74977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 Java 8  and Development Tools		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0791" y="8639633"/>
            <a:ext cx="2946699" cy="31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Page 00-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06961" y="375016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587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285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881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700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33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385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607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417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562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648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80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5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418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168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75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624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91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182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71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539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126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81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49880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</a:t>
            </a:r>
            <a:r>
              <a:rPr lang="en-US" sz="600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2013 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2443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5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5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00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6025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3302093097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7017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08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006867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24874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68016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</a:t>
            </a:r>
            <a:r>
              <a:rPr lang="en-US" sz="600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2013 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859664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2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1560" y="3284984"/>
            <a:ext cx="5580112" cy="792088"/>
          </a:xfrm>
        </p:spPr>
        <p:txBody>
          <a:bodyPr/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Core Java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8 Lesson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00: Java SE 8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5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90268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08720"/>
            <a:ext cx="7081796" cy="522979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Lesson 1: </a:t>
            </a:r>
            <a:r>
              <a:rPr lang="en-US" dirty="0"/>
              <a:t>Introduction to </a:t>
            </a:r>
            <a:r>
              <a:rPr lang="en-US" dirty="0" smtClean="0"/>
              <a:t>Java</a:t>
            </a:r>
          </a:p>
          <a:p>
            <a:endParaRPr lang="en-US" dirty="0"/>
          </a:p>
          <a:p>
            <a:pPr lvl="2"/>
            <a:r>
              <a:rPr lang="en-US" sz="1600" dirty="0" smtClean="0"/>
              <a:t>Introduction </a:t>
            </a:r>
            <a:r>
              <a:rPr lang="en-US" sz="1600" dirty="0"/>
              <a:t>to Java                </a:t>
            </a:r>
          </a:p>
          <a:p>
            <a:pPr lvl="2"/>
            <a:r>
              <a:rPr lang="en-US" sz="1600" dirty="0" smtClean="0"/>
              <a:t>Features </a:t>
            </a:r>
            <a:r>
              <a:rPr lang="en-US" sz="1600" dirty="0"/>
              <a:t>of Java       </a:t>
            </a:r>
          </a:p>
          <a:p>
            <a:pPr lvl="2"/>
            <a:r>
              <a:rPr lang="en-US" sz="1600" dirty="0" smtClean="0"/>
              <a:t>Simple </a:t>
            </a:r>
            <a:r>
              <a:rPr lang="en-US" sz="1600" dirty="0"/>
              <a:t>Program  in Java</a:t>
            </a:r>
          </a:p>
          <a:p>
            <a:pPr lvl="2"/>
            <a:r>
              <a:rPr lang="en-US" sz="1600" dirty="0" smtClean="0"/>
              <a:t>Developing </a:t>
            </a:r>
            <a:r>
              <a:rPr lang="en-US" sz="1600" dirty="0"/>
              <a:t>software in Java</a:t>
            </a:r>
          </a:p>
          <a:p>
            <a:endParaRPr lang="en-US" dirty="0"/>
          </a:p>
          <a:p>
            <a:r>
              <a:rPr lang="en-US" dirty="0"/>
              <a:t>Lesson </a:t>
            </a:r>
            <a:r>
              <a:rPr lang="en-US" dirty="0" smtClean="0"/>
              <a:t>2: </a:t>
            </a:r>
            <a:r>
              <a:rPr lang="en-US" dirty="0"/>
              <a:t>Eclipse 4.4 (Luna) as an </a:t>
            </a:r>
            <a:r>
              <a:rPr lang="en-US" dirty="0" smtClean="0"/>
              <a:t>IDE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Installation </a:t>
            </a:r>
            <a:r>
              <a:rPr lang="en-US" dirty="0"/>
              <a:t>and Setting up Eclipse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Introduction </a:t>
            </a:r>
            <a:r>
              <a:rPr lang="en-US" dirty="0"/>
              <a:t>to Eclipse IDE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Creating </a:t>
            </a:r>
            <a:r>
              <a:rPr lang="en-US" dirty="0"/>
              <a:t>and Managing Java Projects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Miscellaneous  </a:t>
            </a:r>
            <a:r>
              <a:rPr lang="en-US" dirty="0"/>
              <a:t>Options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18260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8516" y="1052736"/>
            <a:ext cx="8845484" cy="5616624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dirty="0" smtClean="0"/>
              <a:t>Lesson </a:t>
            </a:r>
            <a:r>
              <a:rPr lang="en-US" dirty="0"/>
              <a:t>3: Language Fundamentals</a:t>
            </a:r>
          </a:p>
          <a:p>
            <a:pPr lvl="2"/>
            <a:r>
              <a:rPr lang="en-US" sz="1600" dirty="0" smtClean="0"/>
              <a:t>Keywords </a:t>
            </a:r>
            <a:endParaRPr lang="en-US" sz="1600" dirty="0"/>
          </a:p>
          <a:p>
            <a:pPr lvl="2"/>
            <a:r>
              <a:rPr lang="en-US" sz="1600" dirty="0" smtClean="0"/>
              <a:t>Primitive </a:t>
            </a:r>
            <a:r>
              <a:rPr lang="en-US" sz="1600" dirty="0"/>
              <a:t>Data Types</a:t>
            </a:r>
          </a:p>
          <a:p>
            <a:pPr lvl="2"/>
            <a:r>
              <a:rPr lang="en-US" sz="1600" dirty="0" smtClean="0"/>
              <a:t>Operators </a:t>
            </a:r>
            <a:r>
              <a:rPr lang="en-US" sz="1600" dirty="0"/>
              <a:t>and Assignments </a:t>
            </a:r>
          </a:p>
          <a:p>
            <a:pPr lvl="2"/>
            <a:r>
              <a:rPr lang="en-US" sz="1600" dirty="0" smtClean="0"/>
              <a:t>Variables </a:t>
            </a:r>
            <a:r>
              <a:rPr lang="en-US" sz="1600" dirty="0"/>
              <a:t>and Literals </a:t>
            </a:r>
          </a:p>
          <a:p>
            <a:pPr lvl="2"/>
            <a:r>
              <a:rPr lang="en-US" sz="1600" dirty="0" smtClean="0"/>
              <a:t>Flow </a:t>
            </a:r>
            <a:r>
              <a:rPr lang="en-US" sz="1600" dirty="0"/>
              <a:t>Control: Java’s Control Statements</a:t>
            </a:r>
          </a:p>
          <a:p>
            <a:pPr lvl="2"/>
            <a:r>
              <a:rPr lang="en-US" sz="1600" dirty="0" smtClean="0"/>
              <a:t>Best Practices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r>
              <a:rPr lang="en-US" dirty="0"/>
              <a:t>Lesson 4: Classes and Objects</a:t>
            </a:r>
          </a:p>
          <a:p>
            <a:pPr lvl="2"/>
            <a:r>
              <a:rPr lang="en-US" sz="1600" dirty="0" smtClean="0"/>
              <a:t>Classes </a:t>
            </a:r>
            <a:r>
              <a:rPr lang="en-US" sz="1600" dirty="0"/>
              <a:t>and Objects</a:t>
            </a:r>
          </a:p>
          <a:p>
            <a:pPr lvl="2"/>
            <a:r>
              <a:rPr lang="en-US" sz="1600" dirty="0" smtClean="0"/>
              <a:t>Packages</a:t>
            </a:r>
            <a:endParaRPr lang="en-US" sz="1600" dirty="0"/>
          </a:p>
          <a:p>
            <a:pPr lvl="2"/>
            <a:r>
              <a:rPr lang="en-US" sz="1600" dirty="0" smtClean="0"/>
              <a:t>Access </a:t>
            </a:r>
            <a:r>
              <a:rPr lang="en-US" sz="1600" dirty="0"/>
              <a:t>Specifiers </a:t>
            </a:r>
          </a:p>
          <a:p>
            <a:pPr lvl="2"/>
            <a:r>
              <a:rPr lang="en-US" sz="1600" dirty="0" smtClean="0"/>
              <a:t>Constructors </a:t>
            </a:r>
            <a:r>
              <a:rPr lang="en-US" sz="1600" dirty="0"/>
              <a:t>- Default and Parameterized</a:t>
            </a:r>
          </a:p>
          <a:p>
            <a:pPr lvl="2"/>
            <a:r>
              <a:rPr lang="en-US" sz="1600" dirty="0" smtClean="0"/>
              <a:t>this </a:t>
            </a:r>
            <a:r>
              <a:rPr lang="en-US" sz="1600" dirty="0"/>
              <a:t>reference </a:t>
            </a:r>
          </a:p>
          <a:p>
            <a:pPr lvl="2"/>
            <a:r>
              <a:rPr lang="en-US" sz="1600" dirty="0" smtClean="0"/>
              <a:t>Memory </a:t>
            </a:r>
            <a:r>
              <a:rPr lang="en-US" sz="1600" dirty="0"/>
              <a:t>management in java </a:t>
            </a:r>
          </a:p>
          <a:p>
            <a:pPr lvl="2"/>
            <a:r>
              <a:rPr lang="en-US" sz="1600" dirty="0" smtClean="0"/>
              <a:t>using </a:t>
            </a:r>
            <a:r>
              <a:rPr lang="en-US" sz="1600" dirty="0"/>
              <a:t>static keyword</a:t>
            </a:r>
          </a:p>
          <a:p>
            <a:pPr lvl="2"/>
            <a:r>
              <a:rPr lang="en-US" sz="1600" dirty="0" err="1" smtClean="0"/>
              <a:t>Enum</a:t>
            </a:r>
            <a:endParaRPr lang="en-US" sz="1600" dirty="0"/>
          </a:p>
          <a:p>
            <a:pPr lvl="2"/>
            <a:r>
              <a:rPr lang="en-US" sz="1600" dirty="0" smtClean="0"/>
              <a:t>Best </a:t>
            </a:r>
            <a:r>
              <a:rPr lang="en-US" sz="1600" dirty="0"/>
              <a:t>Practices</a:t>
            </a:r>
          </a:p>
        </p:txBody>
      </p:sp>
    </p:spTree>
    <p:extLst>
      <p:ext uri="{BB962C8B-B14F-4D97-AF65-F5344CB8AC3E}">
        <p14:creationId xmlns:p14="http://schemas.microsoft.com/office/powerpoint/2010/main" val="4084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18260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80728"/>
            <a:ext cx="8845484" cy="54006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dirty="0" smtClean="0"/>
              <a:t>Lesson </a:t>
            </a:r>
            <a:r>
              <a:rPr lang="en-US" dirty="0"/>
              <a:t>5: Exploring Basic Java Class Libraries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Object Class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Wrapper Classes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Type </a:t>
            </a:r>
            <a:r>
              <a:rPr lang="en-US" dirty="0"/>
              <a:t>casting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Scanner Class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System Class                        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String </a:t>
            </a:r>
            <a:r>
              <a:rPr lang="en-US" dirty="0"/>
              <a:t>Handling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Date </a:t>
            </a:r>
            <a:r>
              <a:rPr lang="en-US" dirty="0"/>
              <a:t>and Time API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Best Practices</a:t>
            </a:r>
          </a:p>
          <a:p>
            <a:pPr marL="3572" lvl="1" indent="0">
              <a:buNone/>
            </a:pPr>
            <a:endParaRPr lang="en-US" dirty="0"/>
          </a:p>
          <a:p>
            <a:r>
              <a:rPr lang="en-US" dirty="0"/>
              <a:t>Lesson 6</a:t>
            </a:r>
            <a:r>
              <a:rPr lang="en-US" dirty="0" smtClean="0"/>
              <a:t>: Arrays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 </a:t>
            </a:r>
            <a:r>
              <a:rPr lang="en-US" dirty="0"/>
              <a:t>the different  types of Arrays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Implement </a:t>
            </a:r>
            <a:r>
              <a:rPr lang="en-US" dirty="0"/>
              <a:t>one and multi dimensional arrays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Iterate </a:t>
            </a:r>
            <a:r>
              <a:rPr lang="en-US" dirty="0"/>
              <a:t>arrays using loops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/>
              <a:t>varargs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Work </a:t>
            </a:r>
            <a:r>
              <a:rPr lang="en-US" dirty="0"/>
              <a:t>with </a:t>
            </a:r>
            <a:r>
              <a:rPr lang="en-US" dirty="0" err="1"/>
              <a:t>java.util.Arrays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18260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80728"/>
            <a:ext cx="8845484" cy="54006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dirty="0"/>
              <a:t>Lesson 7: Regular Expressions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Regular </a:t>
            </a:r>
            <a:r>
              <a:rPr lang="en-US" dirty="0"/>
              <a:t>Expressions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Validating </a:t>
            </a:r>
            <a:r>
              <a:rPr lang="en-US" dirty="0"/>
              <a:t>data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Best </a:t>
            </a:r>
            <a:r>
              <a:rPr lang="en-US" dirty="0"/>
              <a:t>Practices</a:t>
            </a:r>
          </a:p>
          <a:p>
            <a:pPr marL="3572" lvl="1" indent="0">
              <a:buNone/>
            </a:pPr>
            <a:endParaRPr lang="en-US" dirty="0"/>
          </a:p>
          <a:p>
            <a:r>
              <a:rPr lang="en-US" dirty="0"/>
              <a:t>Lesson </a:t>
            </a:r>
            <a:r>
              <a:rPr lang="en-US" dirty="0" smtClean="0"/>
              <a:t>7: Assignments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Stack </a:t>
            </a:r>
            <a:r>
              <a:rPr lang="en-US" sz="1600" dirty="0"/>
              <a:t>and Heap—Quick Review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Literals</a:t>
            </a:r>
            <a:r>
              <a:rPr lang="en-US" sz="1600" dirty="0"/>
              <a:t>, Assignments, and </a:t>
            </a:r>
            <a:r>
              <a:rPr lang="en-US" sz="1600" dirty="0" smtClean="0"/>
              <a:t>Variables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Assignment Operators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Casting </a:t>
            </a:r>
            <a:r>
              <a:rPr lang="en-US" sz="1600" dirty="0"/>
              <a:t>Primitives </a:t>
            </a:r>
            <a:endParaRPr lang="en-US" sz="16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Using </a:t>
            </a:r>
            <a:r>
              <a:rPr lang="en-US" sz="1600" dirty="0"/>
              <a:t>a Variable or Array Element That Is Uninitialized and Unassigned </a:t>
            </a:r>
            <a:endParaRPr lang="en-US" sz="16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Local </a:t>
            </a:r>
            <a:r>
              <a:rPr lang="en-US" sz="1600" dirty="0"/>
              <a:t>(Stack, Automatic) Primitives and </a:t>
            </a:r>
            <a:r>
              <a:rPr lang="en-US" sz="1600" dirty="0" smtClean="0"/>
              <a:t>Objects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Passing </a:t>
            </a:r>
            <a:r>
              <a:rPr lang="en-US" sz="1600" dirty="0"/>
              <a:t>Variables into </a:t>
            </a:r>
            <a:r>
              <a:rPr lang="en-US" sz="1600" dirty="0" smtClean="0"/>
              <a:t>Methods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Passing </a:t>
            </a:r>
            <a:r>
              <a:rPr lang="en-US" sz="1600" dirty="0"/>
              <a:t>Object Reference </a:t>
            </a:r>
            <a:r>
              <a:rPr lang="en-US" sz="1600" dirty="0" smtClean="0"/>
              <a:t>Variables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3526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18260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</a:t>
            </a:r>
            <a:r>
              <a:rPr lang="en-US" dirty="0" smtClean="0">
                <a:solidFill>
                  <a:srgbClr val="0070AD"/>
                </a:solidFill>
              </a:rPr>
              <a:t>nten</a:t>
            </a:r>
            <a:r>
              <a:rPr lang="en-US" dirty="0" smtClean="0"/>
              <a:t>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80728"/>
            <a:ext cx="8845484" cy="54006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dirty="0" smtClean="0"/>
              <a:t>Lesson 7: Assignments</a:t>
            </a:r>
          </a:p>
          <a:p>
            <a:pPr marL="460772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Does </a:t>
            </a:r>
            <a:r>
              <a:rPr lang="en-US" dirty="0"/>
              <a:t>Java Use Pass-By-Value Semantics? </a:t>
            </a:r>
            <a:endParaRPr lang="en-US" sz="1400" dirty="0" smtClean="0"/>
          </a:p>
          <a:p>
            <a:pPr marL="460772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Passing </a:t>
            </a:r>
            <a:r>
              <a:rPr lang="en-US" dirty="0"/>
              <a:t>Primitive </a:t>
            </a:r>
            <a:r>
              <a:rPr lang="en-US" dirty="0" smtClean="0"/>
              <a:t>Variables</a:t>
            </a:r>
          </a:p>
          <a:p>
            <a:pPr marL="460772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Array </a:t>
            </a:r>
            <a:r>
              <a:rPr lang="en-US" dirty="0"/>
              <a:t>Declaration, Construction, and </a:t>
            </a:r>
            <a:r>
              <a:rPr lang="en-US" dirty="0" smtClean="0"/>
              <a:t>Initialization</a:t>
            </a:r>
          </a:p>
          <a:p>
            <a:pPr marL="460772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Initializing Blocks</a:t>
            </a:r>
          </a:p>
          <a:p>
            <a:pPr marL="460772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Wrapper Classes and Boxing </a:t>
            </a:r>
            <a:endParaRPr lang="en-US" sz="1400" dirty="0" smtClean="0"/>
          </a:p>
          <a:p>
            <a:pPr marL="460772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Overview of the Wrapper Classes </a:t>
            </a:r>
            <a:endParaRPr lang="en-US" sz="1400" dirty="0" smtClean="0"/>
          </a:p>
          <a:p>
            <a:pPr marL="460772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Creating </a:t>
            </a:r>
            <a:r>
              <a:rPr lang="en-US" dirty="0"/>
              <a:t>Wrapper Objects </a:t>
            </a:r>
            <a:endParaRPr lang="en-US" sz="1400" dirty="0" smtClean="0"/>
          </a:p>
          <a:p>
            <a:pPr marL="460772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Wrapper Conversion </a:t>
            </a:r>
            <a:r>
              <a:rPr lang="en-US" dirty="0" smtClean="0"/>
              <a:t>Utilities</a:t>
            </a:r>
          </a:p>
          <a:p>
            <a:pPr marL="460772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Auto Boxing</a:t>
            </a:r>
          </a:p>
          <a:p>
            <a:pPr marL="460772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Overloading</a:t>
            </a:r>
          </a:p>
          <a:p>
            <a:pPr marL="460772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Garbage </a:t>
            </a:r>
            <a:r>
              <a:rPr lang="en-US" dirty="0"/>
              <a:t>Collection and memory </a:t>
            </a:r>
            <a:r>
              <a:rPr lang="en-US" dirty="0" smtClean="0"/>
              <a:t>Management</a:t>
            </a:r>
          </a:p>
          <a:p>
            <a:pPr marL="460772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Writing </a:t>
            </a:r>
            <a:r>
              <a:rPr lang="en-US" dirty="0"/>
              <a:t>Code That Explicitly Makes Objects Eligible for Garbage Collection </a:t>
            </a:r>
          </a:p>
        </p:txBody>
      </p:sp>
    </p:spTree>
    <p:extLst>
      <p:ext uri="{BB962C8B-B14F-4D97-AF65-F5344CB8AC3E}">
        <p14:creationId xmlns:p14="http://schemas.microsoft.com/office/powerpoint/2010/main" val="12352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18260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80728"/>
            <a:ext cx="8845484" cy="5400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Lesson 8: </a:t>
            </a:r>
            <a:r>
              <a:rPr lang="en-US" dirty="0"/>
              <a:t>Inheritance and Polymorphism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Inheritance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super keyword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Instance Of </a:t>
            </a:r>
            <a:r>
              <a:rPr lang="en-US" dirty="0"/>
              <a:t>Operator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Method </a:t>
            </a:r>
            <a:r>
              <a:rPr lang="en-US" dirty="0"/>
              <a:t>&amp; Constructor overloading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Method </a:t>
            </a:r>
            <a:r>
              <a:rPr lang="en-US" dirty="0"/>
              <a:t>overriding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@</a:t>
            </a:r>
            <a:r>
              <a:rPr lang="en-US" dirty="0"/>
              <a:t>override annotation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final </a:t>
            </a:r>
            <a:r>
              <a:rPr lang="en-US" dirty="0" smtClean="0"/>
              <a:t>keyword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Lesson 9: Abstract Classes and Interfaces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Abstract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Interfaces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default methods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static methods on Interface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Interface 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Abstract class Vs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Runtime Polymorphism</a:t>
            </a:r>
          </a:p>
          <a:p>
            <a:pPr marL="357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90268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08720"/>
            <a:ext cx="8845484" cy="5760640"/>
          </a:xfrm>
        </p:spPr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10: </a:t>
            </a:r>
            <a:r>
              <a:rPr lang="en-US" dirty="0"/>
              <a:t>Exception Handling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Exception </a:t>
            </a:r>
            <a:r>
              <a:rPr lang="en-US" dirty="0"/>
              <a:t>Types and Exception Hierarchy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Try-catch-finally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Try-with-resources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Multi </a:t>
            </a:r>
            <a:r>
              <a:rPr lang="en-US" dirty="0"/>
              <a:t>catch blocks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Throwing </a:t>
            </a:r>
            <a:r>
              <a:rPr lang="en-US" dirty="0"/>
              <a:t>exceptions using throw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Declaring </a:t>
            </a:r>
            <a:r>
              <a:rPr lang="en-US" dirty="0"/>
              <a:t>exceptions using throws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User </a:t>
            </a:r>
            <a:r>
              <a:rPr lang="en-US" dirty="0"/>
              <a:t>defined Exceptions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Best Practices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/>
              <a:t>Lesson 11: Collection</a:t>
            </a:r>
          </a:p>
          <a:p>
            <a:pPr lvl="1"/>
            <a:r>
              <a:rPr lang="en-US" dirty="0"/>
              <a:t>Collections Framework        </a:t>
            </a:r>
          </a:p>
          <a:p>
            <a:pPr lvl="1"/>
            <a:r>
              <a:rPr lang="en-US" dirty="0"/>
              <a:t>Collection Interfaces</a:t>
            </a:r>
          </a:p>
          <a:p>
            <a:pPr lvl="1"/>
            <a:r>
              <a:rPr lang="en-US" dirty="0"/>
              <a:t>Iterating Collections </a:t>
            </a:r>
          </a:p>
          <a:p>
            <a:pPr lvl="1"/>
            <a:r>
              <a:rPr lang="en-US" dirty="0"/>
              <a:t>Implementing Classes </a:t>
            </a:r>
          </a:p>
          <a:p>
            <a:pPr lvl="1"/>
            <a:r>
              <a:rPr lang="en-US" dirty="0"/>
              <a:t>Comparable and Comparator</a:t>
            </a:r>
          </a:p>
          <a:p>
            <a:pPr lvl="1"/>
            <a:r>
              <a:rPr lang="en-US" dirty="0"/>
              <a:t>Map implementation</a:t>
            </a:r>
          </a:p>
          <a:p>
            <a:pPr lvl="1"/>
            <a:r>
              <a:rPr lang="en-US" dirty="0"/>
              <a:t>Legacy classes </a:t>
            </a:r>
          </a:p>
          <a:p>
            <a:pPr lvl="1"/>
            <a:r>
              <a:rPr lang="en-US" dirty="0"/>
              <a:t>Common Best Practices on Collections</a:t>
            </a:r>
            <a:endParaRPr lang="en-US" b="1" dirty="0"/>
          </a:p>
          <a:p>
            <a:pPr lvl="1"/>
            <a:r>
              <a:rPr lang="en-US" dirty="0"/>
              <a:t>Generics</a:t>
            </a:r>
          </a:p>
          <a:p>
            <a:pPr lvl="1"/>
            <a:r>
              <a:rPr lang="en-US" dirty="0"/>
              <a:t>Writing Generic Classes</a:t>
            </a:r>
          </a:p>
          <a:p>
            <a:pPr lvl="1"/>
            <a:r>
              <a:rPr lang="en-US" dirty="0"/>
              <a:t>Using Generics with Collections</a:t>
            </a:r>
          </a:p>
          <a:p>
            <a:pPr marL="357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346252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80728"/>
            <a:ext cx="8845484" cy="5544616"/>
          </a:xfrm>
        </p:spPr>
        <p:txBody>
          <a:bodyPr/>
          <a:lstStyle/>
          <a:p>
            <a:r>
              <a:rPr lang="en-US" dirty="0" smtClean="0"/>
              <a:t>Lesson 12: </a:t>
            </a:r>
            <a:r>
              <a:rPr lang="en-US" dirty="0"/>
              <a:t>Multithreading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Understanding </a:t>
            </a:r>
            <a:r>
              <a:rPr lang="en-US" dirty="0"/>
              <a:t>Threads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Thread </a:t>
            </a:r>
            <a:r>
              <a:rPr lang="en-US" dirty="0"/>
              <a:t>life cycle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Scheduling </a:t>
            </a:r>
            <a:r>
              <a:rPr lang="en-US" dirty="0"/>
              <a:t>threads- Priorities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Controlling  </a:t>
            </a:r>
            <a:r>
              <a:rPr lang="en-US" dirty="0"/>
              <a:t>threads  using sleep(),join</a:t>
            </a:r>
            <a:r>
              <a:rPr lang="en-US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/>
              <a:t>Lesson 13: Concurrent Patterns in Java </a:t>
            </a:r>
            <a:endParaRPr lang="en-US" dirty="0" smtClean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Introducing </a:t>
            </a:r>
            <a:r>
              <a:rPr lang="en-US" sz="1600" dirty="0"/>
              <a:t>Executors, What Is Wrong with the Runnable </a:t>
            </a:r>
            <a:r>
              <a:rPr lang="en-US" sz="1600" dirty="0" smtClean="0"/>
              <a:t>Pattern?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Defining </a:t>
            </a:r>
            <a:r>
              <a:rPr lang="en-US" sz="1600" dirty="0"/>
              <a:t>the Executor Pattern: A New Pattern to Launch </a:t>
            </a:r>
            <a:r>
              <a:rPr lang="en-US" sz="1600" dirty="0" smtClean="0"/>
              <a:t>Threads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Defining </a:t>
            </a:r>
            <a:r>
              <a:rPr lang="en-US" sz="1600" dirty="0"/>
              <a:t>the Executor Service Pattern, a First Simple </a:t>
            </a:r>
            <a:r>
              <a:rPr lang="en-US" sz="1600" dirty="0" smtClean="0"/>
              <a:t>Example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Comparing </a:t>
            </a:r>
            <a:r>
              <a:rPr lang="en-US" sz="1600" dirty="0"/>
              <a:t>the Runnable and the Executor Service </a:t>
            </a:r>
            <a:r>
              <a:rPr lang="en-US" sz="1600" dirty="0" smtClean="0"/>
              <a:t>Patterns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Understanding </a:t>
            </a:r>
            <a:r>
              <a:rPr lang="en-US" sz="1600" dirty="0"/>
              <a:t>the Waiting Queue of the Executor </a:t>
            </a:r>
            <a:r>
              <a:rPr lang="en-US" sz="1600" dirty="0" smtClean="0"/>
              <a:t>Service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Wrapping-up </a:t>
            </a:r>
            <a:r>
              <a:rPr lang="en-US" sz="1600" dirty="0"/>
              <a:t>the Executor Service </a:t>
            </a:r>
            <a:r>
              <a:rPr lang="en-US" sz="1600" dirty="0" smtClean="0"/>
              <a:t>Pattern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From </a:t>
            </a:r>
            <a:r>
              <a:rPr lang="en-US" sz="1600" dirty="0"/>
              <a:t>Runnable to Callable: What Is Wrong with </a:t>
            </a:r>
            <a:r>
              <a:rPr lang="en-US" sz="1600" dirty="0" smtClean="0"/>
              <a:t>Runnable?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Defining </a:t>
            </a:r>
            <a:r>
              <a:rPr lang="en-US" sz="1600" dirty="0"/>
              <a:t>a New Model for Tasks That Return </a:t>
            </a:r>
            <a:r>
              <a:rPr lang="en-US" sz="1600" dirty="0" smtClean="0"/>
              <a:t>Objects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Introducing </a:t>
            </a:r>
            <a:r>
              <a:rPr lang="en-US" sz="1600" dirty="0"/>
              <a:t>the Callable Interface to Model </a:t>
            </a:r>
            <a:r>
              <a:rPr lang="en-US" sz="1600" dirty="0" smtClean="0"/>
              <a:t>Task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Introducing </a:t>
            </a:r>
            <a:r>
              <a:rPr lang="en-US" sz="1600" dirty="0"/>
              <a:t>the Future Object to Transmit Objects </a:t>
            </a:r>
            <a:r>
              <a:rPr lang="en-US" sz="1600" dirty="0" smtClean="0"/>
              <a:t>Between Thread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Wrapping-up Callable </a:t>
            </a:r>
            <a:r>
              <a:rPr lang="en-US" sz="1600" dirty="0"/>
              <a:t>and Futures, Handling Exceptions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dirty="0"/>
          </a:p>
          <a:p>
            <a:pPr marL="357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24744"/>
            <a:ext cx="8568952" cy="4941765"/>
          </a:xfrm>
        </p:spPr>
        <p:txBody>
          <a:bodyPr>
            <a:normAutofit/>
          </a:bodyPr>
          <a:lstStyle/>
          <a:p>
            <a:r>
              <a:rPr lang="en-US" dirty="0" smtClean="0"/>
              <a:t>Lesson 14</a:t>
            </a:r>
            <a:r>
              <a:rPr lang="en-US" dirty="0"/>
              <a:t>: Concurrent Collections in Java </a:t>
            </a:r>
            <a:endParaRPr lang="en-US" dirty="0" smtClean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Implementing </a:t>
            </a:r>
            <a:r>
              <a:rPr lang="en-US" sz="1600" dirty="0"/>
              <a:t>Concurrency at the API </a:t>
            </a:r>
            <a:r>
              <a:rPr lang="en-US" sz="1600" dirty="0" smtClean="0"/>
              <a:t>Level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Hierarchy </a:t>
            </a:r>
            <a:r>
              <a:rPr lang="en-US" sz="1600" dirty="0"/>
              <a:t>of Collection and Map, Concurrent </a:t>
            </a:r>
            <a:r>
              <a:rPr lang="en-US" sz="1600" dirty="0" smtClean="0"/>
              <a:t>Interfaces</a:t>
            </a:r>
            <a:endParaRPr lang="en-US" sz="1600" dirty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What </a:t>
            </a:r>
            <a:r>
              <a:rPr lang="en-US" sz="1600" dirty="0"/>
              <a:t>Does It Mean for an Interface to Be </a:t>
            </a:r>
            <a:r>
              <a:rPr lang="en-US" sz="1600" dirty="0" smtClean="0"/>
              <a:t>Concurrent?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Why </a:t>
            </a:r>
            <a:r>
              <a:rPr lang="en-US" sz="1600" dirty="0"/>
              <a:t>You Should Avoid Vectors and </a:t>
            </a:r>
            <a:r>
              <a:rPr lang="en-US" sz="1600" dirty="0" smtClean="0"/>
              <a:t>Stacks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Understanding </a:t>
            </a:r>
            <a:r>
              <a:rPr lang="en-US" sz="1600" dirty="0"/>
              <a:t>Copy On Write </a:t>
            </a:r>
            <a:r>
              <a:rPr lang="en-US" sz="1600" dirty="0" smtClean="0"/>
              <a:t>Arrays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Introducing </a:t>
            </a:r>
            <a:r>
              <a:rPr lang="en-US" sz="1600" dirty="0"/>
              <a:t>Queue and </a:t>
            </a:r>
            <a:r>
              <a:rPr lang="en-US" sz="1600" dirty="0" err="1"/>
              <a:t>Deque</a:t>
            </a:r>
            <a:r>
              <a:rPr lang="en-US" sz="1600" dirty="0"/>
              <a:t>, and Their </a:t>
            </a:r>
            <a:r>
              <a:rPr lang="en-US" sz="1600" dirty="0" smtClean="0"/>
              <a:t>Implementations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Understanding </a:t>
            </a:r>
            <a:r>
              <a:rPr lang="en-US" sz="1600" dirty="0"/>
              <a:t>How Queue Works in a Concurrent </a:t>
            </a:r>
            <a:r>
              <a:rPr lang="en-US" sz="1600" dirty="0" smtClean="0"/>
              <a:t>Environment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Adding </a:t>
            </a:r>
            <a:r>
              <a:rPr lang="en-US" sz="1600" dirty="0"/>
              <a:t>Elements to a Queue That Is Full: How Can It </a:t>
            </a:r>
            <a:r>
              <a:rPr lang="en-US" sz="1600" dirty="0" smtClean="0"/>
              <a:t>Fail?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Understanding </a:t>
            </a:r>
            <a:r>
              <a:rPr lang="en-US" sz="1600" dirty="0"/>
              <a:t>Error Handling in Queue and </a:t>
            </a:r>
            <a:r>
              <a:rPr lang="en-US" sz="1600" dirty="0" err="1" smtClean="0"/>
              <a:t>Deque</a:t>
            </a:r>
            <a:endParaRPr lang="en-US" sz="1600" dirty="0" smtClean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Introducing </a:t>
            </a:r>
            <a:r>
              <a:rPr lang="en-US" sz="1600" dirty="0"/>
              <a:t>Concurrent Maps and Their </a:t>
            </a:r>
            <a:r>
              <a:rPr lang="en-US" sz="1600" dirty="0" smtClean="0"/>
              <a:t>Implementations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Atomic </a:t>
            </a:r>
            <a:r>
              <a:rPr lang="en-US" sz="1600" dirty="0"/>
              <a:t>Operations Defined by the </a:t>
            </a:r>
            <a:r>
              <a:rPr lang="en-US" sz="1600" dirty="0" err="1"/>
              <a:t>ConcurrentMap</a:t>
            </a:r>
            <a:r>
              <a:rPr lang="en-US" sz="1600" dirty="0"/>
              <a:t> </a:t>
            </a:r>
            <a:r>
              <a:rPr lang="en-US" sz="1600" dirty="0" smtClean="0"/>
              <a:t>Interface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426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494766"/>
            <a:ext cx="8449948" cy="4643751"/>
          </a:xfrm>
        </p:spPr>
        <p:txBody>
          <a:bodyPr>
            <a:normAutofit/>
          </a:bodyPr>
          <a:lstStyle/>
          <a:p>
            <a:r>
              <a:rPr lang="en-US" dirty="0" smtClean="0"/>
              <a:t>Lesson 14: Concurrent Collections in Java 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Understanding Concurrency for a </a:t>
            </a:r>
            <a:r>
              <a:rPr lang="en-US" sz="1600" dirty="0" err="1" smtClean="0"/>
              <a:t>HashMap</a:t>
            </a:r>
            <a:endParaRPr lang="en-US" sz="1600" dirty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Understanding the Structure of the </a:t>
            </a:r>
            <a:r>
              <a:rPr lang="en-US" sz="1600" dirty="0" err="1" smtClean="0"/>
              <a:t>ConcurrentHashMap</a:t>
            </a:r>
            <a:r>
              <a:rPr lang="en-US" sz="1600" dirty="0" smtClean="0"/>
              <a:t> from Java 7</a:t>
            </a:r>
            <a:endParaRPr lang="en-US" sz="1600" dirty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Introducing the Java 8 </a:t>
            </a:r>
            <a:r>
              <a:rPr lang="en-US" sz="1600" dirty="0" err="1" smtClean="0"/>
              <a:t>ConcurrentHashMap</a:t>
            </a:r>
            <a:r>
              <a:rPr lang="en-US" sz="1600" dirty="0" smtClean="0"/>
              <a:t> and Its Parallel Methods</a:t>
            </a:r>
            <a:endParaRPr lang="en-US" sz="1600" dirty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Parallel Search on a Java 8 </a:t>
            </a:r>
            <a:r>
              <a:rPr lang="en-US" sz="1600" dirty="0" err="1" smtClean="0"/>
              <a:t>ConcurrentHashMap</a:t>
            </a:r>
            <a:endParaRPr lang="en-US" sz="1600" dirty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Parallel Map / Reduce on a Java 8 </a:t>
            </a:r>
            <a:r>
              <a:rPr lang="en-US" sz="1600" dirty="0" err="1" smtClean="0"/>
              <a:t>ConcurrentHashMap</a:t>
            </a:r>
            <a:endParaRPr lang="en-US" sz="1600" dirty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Parallel </a:t>
            </a:r>
            <a:r>
              <a:rPr lang="en-US" sz="1600" dirty="0" err="1" smtClean="0"/>
              <a:t>ForEach</a:t>
            </a:r>
            <a:r>
              <a:rPr lang="en-US" sz="1600" dirty="0" smtClean="0"/>
              <a:t> on a Java 8 </a:t>
            </a:r>
            <a:r>
              <a:rPr lang="en-US" sz="1600" dirty="0" err="1" smtClean="0"/>
              <a:t>ConcurrentHashMap</a:t>
            </a:r>
            <a:endParaRPr lang="en-US" sz="1600" dirty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Creating a Concurrent Set on a Java 8 </a:t>
            </a:r>
            <a:r>
              <a:rPr lang="en-US" sz="1600" dirty="0" err="1" smtClean="0"/>
              <a:t>ConcurrentHashMap</a:t>
            </a:r>
            <a:endParaRPr lang="en-US" sz="1600" dirty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Introducing Skip Lists to Implement </a:t>
            </a:r>
            <a:r>
              <a:rPr lang="en-US" sz="1600" dirty="0" err="1" smtClean="0"/>
              <a:t>ConcurrentMap</a:t>
            </a:r>
            <a:endParaRPr lang="en-US" sz="1600" dirty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Understanding How Linked Lists Can Be Improved by Skip Lists</a:t>
            </a:r>
            <a:endParaRPr lang="en-US" sz="1600" dirty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How to Make a Skip List Concurrent Without Synchronization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History</a:t>
            </a:r>
            <a:endParaRPr lang="en-US" sz="2400" dirty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978274"/>
              </p:ext>
            </p:extLst>
          </p:nvPr>
        </p:nvGraphicFramePr>
        <p:xfrm>
          <a:off x="298450" y="1628800"/>
          <a:ext cx="7873952" cy="4611108"/>
        </p:xfrm>
        <a:graphic>
          <a:graphicData uri="http://schemas.openxmlformats.org/drawingml/2006/table">
            <a:tbl>
              <a:tblPr/>
              <a:tblGrid>
                <a:gridCol w="69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96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54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05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Reviewer(s)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Approver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12-Oct–2009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Anitha, Habib &amp; Mahima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Revamped from J2SE 1.4 to J2SE 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5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23-Oct-2009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CLS Team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 Jul 2011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Shrilata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Changes in material made based on integration process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5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Mar 2015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Vinod Satpute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Changes made to include new features of Java version 6,3 and 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5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25-May-2016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Tanmaya Acharya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Uma Ponniamman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Nischal Topno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Manisha Surve 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Krishnanand</a:t>
                      </a: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Diwekar</a:t>
                      </a:r>
                      <a:endParaRPr lang="en-US" sz="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Yeldo Varghese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Shefali Kunder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Sagar Kulkarni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Avdhut Shedge 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Ashish Minocha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Balasubrahmanyam Poluri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Nitin Ghate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Ashish Minocha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Mahima Sharma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Changes made as per the ELT integrated TOC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187" y="764704"/>
            <a:ext cx="8845484" cy="6093296"/>
          </a:xfrm>
        </p:spPr>
        <p:txBody>
          <a:bodyPr/>
          <a:lstStyle/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r>
              <a:rPr lang="en-US" dirty="0" smtClean="0"/>
              <a:t>Lesson 15 </a:t>
            </a:r>
            <a:r>
              <a:rPr lang="en-US" dirty="0"/>
              <a:t>: Introduction to Junit </a:t>
            </a:r>
            <a:r>
              <a:rPr lang="en-US" dirty="0" smtClean="0"/>
              <a:t>4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Types </a:t>
            </a:r>
            <a:r>
              <a:rPr lang="en-US" sz="1400" dirty="0"/>
              <a:t>of </a:t>
            </a:r>
            <a:r>
              <a:rPr lang="en-US" sz="1400" dirty="0" smtClean="0"/>
              <a:t>Tests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Why </a:t>
            </a:r>
            <a:r>
              <a:rPr lang="en-US" sz="1400" dirty="0"/>
              <a:t>Unit Tests Are </a:t>
            </a:r>
            <a:r>
              <a:rPr lang="en-US" sz="1400" dirty="0" smtClean="0"/>
              <a:t>Important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What's JUnit?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JUnit </a:t>
            </a:r>
            <a:r>
              <a:rPr lang="en-US" sz="1400" dirty="0"/>
              <a:t>5 </a:t>
            </a:r>
            <a:r>
              <a:rPr lang="en-US" sz="1400" dirty="0" smtClean="0"/>
              <a:t>Architecture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IDEs </a:t>
            </a:r>
            <a:r>
              <a:rPr lang="en-US" sz="1400" dirty="0"/>
              <a:t>and Build Tool </a:t>
            </a:r>
            <a:r>
              <a:rPr lang="en-US" sz="1400" dirty="0" smtClean="0"/>
              <a:t>Support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Setting </a:t>
            </a:r>
            <a:r>
              <a:rPr lang="en-US" sz="1400" dirty="0"/>
              <a:t>up JUnit with </a:t>
            </a:r>
            <a:r>
              <a:rPr lang="en-US" sz="1400" dirty="0" smtClean="0"/>
              <a:t>Maven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Lifecycle Methods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Test Hierarchies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Assertions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Disabling Tests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err="1" smtClean="0"/>
              <a:t>AssumptionsTest</a:t>
            </a:r>
            <a:r>
              <a:rPr lang="en-US" sz="1400" dirty="0" smtClean="0"/>
              <a:t> </a:t>
            </a:r>
            <a:r>
              <a:rPr lang="en-US" sz="1400" dirty="0"/>
              <a:t>Interfaces and Default </a:t>
            </a:r>
            <a:r>
              <a:rPr lang="en-US" sz="1400" dirty="0" smtClean="0"/>
              <a:t>Methods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Repeating Tests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Dynamic Tests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Parameterized Tests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Argument Sources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TDD Introduction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Types </a:t>
            </a:r>
            <a:r>
              <a:rPr lang="en-US" sz="1400" dirty="0"/>
              <a:t>of </a:t>
            </a:r>
            <a:r>
              <a:rPr lang="en-US" sz="1400" dirty="0" smtClean="0"/>
              <a:t>Testing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Testing </a:t>
            </a:r>
            <a:r>
              <a:rPr lang="en-US" sz="1400" dirty="0"/>
              <a:t>Frameworks and </a:t>
            </a:r>
            <a:r>
              <a:rPr lang="en-US" sz="1400" dirty="0" smtClean="0"/>
              <a:t>Tools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Testing </a:t>
            </a:r>
            <a:r>
              <a:rPr lang="en-US" sz="1400" dirty="0" err="1"/>
              <a:t>Concepts,Mockito</a:t>
            </a:r>
            <a:r>
              <a:rPr lang="en-US" sz="1400" dirty="0"/>
              <a:t> 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07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Books:</a:t>
            </a:r>
          </a:p>
          <a:p>
            <a:pPr lvl="1"/>
            <a:r>
              <a:rPr lang="en-US" dirty="0"/>
              <a:t>Java, The Complete Reference; by Herbert </a:t>
            </a:r>
            <a:r>
              <a:rPr lang="en-US" dirty="0" err="1"/>
              <a:t>Schildt</a:t>
            </a:r>
            <a:endParaRPr lang="en-US" dirty="0"/>
          </a:p>
          <a:p>
            <a:pPr lvl="1"/>
            <a:r>
              <a:rPr lang="en-US" dirty="0"/>
              <a:t>Thinking in Java; by Bruce </a:t>
            </a:r>
            <a:r>
              <a:rPr lang="en-US" dirty="0" err="1"/>
              <a:t>Eckel</a:t>
            </a:r>
            <a:endParaRPr lang="en-US" dirty="0"/>
          </a:p>
          <a:p>
            <a:pPr lvl="1"/>
            <a:r>
              <a:rPr lang="en-US" dirty="0"/>
              <a:t>Beginning Java 8 Fundamentals by </a:t>
            </a:r>
            <a:r>
              <a:rPr lang="en-US" dirty="0" err="1"/>
              <a:t>Kishori</a:t>
            </a:r>
            <a:r>
              <a:rPr lang="en-US" dirty="0"/>
              <a:t> </a:t>
            </a:r>
            <a:r>
              <a:rPr lang="en-US" dirty="0" err="1"/>
              <a:t>Sharan</a:t>
            </a:r>
            <a:endParaRPr lang="en-US" dirty="0"/>
          </a:p>
          <a:p>
            <a:r>
              <a:rPr lang="en-US" dirty="0"/>
              <a:t>Websites:</a:t>
            </a:r>
          </a:p>
          <a:p>
            <a:pPr lvl="1"/>
            <a:r>
              <a:rPr lang="en-US" dirty="0"/>
              <a:t>Java home page: http://java.sun.com/ </a:t>
            </a:r>
          </a:p>
          <a:p>
            <a:pPr lvl="1"/>
            <a:r>
              <a:rPr lang="en-US" dirty="0"/>
              <a:t>JDK 1.8 documentation: http://docs.oracle.com/javase/8/docs/</a:t>
            </a:r>
          </a:p>
          <a:p>
            <a:pPr lvl="1"/>
            <a:r>
              <a:rPr lang="en-US" dirty="0"/>
              <a:t>Multithreading  : https://docs.oracle.com/javase/tutorial/essential/concurrency/index.html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 Courses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Servlets</a:t>
            </a:r>
          </a:p>
          <a:p>
            <a:r>
              <a:rPr lang="en-US" dirty="0"/>
              <a:t>JSP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Parallel Technology Areas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 ++</a:t>
            </a:r>
          </a:p>
          <a:p>
            <a:r>
              <a:rPr lang="nl-NL" dirty="0"/>
              <a:t>C#.Net</a:t>
            </a:r>
          </a:p>
          <a:p>
            <a:r>
              <a:rPr lang="nl-NL" dirty="0"/>
              <a:t>Visual Basic.Net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History</a:t>
            </a:r>
            <a:endParaRPr lang="en-US" sz="2400" dirty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214866"/>
              </p:ext>
            </p:extLst>
          </p:nvPr>
        </p:nvGraphicFramePr>
        <p:xfrm>
          <a:off x="298449" y="1628799"/>
          <a:ext cx="7801943" cy="1766598"/>
        </p:xfrm>
        <a:graphic>
          <a:graphicData uri="http://schemas.openxmlformats.org/drawingml/2006/table">
            <a:tbl>
              <a:tblPr/>
              <a:tblGrid>
                <a:gridCol w="69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9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9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76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Reviewer(s)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Approver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4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Apr-2018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Vaishali Srivastava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Revamped from J2SE 1.4 to J2SE 1.8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4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Jul-2020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Vaishali Srivastava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Anjulata/Kavita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Mahima Sharma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Revamped  as per TOC of immersive model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702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Goals and Non Goals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516" y="1628800"/>
            <a:ext cx="6505732" cy="450971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Course Goals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Implementing OOPs features in Java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Developing Java Desktop Applications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of Core </a:t>
            </a:r>
            <a:r>
              <a:rPr lang="en-US" dirty="0">
                <a:solidFill>
                  <a:schemeClr val="tx1"/>
                </a:solidFill>
              </a:rPr>
              <a:t>JDK 1.8 API 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Testing using Junit 4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Implementing Multithreading</a:t>
            </a:r>
          </a:p>
          <a:p>
            <a:pPr marL="17145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Course Non Goals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Developing </a:t>
            </a:r>
            <a:r>
              <a:rPr lang="en-US" dirty="0" smtClean="0">
                <a:solidFill>
                  <a:schemeClr val="tx1"/>
                </a:solidFill>
              </a:rPr>
              <a:t>GUI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Pre-requisites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Programming Concepts</a:t>
            </a:r>
          </a:p>
          <a:p>
            <a:r>
              <a:rPr lang="en-US" dirty="0"/>
              <a:t>OOPs</a:t>
            </a:r>
          </a:p>
          <a:p>
            <a:r>
              <a:rPr lang="en-US" dirty="0" smtClean="0"/>
              <a:t>XML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Intended Audience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new to Java technology </a:t>
            </a:r>
          </a:p>
          <a:p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219200"/>
            <a:ext cx="1000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90268"/>
          </a:xfrm>
        </p:spPr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052736"/>
            <a:ext cx="7488832" cy="525658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Day </a:t>
            </a:r>
            <a:r>
              <a:rPr lang="en-US" dirty="0"/>
              <a:t>1</a:t>
            </a:r>
          </a:p>
          <a:p>
            <a:pPr lvl="2"/>
            <a:r>
              <a:rPr lang="en-US" sz="1600" dirty="0"/>
              <a:t>Lesson 1</a:t>
            </a:r>
            <a:r>
              <a:rPr lang="en-US" sz="1600" dirty="0" smtClean="0"/>
              <a:t>: Introduction </a:t>
            </a:r>
            <a:r>
              <a:rPr lang="en-US" sz="1600" dirty="0"/>
              <a:t>to </a:t>
            </a:r>
            <a:r>
              <a:rPr lang="en-US" sz="1600" dirty="0" smtClean="0"/>
              <a:t>Java</a:t>
            </a:r>
          </a:p>
          <a:p>
            <a:pPr lvl="2"/>
            <a:r>
              <a:rPr lang="en-US" sz="1600" dirty="0" smtClean="0"/>
              <a:t>Lesson </a:t>
            </a:r>
            <a:r>
              <a:rPr lang="en-US" sz="1600" dirty="0"/>
              <a:t>2: Eclipse 4.4 (Luna) as an IDE</a:t>
            </a:r>
          </a:p>
          <a:p>
            <a:pPr lvl="2"/>
            <a:r>
              <a:rPr lang="en-US" sz="1600" dirty="0"/>
              <a:t>Lesson 3: </a:t>
            </a:r>
            <a:r>
              <a:rPr lang="en-US" sz="1600" dirty="0" smtClean="0"/>
              <a:t>Java Language </a:t>
            </a:r>
            <a:r>
              <a:rPr lang="en-US" sz="1600" dirty="0"/>
              <a:t>Fundamentals</a:t>
            </a:r>
          </a:p>
          <a:p>
            <a:r>
              <a:rPr lang="en-US" dirty="0" smtClean="0"/>
              <a:t>Day 2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Lesson 4: Declaration </a:t>
            </a:r>
            <a:r>
              <a:rPr lang="en-US" dirty="0"/>
              <a:t>And Access </a:t>
            </a:r>
            <a:r>
              <a:rPr lang="en-US" dirty="0" smtClean="0"/>
              <a:t>Control</a:t>
            </a:r>
          </a:p>
          <a:p>
            <a:pPr lvl="2"/>
            <a:r>
              <a:rPr lang="en-US" sz="1600" dirty="0"/>
              <a:t>Lesson 4: Classes and Objects</a:t>
            </a:r>
          </a:p>
          <a:p>
            <a:r>
              <a:rPr lang="en-US" dirty="0" smtClean="0"/>
              <a:t>Day 3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Lesson 5: </a:t>
            </a:r>
            <a:r>
              <a:rPr lang="en-US" dirty="0" smtClean="0"/>
              <a:t>Exploring Basic Java Class </a:t>
            </a:r>
            <a:r>
              <a:rPr lang="en-US" dirty="0"/>
              <a:t>Libraries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Lesson </a:t>
            </a:r>
            <a:r>
              <a:rPr lang="en-US" dirty="0"/>
              <a:t>6: Array </a:t>
            </a:r>
            <a:endParaRPr lang="en-US" dirty="0" smtClean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Lesson 7: Assignments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Lesson </a:t>
            </a:r>
            <a:r>
              <a:rPr lang="en-US" dirty="0"/>
              <a:t>7</a:t>
            </a:r>
            <a:r>
              <a:rPr lang="en-US" dirty="0" smtClean="0"/>
              <a:t>: </a:t>
            </a:r>
            <a:r>
              <a:rPr lang="en-US" dirty="0"/>
              <a:t>Regular Expressions </a:t>
            </a:r>
          </a:p>
          <a:p>
            <a:r>
              <a:rPr lang="en-US" dirty="0"/>
              <a:t>Day </a:t>
            </a:r>
            <a:r>
              <a:rPr lang="en-US" dirty="0" smtClean="0"/>
              <a:t>4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Lesson </a:t>
            </a:r>
            <a:r>
              <a:rPr lang="en-US" dirty="0"/>
              <a:t>8</a:t>
            </a:r>
            <a:r>
              <a:rPr lang="en-US" dirty="0" smtClean="0"/>
              <a:t>: </a:t>
            </a:r>
            <a:r>
              <a:rPr lang="en-US" dirty="0"/>
              <a:t>Inheritance and </a:t>
            </a:r>
            <a:r>
              <a:rPr lang="en-US" dirty="0" smtClean="0"/>
              <a:t>Polymorphism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 smtClean="0"/>
              <a:t>Day 5</a:t>
            </a:r>
            <a:endParaRPr lang="en-US" dirty="0"/>
          </a:p>
          <a:p>
            <a:pPr marL="460772" lvl="1" indent="-28575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Lesson </a:t>
            </a:r>
            <a:r>
              <a:rPr lang="en-US" dirty="0"/>
              <a:t>9</a:t>
            </a:r>
            <a:r>
              <a:rPr lang="en-US" dirty="0" smtClean="0"/>
              <a:t>: </a:t>
            </a:r>
            <a:r>
              <a:rPr lang="en-US" dirty="0"/>
              <a:t>Abstract Classes and Interfaces </a:t>
            </a:r>
            <a:endParaRPr lang="en-US" dirty="0" smtClean="0"/>
          </a:p>
          <a:p>
            <a:r>
              <a:rPr lang="en-US" dirty="0" smtClean="0"/>
              <a:t>Day </a:t>
            </a:r>
            <a:r>
              <a:rPr lang="en-US" dirty="0" smtClean="0"/>
              <a:t>6  [</a:t>
            </a:r>
            <a:r>
              <a:rPr lang="en-US" dirty="0" smtClean="0">
                <a:solidFill>
                  <a:srgbClr val="0070C0"/>
                </a:solidFill>
              </a:rPr>
              <a:t>Online</a:t>
            </a:r>
            <a:r>
              <a:rPr lang="en-US" dirty="0" smtClean="0"/>
              <a:t>] 4 </a:t>
            </a:r>
            <a:r>
              <a:rPr lang="en-US" dirty="0" err="1" smtClean="0"/>
              <a:t>Hrs</a:t>
            </a:r>
            <a:endParaRPr lang="en-US" dirty="0"/>
          </a:p>
          <a:p>
            <a:pPr lvl="2"/>
            <a:r>
              <a:rPr lang="en-US" sz="1600" dirty="0"/>
              <a:t>Lesson </a:t>
            </a:r>
            <a:r>
              <a:rPr lang="en-US" sz="1600" dirty="0" smtClean="0"/>
              <a:t>10: Exception Handling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80728"/>
            <a:ext cx="8845484" cy="5400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Day </a:t>
            </a:r>
            <a:r>
              <a:rPr lang="en-US" dirty="0" smtClean="0"/>
              <a:t>7</a:t>
            </a:r>
          </a:p>
          <a:p>
            <a:pPr lvl="2"/>
            <a:r>
              <a:rPr lang="en-IN" sz="1600" dirty="0" smtClean="0">
                <a:solidFill>
                  <a:srgbClr val="0070C0"/>
                </a:solidFill>
              </a:rPr>
              <a:t>Lesson </a:t>
            </a:r>
            <a:r>
              <a:rPr lang="en-IN" sz="1600" dirty="0">
                <a:solidFill>
                  <a:srgbClr val="0070C0"/>
                </a:solidFill>
              </a:rPr>
              <a:t>11 CoreJava8 - Collection and </a:t>
            </a:r>
            <a:r>
              <a:rPr lang="en-IN" sz="1600" dirty="0" smtClean="0">
                <a:solidFill>
                  <a:srgbClr val="0070C0"/>
                </a:solidFill>
              </a:rPr>
              <a:t>Generics[Online</a:t>
            </a:r>
            <a:r>
              <a:rPr lang="en-IN" sz="1600" dirty="0" smtClean="0">
                <a:solidFill>
                  <a:srgbClr val="0070C0"/>
                </a:solidFill>
              </a:rPr>
              <a:t>]</a:t>
            </a:r>
          </a:p>
          <a:p>
            <a:pPr lvl="2"/>
            <a:r>
              <a:rPr lang="fr-FR" sz="16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MCQ Assessment 1 (20 questions)</a:t>
            </a:r>
            <a:endParaRPr lang="en-US" sz="160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 marL="3572" lvl="1" indent="0">
              <a:buNone/>
            </a:pPr>
            <a:r>
              <a:rPr lang="en-US" smtClean="0"/>
              <a:t>Day </a:t>
            </a:r>
            <a:r>
              <a:rPr lang="en-US" dirty="0" smtClean="0"/>
              <a:t>8  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Lesson 11 :Collection Recap[With Comparable, Comparator, equals ,Hash code ]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I/O and NIO [Self Reading]</a:t>
            </a:r>
          </a:p>
          <a:p>
            <a:r>
              <a:rPr lang="en-US" dirty="0" smtClean="0"/>
              <a:t>Day 9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Lesson 12: Multithreading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Lesson 13: Concurrent </a:t>
            </a:r>
            <a:r>
              <a:rPr lang="en-US" dirty="0"/>
              <a:t>Patterns In Java</a:t>
            </a:r>
            <a:endParaRPr lang="en-US" dirty="0" smtClean="0"/>
          </a:p>
          <a:p>
            <a:r>
              <a:rPr lang="en-US" dirty="0" smtClean="0"/>
              <a:t>Day 10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Lesson 14: </a:t>
            </a:r>
            <a:r>
              <a:rPr lang="en-US" dirty="0">
                <a:solidFill>
                  <a:srgbClr val="0070C0"/>
                </a:solidFill>
              </a:rPr>
              <a:t>Concurrent Collections In Java</a:t>
            </a:r>
            <a:r>
              <a:rPr lang="en-US" dirty="0" smtClean="0">
                <a:solidFill>
                  <a:srgbClr val="0070C0"/>
                </a:solidFill>
              </a:rPr>
              <a:t>.[Self Reading]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Lesson 14: Stream API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Lesson 14: Lambda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Maven   [Self Reading]</a:t>
            </a:r>
          </a:p>
          <a:p>
            <a:r>
              <a:rPr lang="en-US" dirty="0" smtClean="0"/>
              <a:t>Day 11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Lesson 15: </a:t>
            </a:r>
            <a:r>
              <a:rPr lang="en-US" dirty="0">
                <a:solidFill>
                  <a:srgbClr val="0070C0"/>
                </a:solidFill>
              </a:rPr>
              <a:t> TDD with Junit 5 [</a:t>
            </a:r>
            <a:r>
              <a:rPr lang="en-US" dirty="0" smtClean="0">
                <a:solidFill>
                  <a:srgbClr val="0070C0"/>
                </a:solidFill>
              </a:rPr>
              <a:t>Online]</a:t>
            </a:r>
            <a:endParaRPr lang="en-US" dirty="0">
              <a:solidFill>
                <a:srgbClr val="0070C0"/>
              </a:solidFill>
            </a:endParaRPr>
          </a:p>
          <a:p>
            <a:pPr marL="3572" lvl="1" indent="0">
              <a:buNone/>
            </a:pPr>
            <a:endParaRPr lang="en-US" dirty="0" smtClean="0"/>
          </a:p>
          <a:p>
            <a:pPr marL="3572" lvl="1" indent="0">
              <a:buNone/>
            </a:pPr>
            <a:r>
              <a:rPr lang="en-US" dirty="0" smtClean="0"/>
              <a:t>Day 12</a:t>
            </a:r>
            <a:endParaRPr lang="en-US" dirty="0"/>
          </a:p>
          <a:p>
            <a:pPr lvl="2"/>
            <a:r>
              <a:rPr lang="fr-FR" sz="1600" dirty="0" smtClean="0">
                <a:solidFill>
                  <a:srgbClr val="0070C0"/>
                </a:solidFill>
              </a:rPr>
              <a:t>Oracle SQL[Online]</a:t>
            </a:r>
          </a:p>
          <a:p>
            <a:pPr lvl="2"/>
            <a:r>
              <a:rPr lang="en-US" sz="1600" dirty="0" err="1">
                <a:solidFill>
                  <a:srgbClr val="0070C0"/>
                </a:solidFill>
              </a:rPr>
              <a:t>Jdbc</a:t>
            </a:r>
            <a:r>
              <a:rPr lang="en-US" sz="1600" dirty="0">
                <a:solidFill>
                  <a:srgbClr val="0070C0"/>
                </a:solidFill>
              </a:rPr>
              <a:t>   [Self Learning]</a:t>
            </a:r>
          </a:p>
          <a:p>
            <a:pPr lvl="2"/>
            <a:endParaRPr lang="fr-FR" sz="1600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 lvl="2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37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80728"/>
            <a:ext cx="8845484" cy="5400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Day 13</a:t>
            </a:r>
            <a:endParaRPr lang="en-US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Jdbc</a:t>
            </a:r>
            <a:r>
              <a:rPr lang="en-US" dirty="0">
                <a:solidFill>
                  <a:srgbClr val="0070C0"/>
                </a:solidFill>
              </a:rPr>
              <a:t>   [Self Learning]</a:t>
            </a:r>
          </a:p>
          <a:p>
            <a:pPr lvl="1"/>
            <a:r>
              <a:rPr lang="en-IN" dirty="0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Core </a:t>
            </a:r>
            <a:r>
              <a:rPr lang="en-IN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Java 8 practical Test on </a:t>
            </a:r>
            <a:r>
              <a:rPr lang="en-IN" dirty="0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doselect</a:t>
            </a:r>
          </a:p>
          <a:p>
            <a:pPr lvl="1"/>
            <a:r>
              <a:rPr lang="fr-FR" dirty="0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MCQ </a:t>
            </a:r>
            <a:r>
              <a:rPr lang="fr-FR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Assessment 2 (20 </a:t>
            </a:r>
            <a:r>
              <a:rPr lang="fr-FR">
                <a:solidFill>
                  <a:schemeClr val="accent3">
                    <a:lumMod val="50000"/>
                    <a:lumOff val="50000"/>
                  </a:schemeClr>
                </a:solidFill>
              </a:rPr>
              <a:t>questions</a:t>
            </a:r>
            <a:r>
              <a:rPr lang="fr-FR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)</a:t>
            </a:r>
            <a:endParaRPr lang="en-US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format [Read-Only]" id="{3F39FC77-78A4-42E0-8877-CB89A3A885F5}" vid="{863634A9-CC01-474D-9CF3-F3EB4EAFFF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Class book</Material_x0020_Type>
    <Category xmlns="26bed2a0-a239-4228-bd8e-b46f54fc12da">Module Artifact</Category>
    <Level xmlns="26bed2a0-a239-4228-bd8e-b46f54fc12da">L1</Leve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9" ma:contentTypeDescription="Create a new document." ma:contentTypeScope="" ma:versionID="47f4cee75829005120e89cd2469d13d7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e30c8c25242ea639c89cd63a34a535c3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3433B7-998A-4D4C-91CD-BC966B06FCAD}">
  <ds:schemaRefs>
    <ds:schemaRef ds:uri="http://schemas.microsoft.com/office/2006/metadata/properties"/>
    <ds:schemaRef ds:uri="http://schemas.microsoft.com/office/infopath/2007/PartnerControls"/>
    <ds:schemaRef ds:uri="f9b258c7-9c72-463b-80f6-91d061ebb25d"/>
    <ds:schemaRef ds:uri="http://schemas.microsoft.com/sharepoint/v3/fields"/>
    <ds:schemaRef ds:uri="26bed2a0-a239-4228-bd8e-b46f54fc12da"/>
  </ds:schemaRefs>
</ds:datastoreItem>
</file>

<file path=customXml/itemProps2.xml><?xml version="1.0" encoding="utf-8"?>
<ds:datastoreItem xmlns:ds="http://schemas.openxmlformats.org/officeDocument/2006/customXml" ds:itemID="{7F5FCE19-5162-4ADE-8C42-7604070C6E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26bed2a0-a239-4228-bd8e-b46f54fc12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5980</TotalTime>
  <Words>1246</Words>
  <Application>Microsoft Office PowerPoint</Application>
  <PresentationFormat>On-screen Show (4:3)</PresentationFormat>
  <Paragraphs>342</Paragraphs>
  <Slides>23</Slides>
  <Notes>22</Notes>
  <HiddenSlides>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Verdana</vt:lpstr>
      <vt:lpstr>Wingdings</vt:lpstr>
      <vt:lpstr>Section slides</vt:lpstr>
      <vt:lpstr>think-cell Slide</vt:lpstr>
      <vt:lpstr>Core Java 8 Lesson 00: Java SE 8 </vt:lpstr>
      <vt:lpstr>Document History</vt:lpstr>
      <vt:lpstr>Document History</vt:lpstr>
      <vt:lpstr>Course Goals and Non Goals</vt:lpstr>
      <vt:lpstr>Pre-requisites</vt:lpstr>
      <vt:lpstr>Intended Audience</vt:lpstr>
      <vt:lpstr>Day Wise Schedule</vt:lpstr>
      <vt:lpstr>Day Wise Schedule</vt:lpstr>
      <vt:lpstr>Day Wise Schedule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References</vt:lpstr>
      <vt:lpstr>Next Step Courses</vt:lpstr>
      <vt:lpstr>Other Parallel Technology Areas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ClassBook-Lesson0-Template IGATE</dc:title>
  <dc:creator>vs823751</dc:creator>
  <cp:lastModifiedBy>Srivastava, Vaishali</cp:lastModifiedBy>
  <cp:revision>306</cp:revision>
  <cp:lastPrinted>2016-07-11T08:01:24Z</cp:lastPrinted>
  <dcterms:created xsi:type="dcterms:W3CDTF">2014-04-28T11:21:39Z</dcterms:created>
  <dcterms:modified xsi:type="dcterms:W3CDTF">2020-09-20T12:54:16Z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0x010100064F797F9BD2124B9B89E1787624A7F8</vt:lpwstr>
  </property>
</Properties>
</file>