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77" r:id="rId3"/>
    <p:sldId id="259" r:id="rId5"/>
    <p:sldId id="266" r:id="rId6"/>
    <p:sldId id="267" r:id="rId7"/>
    <p:sldId id="268" r:id="rId8"/>
    <p:sldId id="269" r:id="rId9"/>
    <p:sldId id="270" r:id="rId10"/>
    <p:sldId id="271" r:id="rId11"/>
    <p:sldId id="272" r:id="rId12"/>
    <p:sldId id="273" r:id="rId13"/>
    <p:sldId id="274" r:id="rId14"/>
    <p:sldId id="278" r:id="rId15"/>
    <p:sldId id="275" r:id="rId16"/>
    <p:sldId id="276"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16" y="72"/>
      </p:cViewPr>
      <p:guideLst>
        <p:guide orient="horz" pos="2805"/>
        <p:guide pos="122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11361" y="4447617"/>
            <a:ext cx="4892673" cy="4320540"/>
          </a:xfrm>
          <a:prstGeom prst="rect">
            <a:avLst/>
          </a:prstGeom>
        </p:spPr>
        <p:txBody>
          <a:bodyPr vert="horz" lIns="96661" tIns="48331" rIns="96661" bIns="48331"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Line 8"/>
          <p:cNvSpPr>
            <a:spLocks noChangeShapeType="1"/>
          </p:cNvSpPr>
          <p:nvPr/>
        </p:nvSpPr>
        <p:spPr bwMode="auto">
          <a:xfrm>
            <a:off x="1564907" y="600075"/>
            <a:ext cx="0" cy="8401050"/>
          </a:xfrm>
          <a:prstGeom prst="line">
            <a:avLst/>
          </a:prstGeom>
          <a:noFill/>
          <a:ln w="9525">
            <a:solidFill>
              <a:schemeClr val="tx1"/>
            </a:solidFill>
            <a:rou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ln>
          <a:effectLst/>
        </p:spPr>
        <p:txBody>
          <a:bodyPr lIns="97725" tIns="48862" rIns="97725" bIns="48862"/>
          <a:lstStyle/>
          <a:p>
            <a:pPr marL="0" marR="0" indent="0" algn="l" defTabSz="966470" rtl="0" eaLnBrk="1" fontAlgn="auto" latinLnBrk="0" hangingPunct="1">
              <a:lnSpc>
                <a:spcPct val="100000"/>
              </a:lnSpc>
              <a:spcBef>
                <a:spcPts val="0"/>
              </a:spcBef>
              <a:spcAft>
                <a:spcPts val="0"/>
              </a:spcAft>
              <a:buClrTx/>
              <a:buSzTx/>
              <a:buFontTx/>
              <a:buNone/>
              <a:defRPr/>
            </a:pPr>
            <a:r>
              <a:rPr lang="en-US" sz="1300" dirty="0" smtClean="0">
                <a:latin typeface="Arial" panose="020B0604020202020204" pitchFamily="34" charset="0"/>
                <a:cs typeface="Arial" panose="020B0604020202020204" pitchFamily="34" charset="0"/>
              </a:rPr>
              <a:t>Core Java 8</a:t>
            </a:r>
            <a:r>
              <a:rPr lang="en-US" sz="1300" baseline="0" dirty="0" smtClean="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 and Development Tools	                                           Regular Expressions</a:t>
            </a:r>
            <a:endParaRPr lang="en-US"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872312" y="8783704"/>
            <a:ext cx="2946699" cy="331202"/>
          </a:xfrm>
          <a:prstGeom prst="rect">
            <a:avLst/>
          </a:prstGeom>
          <a:noFill/>
          <a:ln w="9525">
            <a:noFill/>
            <a:miter lim="800000"/>
          </a:ln>
          <a:effectLst/>
        </p:spPr>
        <p:txBody>
          <a:bodyPr lIns="97725" tIns="48862" rIns="97725" bIns="48862"/>
          <a:lstStyle/>
          <a:p>
            <a:pPr marL="0" marR="0" indent="0" algn="l" defTabSz="966470" rtl="0" eaLnBrk="1" fontAlgn="auto" latinLnBrk="0" hangingPunct="1">
              <a:lnSpc>
                <a:spcPct val="100000"/>
              </a:lnSpc>
              <a:spcBef>
                <a:spcPts val="0"/>
              </a:spcBef>
              <a:spcAft>
                <a:spcPts val="0"/>
              </a:spcAft>
              <a:buClrTx/>
              <a:buSzTx/>
              <a:buFontTx/>
              <a:buNone/>
              <a:defRPr/>
            </a:pPr>
            <a:r>
              <a:rPr lang="en-US" sz="1100" dirty="0" smtClean="0">
                <a:latin typeface="Arial" panose="020B0604020202020204" pitchFamily="34" charset="0"/>
                <a:cs typeface="Arial" panose="020B0604020202020204" pitchFamily="34" charset="0"/>
              </a:rPr>
              <a:t>		 Page 08-</a:t>
            </a:r>
            <a:fld id="{BD9FB300-F9DC-4669-88F4-967ABA23CC04}" type="slidenum">
              <a:rPr lang="en-US" sz="1100" dirty="0" smtClean="0">
                <a:latin typeface="Arial" panose="020B0604020202020204" pitchFamily="34" charset="0"/>
                <a:cs typeface="Arial" panose="020B0604020202020204" pitchFamily="34" charset="0"/>
              </a:rPr>
            </a:fld>
            <a:r>
              <a:rPr lang="en-US" sz="1100" dirty="0" smtClean="0">
                <a:latin typeface="Arial" panose="020B0604020202020204" pitchFamily="34" charset="0"/>
                <a:cs typeface="Arial" panose="020B0604020202020204" pitchFamily="34" charset="0"/>
              </a:rPr>
              <a:t> </a:t>
            </a:r>
            <a:endParaRPr lang="en-US" sz="1100" dirty="0" smtClean="0">
              <a:latin typeface="Arial" panose="020B0604020202020204" pitchFamily="34" charset="0"/>
              <a:cs typeface="Arial" panose="020B0604020202020204" pitchFamily="34" charset="0"/>
            </a:endParaRPr>
          </a:p>
          <a:p>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6" name="Slide Image Placeholder 5"/>
          <p:cNvSpPr>
            <a:spLocks noGrp="1" noRot="1" noChangeAspect="1"/>
          </p:cNvSpPr>
          <p:nvPr>
            <p:ph type="sldImg"/>
          </p:nvPr>
        </p:nvSpPr>
        <p:spPr>
          <a:xfrm>
            <a:off x="1971675" y="7207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Lesson Outline:</a:t>
            </a:r>
            <a:endParaRPr lang="en-US" dirty="0" smtClean="0"/>
          </a:p>
          <a:p>
            <a:endParaRPr lang="en-US" dirty="0" smtClean="0"/>
          </a:p>
          <a:p>
            <a:pPr lvl="1"/>
            <a:r>
              <a:rPr lang="en-US" dirty="0" smtClean="0"/>
              <a:t>8.1: Regular Expressions</a:t>
            </a:r>
            <a:endParaRPr lang="en-US" dirty="0" smtClean="0"/>
          </a:p>
          <a:p>
            <a:pPr lvl="1"/>
            <a:r>
              <a:rPr lang="en-US" dirty="0" smtClean="0"/>
              <a:t>8.2: Validating data </a:t>
            </a:r>
            <a:endParaRPr lang="en-US" dirty="0" smtClean="0"/>
          </a:p>
          <a:p>
            <a:pPr lvl="1"/>
            <a:r>
              <a:rPr lang="en-US" dirty="0" smtClean="0"/>
              <a:t>8.3: Best Practices</a:t>
            </a:r>
            <a:endParaRPr lang="en-US" dirty="0" smtClean="0"/>
          </a:p>
          <a:p>
            <a:endParaRPr lang="en-US" dirty="0"/>
          </a:p>
        </p:txBody>
      </p:sp>
      <p:sp>
        <p:nvSpPr>
          <p:cNvPr id="6" name="Slide Image Placeholder 5"/>
          <p:cNvSpPr>
            <a:spLocks noGrp="1" noRot="1" noChangeAspect="1"/>
          </p:cNvSpPr>
          <p:nvPr>
            <p:ph type="sldImg"/>
          </p:nvPr>
        </p:nvSpPr>
        <p:spPr>
          <a:xfrm>
            <a:off x="1971675" y="720725"/>
            <a:ext cx="4800600"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p:txBody>
          <a:bodyPr/>
          <a:lstStyle/>
          <a:p>
            <a:r>
              <a:rPr lang="en-US" dirty="0" smtClean="0"/>
              <a:t>Regular Expressions are basically patterns of characters which are used to perform certain useful operations on the given input. The operations include finding particular text, replacing the text with some other text, or validating the given text. For example, we can use Regular Expression to check whether the user input is valid for a field like Email-id or a telephone number. </a:t>
            </a:r>
            <a:endParaRPr lang="en-US" dirty="0" smtClean="0"/>
          </a:p>
          <a:p>
            <a:r>
              <a:rPr lang="en-US" dirty="0" smtClean="0"/>
              <a:t>Supported in most of the common languages like C, Java, Python, C#  etc. Support is slightly different for regex in each of these languages though.</a:t>
            </a:r>
            <a:endParaRPr lang="en-US" dirty="0" smtClean="0"/>
          </a:p>
          <a:p>
            <a:r>
              <a:rPr lang="en-US" dirty="0" smtClean="0"/>
              <a:t>The Java String class has several methods that allow you to perform an operation using a regular expression on that string in a minimal amount of code. Some of them are listed above. For example, </a:t>
            </a:r>
            <a:r>
              <a:rPr lang="en-US" dirty="0" err="1" smtClean="0"/>
              <a:t>myString.matches</a:t>
            </a:r>
            <a:r>
              <a:rPr lang="en-US" dirty="0" smtClean="0"/>
              <a:t>("regex") returns true or false depending whether the string can be matched entirely by the regular expression.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p:txBody>
          <a:bodyPr/>
          <a:lstStyle/>
          <a:p>
            <a:r>
              <a:rPr lang="en-US" dirty="0" smtClean="0"/>
              <a:t>The </a:t>
            </a:r>
            <a:r>
              <a:rPr lang="en-US" dirty="0" err="1" smtClean="0"/>
              <a:t>java.util.regex</a:t>
            </a:r>
            <a:r>
              <a:rPr lang="en-US" dirty="0" smtClean="0"/>
              <a:t> package primarily consists of the following three classes:</a:t>
            </a:r>
            <a:endParaRPr lang="en-US" dirty="0" smtClean="0"/>
          </a:p>
          <a:p>
            <a:r>
              <a:rPr lang="en-US" dirty="0" smtClean="0"/>
              <a:t>Pattern Class: An instance of this class is a compiled representation of a regular expression. This class provides no public constructors. To create a pattern, you must first invoke one of its public static compile methods, which will then return a Pattern object. These methods accept a regular expression as the first argument.</a:t>
            </a:r>
            <a:endParaRPr lang="en-US" dirty="0" smtClean="0"/>
          </a:p>
          <a:p>
            <a:r>
              <a:rPr lang="en-US" dirty="0" smtClean="0"/>
              <a:t>Matcher Class: An instance of this class is the engine that interprets the pattern and performs match operations against an input string. Like the Pattern class, Matcher defines no public constructors. A Matcher instance is created by invoking the matcher() method on a Pattern object.</a:t>
            </a:r>
            <a:endParaRPr lang="en-US" dirty="0" smtClean="0"/>
          </a:p>
          <a:p>
            <a:r>
              <a:rPr lang="en-US" dirty="0" err="1" smtClean="0"/>
              <a:t>PatternSyntaxException</a:t>
            </a:r>
            <a:r>
              <a:rPr lang="en-US" dirty="0" smtClean="0"/>
              <a:t>: A </a:t>
            </a:r>
            <a:r>
              <a:rPr lang="en-US" dirty="0" err="1" smtClean="0"/>
              <a:t>PatternSyntaxException</a:t>
            </a:r>
            <a:r>
              <a:rPr lang="en-US" dirty="0" smtClean="0"/>
              <a:t> object is an unchecked exception that indicates a syntax error in a regular expression pattern. It has various methods like </a:t>
            </a:r>
            <a:r>
              <a:rPr lang="en-US" dirty="0" err="1" smtClean="0"/>
              <a:t>getDescription</a:t>
            </a:r>
            <a:r>
              <a:rPr lang="en-US" dirty="0" smtClean="0"/>
              <a:t>(), </a:t>
            </a:r>
            <a:r>
              <a:rPr lang="en-US" dirty="0" err="1" smtClean="0"/>
              <a:t>getIndex</a:t>
            </a:r>
            <a:r>
              <a:rPr lang="en-US" dirty="0" smtClean="0"/>
              <a:t>(), </a:t>
            </a:r>
            <a:r>
              <a:rPr lang="en-US" dirty="0" err="1" smtClean="0"/>
              <a:t>getMessage</a:t>
            </a:r>
            <a:r>
              <a:rPr lang="en-US" dirty="0" smtClean="0"/>
              <a:t>() and </a:t>
            </a:r>
            <a:r>
              <a:rPr lang="en-US" dirty="0" err="1" smtClean="0"/>
              <a:t>getPattern</a:t>
            </a:r>
            <a:r>
              <a:rPr lang="en-US" dirty="0" smtClean="0"/>
              <a:t>() that provide details of the error. </a:t>
            </a:r>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r>
              <a:rPr lang="en-US" dirty="0" smtClean="0"/>
              <a:t>Some methods of the Pattern class:</a:t>
            </a:r>
            <a:endParaRPr lang="en-US" dirty="0" smtClean="0"/>
          </a:p>
          <a:p>
            <a:r>
              <a:rPr lang="en-US" dirty="0" smtClean="0"/>
              <a:t>	compile (String regex) : This method returns a new Pattern object which is a compiled form of regular expression pattern. Note that compile() is a static method.</a:t>
            </a:r>
            <a:endParaRPr lang="en-US" dirty="0" smtClean="0"/>
          </a:p>
          <a:p>
            <a:r>
              <a:rPr lang="en-US" dirty="0" smtClean="0"/>
              <a:t>	matcher (String input ) : This method is used to create new Matcher object for an input for a given pattern, which can be used to perform matching operations. </a:t>
            </a:r>
            <a:endParaRPr lang="en-US" dirty="0" smtClean="0"/>
          </a:p>
          <a:p>
            <a:r>
              <a:rPr lang="en-US" dirty="0" smtClean="0"/>
              <a:t>	matches (pattern, </a:t>
            </a:r>
            <a:r>
              <a:rPr lang="en-US" dirty="0" err="1" smtClean="0"/>
              <a:t>inputSequence</a:t>
            </a:r>
            <a:r>
              <a:rPr lang="en-US" dirty="0" smtClean="0"/>
              <a:t> ) : This method returns true only if the entire input text matches the pattern. This method internally depends on the compile() and matcher() methods of the Pattern object. Note that matches() is a static method.</a:t>
            </a:r>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Please refer to </a:t>
            </a:r>
            <a:r>
              <a:rPr lang="en-US" dirty="0" err="1" smtClean="0"/>
              <a:t>Javadocs</a:t>
            </a:r>
            <a:r>
              <a:rPr lang="en-US" dirty="0" smtClean="0"/>
              <a:t> for details about the methods of this class.</a:t>
            </a:r>
            <a:endParaRPr lang="en-US" dirty="0" smtClean="0"/>
          </a:p>
          <a:p>
            <a:r>
              <a:rPr lang="en-US" dirty="0" smtClean="0"/>
              <a:t>In the code snippet above, the first output returns false since the entire input string " </a:t>
            </a:r>
            <a:r>
              <a:rPr lang="en-US" dirty="0" err="1" smtClean="0"/>
              <a:t>Shop,Mop,Hopping,Chopping</a:t>
            </a:r>
            <a:r>
              <a:rPr lang="en-US" dirty="0" smtClean="0"/>
              <a:t> " does not match the regular expression pattern “hop" and hence matches() method returns false.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This API supports a number of special characters (</a:t>
            </a:r>
            <a:r>
              <a:rPr lang="en-US" dirty="0" err="1" smtClean="0"/>
              <a:t>metacharacters</a:t>
            </a:r>
            <a:r>
              <a:rPr lang="en-US" dirty="0" smtClean="0"/>
              <a:t>) that affect the way a pattern is matched. </a:t>
            </a:r>
            <a:endParaRPr lang="en-US" dirty="0" smtClean="0"/>
          </a:p>
          <a:p>
            <a:r>
              <a:rPr lang="en-US" dirty="0" smtClean="0"/>
              <a:t>To treat a </a:t>
            </a:r>
            <a:r>
              <a:rPr lang="en-US" dirty="0" err="1" smtClean="0"/>
              <a:t>metacharacter</a:t>
            </a:r>
            <a:r>
              <a:rPr lang="en-US" dirty="0" smtClean="0"/>
              <a:t> as an ordinary character, precede it with a backslash (\)</a:t>
            </a:r>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p:txBody>
          <a:bodyPr/>
          <a:lstStyle/>
          <a:p>
            <a:r>
              <a:rPr lang="en-US" smtClean="0"/>
              <a:t>Please browse through the Pattern class specification in Javadocs. There are tables summarizing the supported regular expression constructs.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ags" Target="../tags/tag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a:fillRect/>
          </a:stretch>
        </p:blipFill>
        <p:spPr>
          <a:xfrm flipH="1">
            <a:off x="683568" y="-3448"/>
            <a:ext cx="8474589" cy="6858000"/>
          </a:xfrm>
          <a:prstGeom prst="rect">
            <a:avLst/>
          </a:prstGeom>
        </p:spPr>
      </p:pic>
      <p:sp>
        <p:nvSpPr>
          <p:cNvPr id="7" name="Text Placeholder 13"/>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p:cSld name="Title Slide 1">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endParaRPr lang="fr-FR" dirty="0" smtClean="0"/>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2"/>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endParaRPr lang="en-US" noProof="0" dirty="0" smtClean="0"/>
          </a:p>
          <a:p>
            <a:pPr lvl="1"/>
            <a:r>
              <a:rPr lang="en-US" noProof="0" dirty="0" smtClean="0"/>
              <a:t>Text style level 2</a:t>
            </a:r>
            <a:endParaRPr lang="en-US" noProof="0" dirty="0" smtClean="0"/>
          </a:p>
          <a:p>
            <a:pPr lvl="2"/>
            <a:r>
              <a:rPr lang="en-US" noProof="0" dirty="0" smtClean="0"/>
              <a:t>Text style level 3</a:t>
            </a:r>
            <a:endParaRPr lang="en-US" noProof="0" dirty="0" smtClean="0"/>
          </a:p>
          <a:p>
            <a:pPr lvl="3"/>
            <a:r>
              <a:rPr lang="en-US" noProof="0" dirty="0" smtClean="0"/>
              <a:t>Text style level 4</a:t>
            </a:r>
            <a:endParaRPr lang="en-US" noProof="0" dirty="0" smtClean="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2"/>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endParaRPr lang="en-US" noProof="0" dirty="0" smtClean="0"/>
          </a:p>
          <a:p>
            <a:pPr lvl="1"/>
            <a:r>
              <a:rPr lang="en-US" noProof="0" dirty="0" smtClean="0"/>
              <a:t>Text style level 2</a:t>
            </a:r>
            <a:endParaRPr lang="en-US" noProof="0" dirty="0" smtClean="0"/>
          </a:p>
          <a:p>
            <a:pPr lvl="2"/>
            <a:r>
              <a:rPr lang="en-US" noProof="0" dirty="0" smtClean="0"/>
              <a:t>Text style level 3</a:t>
            </a:r>
            <a:endParaRPr lang="en-US" noProof="0" dirty="0" smtClean="0"/>
          </a:p>
          <a:p>
            <a:pPr lvl="3"/>
            <a:r>
              <a:rPr lang="en-US" noProof="0" dirty="0" smtClean="0"/>
              <a:t>Text style level 4</a:t>
            </a:r>
            <a:endParaRPr lang="en-US" noProof="0" dirty="0" smtClean="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2"/>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pic>
        <p:nvPicPr>
          <p:cNvPr id="6"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2"/>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svg"/><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pic>
        <p:nvPicPr>
          <p:cNvPr id="5" name="Graphic 4"/>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a:fillRect/>
          </a:stretch>
        </p:blipFill>
        <p:spPr>
          <a:xfrm>
            <a:off x="8660845" y="188640"/>
            <a:ext cx="318267" cy="4596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600" kern="1200">
          <a:solidFill>
            <a:schemeClr val="tx1"/>
          </a:solidFill>
          <a:latin typeface="+mn-lt"/>
          <a:ea typeface="+mn-ea"/>
          <a:cs typeface="+mn-cs"/>
        </a:defRPr>
      </a:lvl1pPr>
      <a:lvl2pPr marL="175260"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8160" indent="-175260"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28403" y="4800600"/>
            <a:ext cx="4408291" cy="439257"/>
          </a:xfrm>
        </p:spPr>
        <p:txBody>
          <a:bodyPr>
            <a:normAutofit/>
          </a:bodyPr>
          <a:lstStyle/>
          <a:p>
            <a:pPr algn="l"/>
            <a:r>
              <a:rPr lang="en-US" sz="2000" dirty="0" smtClean="0">
                <a:solidFill>
                  <a:schemeClr val="tx1"/>
                </a:solidFill>
              </a:rPr>
              <a:t>Regular </a:t>
            </a:r>
            <a:r>
              <a:rPr lang="en-US" sz="2000" dirty="0">
                <a:solidFill>
                  <a:schemeClr val="tx1"/>
                </a:solidFill>
              </a:rPr>
              <a:t>Expressions</a:t>
            </a:r>
            <a:endParaRPr lang="en-US" sz="2000" dirty="0">
              <a:solidFill>
                <a:schemeClr val="tx1"/>
              </a:solidFill>
            </a:endParaRP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8  and Development Tools</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title"/>
          </p:nvPr>
        </p:nvSpPr>
        <p:spPr/>
        <p:txBody>
          <a:bodyPr/>
          <a:lstStyle/>
          <a:p>
            <a:r>
              <a:rPr lang="en-US" sz="1200" b="1" dirty="0" smtClean="0"/>
              <a:t>Regular </a:t>
            </a:r>
            <a:r>
              <a:rPr lang="en-US" sz="1200" b="1" dirty="0" smtClean="0"/>
              <a:t>Expressions to validate data</a:t>
            </a:r>
            <a:br>
              <a:rPr lang="en-US" sz="1200" dirty="0"/>
            </a:br>
            <a:r>
              <a:rPr lang="en-US" sz="1000" dirty="0"/>
              <a:t> </a:t>
            </a:r>
            <a:r>
              <a:rPr lang="en-US" dirty="0"/>
              <a:t>Example</a:t>
            </a:r>
            <a:endParaRPr lang="en-US" dirty="0"/>
          </a:p>
        </p:txBody>
      </p:sp>
      <p:sp>
        <p:nvSpPr>
          <p:cNvPr id="310275" name="AutoShape 3"/>
          <p:cNvSpPr>
            <a:spLocks noChangeArrowheads="1"/>
          </p:cNvSpPr>
          <p:nvPr/>
        </p:nvSpPr>
        <p:spPr bwMode="auto">
          <a:xfrm>
            <a:off x="177800" y="1382395"/>
            <a:ext cx="7831455" cy="4194175"/>
          </a:xfrm>
          <a:prstGeom prst="roundRect">
            <a:avLst>
              <a:gd name="adj" fmla="val 16667"/>
            </a:avLst>
          </a:prstGeom>
          <a:noFill/>
          <a:ln w="19050" algn="ctr">
            <a:solidFill>
              <a:schemeClr val="tx1"/>
            </a:solidFill>
            <a:round/>
          </a:ln>
          <a:effectLst/>
        </p:spPr>
        <p:txBody>
          <a:bodyPr anchor="ctr"/>
          <a:lstStyle/>
          <a:p>
            <a:pPr algn="l">
              <a:lnSpc>
                <a:spcPct val="135000"/>
              </a:lnSpc>
            </a:pPr>
            <a:r>
              <a:rPr lang="en-US" dirty="0">
                <a:latin typeface="+mj-lt"/>
                <a:cs typeface="Arial" panose="020B0604020202020204" pitchFamily="34" charset="0"/>
              </a:rPr>
              <a:t>public static void </a:t>
            </a:r>
            <a:r>
              <a:rPr lang="en-US" dirty="0" err="1">
                <a:latin typeface="+mj-lt"/>
                <a:cs typeface="Arial" panose="020B0604020202020204" pitchFamily="34" charset="0"/>
              </a:rPr>
              <a:t>validateCode</a:t>
            </a:r>
            <a:r>
              <a:rPr lang="en-US" dirty="0">
                <a:latin typeface="+mj-lt"/>
                <a:cs typeface="Arial" panose="020B0604020202020204" pitchFamily="34" charset="0"/>
              </a:rPr>
              <a:t>(String </a:t>
            </a:r>
            <a:r>
              <a:rPr lang="en-US" dirty="0" err="1">
                <a:latin typeface="+mj-lt"/>
                <a:cs typeface="Arial" panose="020B0604020202020204" pitchFamily="34" charset="0"/>
              </a:rPr>
              <a:t>args</a:t>
            </a:r>
            <a:r>
              <a:rPr lang="en-US" dirty="0">
                <a:latin typeface="+mj-lt"/>
                <a:cs typeface="Arial" panose="020B0604020202020204" pitchFamily="34" charset="0"/>
              </a:rPr>
              <a:t>) throws Exception{</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String input = “Exo1";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//Checks for string that start with upper case alphabet and end with digit.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Pattern p = </a:t>
            </a:r>
            <a:r>
              <a:rPr lang="en-US" dirty="0" err="1">
                <a:latin typeface="+mj-lt"/>
                <a:cs typeface="Arial" panose="020B0604020202020204" pitchFamily="34" charset="0"/>
              </a:rPr>
              <a:t>Pattern.compile</a:t>
            </a:r>
            <a:r>
              <a:rPr lang="en-US" dirty="0">
                <a:latin typeface="+mj-lt"/>
                <a:cs typeface="Arial" panose="020B0604020202020204" pitchFamily="34" charset="0"/>
              </a:rPr>
              <a:t>(“^[A-Z][0-9]&amp;");</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Matcher m = </a:t>
            </a:r>
            <a:r>
              <a:rPr lang="en-US" dirty="0" err="1">
                <a:latin typeface="+mj-lt"/>
                <a:cs typeface="Arial" panose="020B0604020202020204" pitchFamily="34" charset="0"/>
              </a:rPr>
              <a:t>p.matcher</a:t>
            </a:r>
            <a:r>
              <a:rPr lang="en-US" dirty="0">
                <a:latin typeface="+mj-lt"/>
                <a:cs typeface="Arial" panose="020B0604020202020204" pitchFamily="34" charset="0"/>
              </a:rPr>
              <a:t>(input);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if (!</a:t>
            </a:r>
            <a:r>
              <a:rPr lang="en-US" dirty="0" err="1">
                <a:latin typeface="+mj-lt"/>
                <a:cs typeface="Arial" panose="020B0604020202020204" pitchFamily="34" charset="0"/>
              </a:rPr>
              <a:t>m.find</a:t>
            </a: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r>
              <a:rPr lang="en-US" dirty="0" err="1">
                <a:latin typeface="+mj-lt"/>
                <a:cs typeface="Arial" panose="020B0604020202020204" pitchFamily="34" charset="0"/>
              </a:rPr>
              <a:t>System.err.println</a:t>
            </a:r>
            <a:r>
              <a:rPr lang="en-US" dirty="0">
                <a:latin typeface="+mj-lt"/>
                <a:cs typeface="Arial" panose="020B0604020202020204" pitchFamily="34" charset="0"/>
              </a:rPr>
              <a:t>(“Enter  code which  start with upper case alphabet and end with a digit");</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endParaRPr lang="en-US" dirty="0">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smtClean="0"/>
              <a:t>Regular </a:t>
            </a:r>
            <a:r>
              <a:rPr lang="pt-BR" sz="1200" dirty="0"/>
              <a:t>Expressions to validate data</a:t>
            </a:r>
            <a:br>
              <a:rPr lang="pt-BR" dirty="0"/>
            </a:br>
            <a:r>
              <a:rPr lang="pt-BR" dirty="0"/>
              <a:t>Demo : Regular Expression</a:t>
            </a:r>
            <a:endParaRPr lang="en-US" dirty="0"/>
          </a:p>
        </p:txBody>
      </p:sp>
      <p:sp>
        <p:nvSpPr>
          <p:cNvPr id="289794" name="Rectangle 2"/>
          <p:cNvSpPr>
            <a:spLocks noGrp="1"/>
          </p:cNvSpPr>
          <p:nvPr>
            <p:ph idx="1"/>
          </p:nvPr>
        </p:nvSpPr>
        <p:spPr/>
        <p:txBody>
          <a:bodyPr/>
          <a:lstStyle/>
          <a:p>
            <a:r>
              <a:rPr lang="en-US" dirty="0">
                <a:solidFill>
                  <a:schemeClr val="tx1"/>
                </a:solidFill>
              </a:rPr>
              <a:t>Execute the </a:t>
            </a:r>
            <a:r>
              <a:rPr lang="en-US" dirty="0" err="1">
                <a:solidFill>
                  <a:schemeClr val="tx1"/>
                </a:solidFill>
              </a:rPr>
              <a:t>RegularExMatcher</a:t>
            </a:r>
            <a:r>
              <a:rPr lang="en-US" dirty="0">
                <a:solidFill>
                  <a:schemeClr val="tx1"/>
                </a:solidFill>
              </a:rPr>
              <a:t> .java </a:t>
            </a:r>
            <a:r>
              <a:rPr lang="en-US" dirty="0" smtClean="0">
                <a:solidFill>
                  <a:schemeClr val="tx1"/>
                </a:solidFill>
              </a:rPr>
              <a:t>program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smtClean="0"/>
              <a:t>Best </a:t>
            </a:r>
            <a:r>
              <a:rPr lang="pt-BR" sz="1200" dirty="0" smtClean="0"/>
              <a:t>practises </a:t>
            </a:r>
            <a:br>
              <a:rPr lang="pt-BR" sz="1200" dirty="0" smtClean="0"/>
            </a:br>
            <a:r>
              <a:rPr lang="pt-BR" dirty="0" smtClean="0"/>
              <a:t>Lab</a:t>
            </a:r>
            <a:endParaRPr lang="en-US" dirty="0"/>
          </a:p>
        </p:txBody>
      </p:sp>
      <p:sp>
        <p:nvSpPr>
          <p:cNvPr id="289794" name="Rectangle 2"/>
          <p:cNvSpPr>
            <a:spLocks noGrp="1"/>
          </p:cNvSpPr>
          <p:nvPr>
            <p:ph idx="1"/>
          </p:nvPr>
        </p:nvSpPr>
        <p:spPr/>
        <p:txBody>
          <a:bodyPr/>
          <a:lstStyle/>
          <a:p>
            <a:endParaRPr lang="en-US" dirty="0" smtClean="0">
              <a:solidFill>
                <a:schemeClr val="tx1"/>
              </a:solidFill>
            </a:endParaRPr>
          </a:p>
          <a:p>
            <a:r>
              <a:rPr lang="en-US" smtClean="0">
                <a:solidFill>
                  <a:schemeClr val="tx1"/>
                </a:solidFill>
              </a:rPr>
              <a:t>No separate lab for this </a:t>
            </a:r>
            <a:r>
              <a:rPr lang="en-US"/>
              <a:t>b</a:t>
            </a:r>
            <a:r>
              <a:rPr lang="en-US" smtClean="0">
                <a:solidFill>
                  <a:schemeClr val="tx1"/>
                </a:solidFill>
              </a:rPr>
              <a:t>ut included </a:t>
            </a:r>
            <a:r>
              <a:rPr lang="en-US" dirty="0" smtClean="0">
                <a:solidFill>
                  <a:schemeClr val="tx1"/>
                </a:solidFill>
              </a:rPr>
              <a:t>this assignment in </a:t>
            </a:r>
            <a:r>
              <a:rPr lang="en-US" smtClean="0">
                <a:solidFill>
                  <a:schemeClr val="tx1"/>
                </a:solidFill>
              </a:rPr>
              <a:t>layered architecture.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endParaRPr lang="en-US" dirty="0"/>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endParaRPr lang="en-US" dirty="0">
              <a:solidFill>
                <a:schemeClr val="tx1"/>
              </a:solidFill>
            </a:endParaRPr>
          </a:p>
          <a:p>
            <a:pPr lvl="1"/>
            <a:r>
              <a:rPr lang="en-US" dirty="0">
                <a:solidFill>
                  <a:schemeClr val="tx1"/>
                </a:solidFill>
              </a:rPr>
              <a:t>What are Regular Expressions </a:t>
            </a:r>
            <a:endParaRPr lang="en-US" dirty="0">
              <a:solidFill>
                <a:schemeClr val="tx1"/>
              </a:solidFill>
            </a:endParaRPr>
          </a:p>
          <a:p>
            <a:pPr lvl="1"/>
            <a:r>
              <a:rPr lang="en-US" dirty="0">
                <a:solidFill>
                  <a:schemeClr val="tx1"/>
                </a:solidFill>
              </a:rPr>
              <a:t>Use the </a:t>
            </a:r>
            <a:r>
              <a:rPr lang="en-US" dirty="0" err="1">
                <a:solidFill>
                  <a:schemeClr val="tx1"/>
                </a:solidFill>
              </a:rPr>
              <a:t>java.util.regex</a:t>
            </a:r>
            <a:r>
              <a:rPr lang="en-US" dirty="0">
                <a:solidFill>
                  <a:schemeClr val="tx1"/>
                </a:solidFill>
              </a:rPr>
              <a:t> package</a:t>
            </a:r>
            <a:endParaRPr lang="en-US" dirty="0">
              <a:solidFill>
                <a:schemeClr val="tx1"/>
              </a:solidFill>
            </a:endParaRPr>
          </a:p>
          <a:p>
            <a:pPr lvl="1"/>
            <a:r>
              <a:rPr lang="en-US" dirty="0">
                <a:solidFill>
                  <a:schemeClr val="tx1"/>
                </a:solidFill>
              </a:rPr>
              <a:t>Use regular expressions for manipulating strings</a:t>
            </a:r>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endParaRPr lang="en-US" dirty="0"/>
          </a:p>
        </p:txBody>
      </p:sp>
      <p:sp>
        <p:nvSpPr>
          <p:cNvPr id="219139" name="Rectangle 3"/>
          <p:cNvSpPr>
            <a:spLocks noGrp="1"/>
          </p:cNvSpPr>
          <p:nvPr>
            <p:ph idx="1"/>
          </p:nvPr>
        </p:nvSpPr>
        <p:spPr/>
        <p:txBody>
          <a:bodyPr/>
          <a:lstStyle/>
          <a:p>
            <a:pPr>
              <a:lnSpc>
                <a:spcPct val="100000"/>
              </a:lnSpc>
            </a:pPr>
            <a:r>
              <a:rPr lang="en-US" dirty="0">
                <a:solidFill>
                  <a:schemeClr val="tx1"/>
                </a:solidFill>
              </a:rPr>
              <a:t> Question 1 : To suppress the special meaning of </a:t>
            </a:r>
            <a:r>
              <a:rPr lang="en-US" dirty="0" err="1">
                <a:solidFill>
                  <a:schemeClr val="tx1"/>
                </a:solidFill>
              </a:rPr>
              <a:t>metacharacters</a:t>
            </a:r>
            <a:r>
              <a:rPr lang="en-US" dirty="0">
                <a:solidFill>
                  <a:schemeClr val="tx1"/>
                </a:solidFill>
              </a:rPr>
              <a:t>, use </a:t>
            </a:r>
            <a:r>
              <a:rPr lang="en-US" dirty="0" smtClean="0">
                <a:solidFill>
                  <a:schemeClr val="tx1"/>
                </a:solidFill>
              </a:rPr>
              <a:t>___________</a:t>
            </a:r>
            <a:endParaRPr lang="en-US" dirty="0">
              <a:solidFill>
                <a:schemeClr val="tx1"/>
              </a:solidFill>
            </a:endParaRPr>
          </a:p>
          <a:p>
            <a:pPr>
              <a:lnSpc>
                <a:spcPct val="100000"/>
              </a:lnSpc>
            </a:pPr>
            <a:r>
              <a:rPr lang="en-US" dirty="0">
                <a:solidFill>
                  <a:schemeClr val="tx1"/>
                </a:solidFill>
              </a:rPr>
              <a:t> Question 2 : This method returns a new Pattern object :</a:t>
            </a:r>
            <a:endParaRPr lang="en-US" dirty="0">
              <a:solidFill>
                <a:schemeClr val="tx1"/>
              </a:solidFill>
            </a:endParaRPr>
          </a:p>
          <a:p>
            <a:pPr lvl="1">
              <a:lnSpc>
                <a:spcPct val="100000"/>
              </a:lnSpc>
            </a:pPr>
            <a:r>
              <a:rPr lang="en-US" b="1" dirty="0">
                <a:solidFill>
                  <a:schemeClr val="tx1"/>
                </a:solidFill>
              </a:rPr>
              <a:t>Option 1 :</a:t>
            </a:r>
            <a:r>
              <a:rPr lang="en-US" dirty="0">
                <a:solidFill>
                  <a:schemeClr val="tx1"/>
                </a:solidFill>
              </a:rPr>
              <a:t> compile()</a:t>
            </a:r>
            <a:endParaRPr lang="en-US" dirty="0">
              <a:solidFill>
                <a:schemeClr val="tx1"/>
              </a:solidFill>
            </a:endParaRPr>
          </a:p>
          <a:p>
            <a:pPr lvl="1">
              <a:lnSpc>
                <a:spcPct val="100000"/>
              </a:lnSpc>
            </a:pPr>
            <a:r>
              <a:rPr lang="en-US" b="1" dirty="0">
                <a:solidFill>
                  <a:schemeClr val="tx1"/>
                </a:solidFill>
              </a:rPr>
              <a:t>Option 2 :</a:t>
            </a:r>
            <a:r>
              <a:rPr lang="en-US" dirty="0">
                <a:solidFill>
                  <a:schemeClr val="tx1"/>
                </a:solidFill>
              </a:rPr>
              <a:t> matches()</a:t>
            </a:r>
            <a:endParaRPr lang="en-US" dirty="0">
              <a:solidFill>
                <a:schemeClr val="tx1"/>
              </a:solidFill>
            </a:endParaRPr>
          </a:p>
          <a:p>
            <a:pPr lvl="1">
              <a:lnSpc>
                <a:spcPct val="100000"/>
              </a:lnSpc>
            </a:pPr>
            <a:r>
              <a:rPr lang="en-US" dirty="0">
                <a:solidFill>
                  <a:schemeClr val="tx1"/>
                </a:solidFill>
              </a:rPr>
              <a:t> </a:t>
            </a:r>
            <a:r>
              <a:rPr lang="en-US" b="1" dirty="0">
                <a:solidFill>
                  <a:schemeClr val="tx1"/>
                </a:solidFill>
              </a:rPr>
              <a:t>Option 3</a:t>
            </a:r>
            <a:r>
              <a:rPr lang="en-US" dirty="0">
                <a:solidFill>
                  <a:schemeClr val="tx1"/>
                </a:solidFill>
              </a:rPr>
              <a:t> : matcher()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a:t>
            </a:r>
            <a:endParaRPr lang="en-US" dirty="0"/>
          </a:p>
          <a:p>
            <a:pPr lvl="1"/>
            <a:r>
              <a:rPr lang="en-US" dirty="0"/>
              <a:t>Understand concept of Regular Expressions</a:t>
            </a:r>
            <a:endParaRPr lang="en-US" dirty="0"/>
          </a:p>
          <a:p>
            <a:pPr lvl="1"/>
            <a:r>
              <a:rPr lang="en-US" dirty="0"/>
              <a:t>Use the </a:t>
            </a:r>
            <a:r>
              <a:rPr lang="en-US" dirty="0" err="1"/>
              <a:t>java.util.regex</a:t>
            </a:r>
            <a:r>
              <a:rPr lang="en-US" dirty="0"/>
              <a:t> package</a:t>
            </a:r>
            <a:endParaRPr lang="en-US" dirty="0"/>
          </a:p>
          <a:p>
            <a:pPr lvl="1"/>
            <a:r>
              <a:rPr lang="en-US" dirty="0"/>
              <a:t>Validate input data </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Regular </a:t>
            </a:r>
            <a:r>
              <a:rPr lang="en-US" sz="1200" dirty="0"/>
              <a:t>Expressions</a:t>
            </a:r>
            <a:br>
              <a:rPr lang="en-US" dirty="0"/>
            </a:br>
            <a:r>
              <a:rPr lang="en-US" dirty="0"/>
              <a:t>Text Processing using Regular Expression</a:t>
            </a:r>
            <a:endParaRPr lang="en-US" dirty="0"/>
          </a:p>
        </p:txBody>
      </p:sp>
      <p:sp>
        <p:nvSpPr>
          <p:cNvPr id="291848" name="Rectangle 8"/>
          <p:cNvSpPr>
            <a:spLocks noGrp="1"/>
          </p:cNvSpPr>
          <p:nvPr>
            <p:ph idx="1"/>
          </p:nvPr>
        </p:nvSpPr>
        <p:spPr/>
        <p:txBody>
          <a:bodyPr/>
          <a:lstStyle/>
          <a:p>
            <a:r>
              <a:rPr lang="en-US" dirty="0">
                <a:solidFill>
                  <a:schemeClr val="tx1"/>
                </a:solidFill>
              </a:rPr>
              <a:t>Regular expressions or </a:t>
            </a:r>
            <a:r>
              <a:rPr lang="en-US" dirty="0" err="1">
                <a:solidFill>
                  <a:schemeClr val="tx1"/>
                </a:solidFill>
              </a:rPr>
              <a:t>RegEx</a:t>
            </a:r>
            <a:r>
              <a:rPr lang="en-US" dirty="0">
                <a:solidFill>
                  <a:schemeClr val="tx1"/>
                </a:solidFill>
              </a:rPr>
              <a:t> is a mechanism of allowing text processing. It is a special text string for performing  search, edit, or manipulate text and data. </a:t>
            </a:r>
            <a:endParaRPr lang="en-US" dirty="0">
              <a:solidFill>
                <a:schemeClr val="tx1"/>
              </a:solidFill>
            </a:endParaRPr>
          </a:p>
          <a:p>
            <a:r>
              <a:rPr lang="en-US" dirty="0" err="1">
                <a:solidFill>
                  <a:schemeClr val="tx1"/>
                </a:solidFill>
              </a:rPr>
              <a:t>Regex</a:t>
            </a:r>
            <a:r>
              <a:rPr lang="en-US" dirty="0">
                <a:solidFill>
                  <a:schemeClr val="tx1"/>
                </a:solidFill>
              </a:rPr>
              <a:t> API is available  in  the </a:t>
            </a:r>
            <a:r>
              <a:rPr lang="en-US" b="0" dirty="0" err="1">
                <a:solidFill>
                  <a:schemeClr val="tx1"/>
                </a:solidFill>
              </a:rPr>
              <a:t>java.util.regex</a:t>
            </a:r>
            <a:r>
              <a:rPr lang="en-US" dirty="0">
                <a:solidFill>
                  <a:schemeClr val="tx1"/>
                </a:solidFill>
              </a:rPr>
              <a:t>  package</a:t>
            </a:r>
            <a:endParaRPr lang="en-US" dirty="0">
              <a:solidFill>
                <a:schemeClr val="tx1"/>
              </a:solidFill>
            </a:endParaRPr>
          </a:p>
          <a:p>
            <a:r>
              <a:rPr lang="en-US" dirty="0">
                <a:solidFill>
                  <a:schemeClr val="tx1"/>
                </a:solidFill>
              </a:rPr>
              <a:t>The String class in java also allows a regular expression operation  with minimal code </a:t>
            </a:r>
            <a:endParaRPr lang="en-US" dirty="0">
              <a:solidFill>
                <a:schemeClr val="tx1"/>
              </a:solidFill>
            </a:endParaRPr>
          </a:p>
          <a:p>
            <a:pPr lvl="1"/>
            <a:r>
              <a:rPr lang="en-US" dirty="0" err="1">
                <a:solidFill>
                  <a:schemeClr val="tx1"/>
                </a:solidFill>
              </a:rPr>
              <a:t>String.replaceAll</a:t>
            </a:r>
            <a:r>
              <a:rPr lang="en-US" dirty="0">
                <a:solidFill>
                  <a:schemeClr val="tx1"/>
                </a:solidFill>
              </a:rPr>
              <a:t>()</a:t>
            </a:r>
            <a:endParaRPr lang="en-US" dirty="0">
              <a:solidFill>
                <a:schemeClr val="tx1"/>
              </a:solidFill>
            </a:endParaRPr>
          </a:p>
          <a:p>
            <a:pPr lvl="1"/>
            <a:r>
              <a:rPr lang="en-US" dirty="0" err="1">
                <a:solidFill>
                  <a:schemeClr val="tx1"/>
                </a:solidFill>
              </a:rPr>
              <a:t>String.matches</a:t>
            </a:r>
            <a:r>
              <a:rPr lang="en-US" dirty="0">
                <a:solidFill>
                  <a:schemeClr val="tx1"/>
                </a:solidFill>
              </a:rPr>
              <a:t>()</a:t>
            </a:r>
            <a:endParaRPr lang="en-US" dirty="0">
              <a:solidFill>
                <a:schemeClr val="tx1"/>
              </a:solidFill>
            </a:endParaRPr>
          </a:p>
          <a:p>
            <a:pPr lvl="1"/>
            <a:r>
              <a:rPr lang="en-US" dirty="0" err="1">
                <a:solidFill>
                  <a:schemeClr val="tx1"/>
                </a:solidFill>
              </a:rPr>
              <a:t>String.split</a:t>
            </a:r>
            <a:r>
              <a:rPr lang="en-US" dirty="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p:txBody>
          <a:bodyPr/>
          <a:lstStyle/>
          <a:p>
            <a:r>
              <a:rPr lang="en-US" sz="1200" dirty="0" smtClean="0"/>
              <a:t>Regular </a:t>
            </a:r>
            <a:r>
              <a:rPr lang="en-US" sz="1200" dirty="0"/>
              <a:t>Expressions</a:t>
            </a:r>
            <a:br>
              <a:rPr lang="en-US" sz="1200" dirty="0"/>
            </a:br>
            <a:r>
              <a:rPr lang="en-US" dirty="0" err="1"/>
              <a:t>java.util.regex</a:t>
            </a:r>
            <a:r>
              <a:rPr lang="en-US" dirty="0"/>
              <a:t> </a:t>
            </a:r>
            <a:r>
              <a:rPr lang="en-US" dirty="0" smtClean="0"/>
              <a:t>package</a:t>
            </a:r>
            <a:endParaRPr lang="en-US" dirty="0"/>
          </a:p>
        </p:txBody>
      </p:sp>
      <p:sp>
        <p:nvSpPr>
          <p:cNvPr id="301059" name="Rectangle 3"/>
          <p:cNvSpPr>
            <a:spLocks noGrp="1"/>
          </p:cNvSpPr>
          <p:nvPr>
            <p:ph idx="1"/>
          </p:nvPr>
        </p:nvSpPr>
        <p:spPr/>
        <p:txBody>
          <a:bodyPr/>
          <a:lstStyle/>
          <a:p>
            <a:r>
              <a:rPr lang="en-US" dirty="0">
                <a:solidFill>
                  <a:schemeClr val="tx1"/>
                </a:solidFill>
              </a:rPr>
              <a:t>The </a:t>
            </a:r>
            <a:r>
              <a:rPr lang="en-US" dirty="0" err="1">
                <a:solidFill>
                  <a:schemeClr val="tx1"/>
                </a:solidFill>
              </a:rPr>
              <a:t>java.util.regex</a:t>
            </a:r>
            <a:r>
              <a:rPr lang="en-US" dirty="0">
                <a:solidFill>
                  <a:schemeClr val="tx1"/>
                </a:solidFill>
              </a:rPr>
              <a:t> package primarily consists of the following three classes:</a:t>
            </a:r>
            <a:endParaRPr lang="en-US" b="0" i="1" dirty="0">
              <a:solidFill>
                <a:schemeClr val="tx1"/>
              </a:solidFill>
            </a:endParaRPr>
          </a:p>
          <a:p>
            <a:pPr lvl="1"/>
            <a:r>
              <a:rPr lang="en-US" dirty="0">
                <a:solidFill>
                  <a:schemeClr val="tx1"/>
                </a:solidFill>
              </a:rPr>
              <a:t>Pattern </a:t>
            </a:r>
            <a:endParaRPr lang="en-US" dirty="0">
              <a:solidFill>
                <a:schemeClr val="tx1"/>
              </a:solidFill>
            </a:endParaRPr>
          </a:p>
          <a:p>
            <a:pPr lvl="1"/>
            <a:r>
              <a:rPr lang="en-US" dirty="0">
                <a:solidFill>
                  <a:schemeClr val="tx1"/>
                </a:solidFill>
              </a:rPr>
              <a:t>Matcher </a:t>
            </a:r>
            <a:endParaRPr lang="en-US" dirty="0">
              <a:solidFill>
                <a:schemeClr val="tx1"/>
              </a:solidFill>
            </a:endParaRPr>
          </a:p>
          <a:p>
            <a:pPr lvl="1"/>
            <a:r>
              <a:rPr lang="en-US" dirty="0" err="1">
                <a:solidFill>
                  <a:schemeClr val="tx1"/>
                </a:solidFill>
              </a:rPr>
              <a:t>PatternSyntaxException</a:t>
            </a:r>
            <a:r>
              <a:rPr lang="en-US" dirty="0">
                <a:solidFill>
                  <a:schemeClr val="tx1"/>
                </a:solidFill>
              </a:rPr>
              <a:t> </a:t>
            </a:r>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Pattern class</a:t>
            </a:r>
            <a:endParaRPr lang="en-US" dirty="0"/>
          </a:p>
        </p:txBody>
      </p:sp>
      <p:sp>
        <p:nvSpPr>
          <p:cNvPr id="292871" name="Rectangle 7"/>
          <p:cNvSpPr>
            <a:spLocks noGrp="1"/>
          </p:cNvSpPr>
          <p:nvPr>
            <p:ph idx="1"/>
          </p:nvPr>
        </p:nvSpPr>
        <p:spPr/>
        <p:txBody>
          <a:bodyPr/>
          <a:lstStyle/>
          <a:p>
            <a:pPr>
              <a:lnSpc>
                <a:spcPct val="100000"/>
              </a:lnSpc>
            </a:pPr>
            <a:r>
              <a:rPr lang="en-US" dirty="0" err="1">
                <a:solidFill>
                  <a:schemeClr val="tx1"/>
                </a:solidFill>
              </a:rPr>
              <a:t>java.util.regex.Pattern</a:t>
            </a:r>
            <a:r>
              <a:rPr lang="en-US" dirty="0">
                <a:solidFill>
                  <a:schemeClr val="tx1"/>
                </a:solidFill>
              </a:rPr>
              <a:t> </a:t>
            </a:r>
            <a:r>
              <a:rPr lang="en-US" dirty="0" err="1">
                <a:solidFill>
                  <a:schemeClr val="tx1"/>
                </a:solidFill>
              </a:rPr>
              <a:t>precompiles</a:t>
            </a:r>
            <a:r>
              <a:rPr lang="en-US" dirty="0">
                <a:solidFill>
                  <a:schemeClr val="tx1"/>
                </a:solidFill>
              </a:rPr>
              <a:t> regular expressions so they can be executed more efficiently. Example:</a:t>
            </a:r>
            <a:endParaRPr lang="en-US" dirty="0">
              <a:solidFill>
                <a:schemeClr val="tx1"/>
              </a:solidFill>
            </a:endParaRPr>
          </a:p>
          <a:p>
            <a:pPr lvl="1">
              <a:lnSpc>
                <a:spcPct val="100000"/>
              </a:lnSpc>
            </a:pPr>
            <a:r>
              <a:rPr lang="en-US" dirty="0">
                <a:solidFill>
                  <a:schemeClr val="tx1"/>
                </a:solidFill>
              </a:rPr>
              <a:t>String consisting of ‘a’ in the beginning and ‘b’ in the end with any number of characters in between</a:t>
            </a:r>
            <a:endParaRPr lang="en-US" dirty="0">
              <a:solidFill>
                <a:schemeClr val="tx1"/>
              </a:solidFill>
            </a:endParaRP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("a*b"); </a:t>
            </a:r>
            <a:endParaRPr lang="en-US" dirty="0">
              <a:solidFill>
                <a:schemeClr val="tx1"/>
              </a:solidFill>
            </a:endParaRPr>
          </a:p>
          <a:p>
            <a:pPr lvl="1">
              <a:lnSpc>
                <a:spcPct val="100000"/>
              </a:lnSpc>
            </a:pPr>
            <a:r>
              <a:rPr lang="en-US" dirty="0">
                <a:solidFill>
                  <a:schemeClr val="tx1"/>
                </a:solidFill>
              </a:rPr>
              <a:t>Number consisting of one or more digits </a:t>
            </a:r>
            <a:endParaRPr lang="en-US" dirty="0">
              <a:solidFill>
                <a:schemeClr val="tx1"/>
              </a:solidFill>
            </a:endParaRP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("(\\d+)"); </a:t>
            </a:r>
            <a:endParaRPr lang="en-US" dirty="0">
              <a:solidFill>
                <a:schemeClr val="tx1"/>
              </a:solidFill>
            </a:endParaRPr>
          </a:p>
          <a:p>
            <a:pPr>
              <a:lnSpc>
                <a:spcPct val="100000"/>
              </a:lnSpc>
            </a:pPr>
            <a:r>
              <a:rPr lang="en-US" dirty="0">
                <a:solidFill>
                  <a:schemeClr val="tx1"/>
                </a:solidFill>
              </a:rPr>
              <a:t>Some methods of the Pattern class are compile(), matches(), matcher()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p:txBody>
          <a:bodyPr/>
          <a:lstStyle/>
          <a:p>
            <a:r>
              <a:rPr lang="en-US" sz="1200" b="1" dirty="0" smtClean="0"/>
              <a:t>Regular </a:t>
            </a:r>
            <a:r>
              <a:rPr lang="en-US" sz="1200" b="1" dirty="0" smtClean="0"/>
              <a:t>Expressions</a:t>
            </a:r>
            <a:r>
              <a:rPr lang="en-US" sz="1200" dirty="0" smtClean="0"/>
              <a:t> </a:t>
            </a:r>
            <a:br>
              <a:rPr lang="en-US" sz="1200" b="1" dirty="0"/>
            </a:br>
            <a:r>
              <a:rPr lang="en-US" dirty="0"/>
              <a:t>Pattern class : Example</a:t>
            </a:r>
            <a:endParaRPr lang="en-US" dirty="0"/>
          </a:p>
        </p:txBody>
      </p:sp>
      <p:sp>
        <p:nvSpPr>
          <p:cNvPr id="2" name="Content Placeholder 1"/>
          <p:cNvSpPr>
            <a:spLocks noGrp="1"/>
          </p:cNvSpPr>
          <p:nvPr>
            <p:ph idx="1"/>
          </p:nvPr>
        </p:nvSpPr>
        <p:spPr/>
        <p:txBody>
          <a:bodyPr/>
          <a:lstStyle/>
          <a:p>
            <a:endParaRPr lang="en-US"/>
          </a:p>
        </p:txBody>
      </p:sp>
      <p:sp>
        <p:nvSpPr>
          <p:cNvPr id="305156" name="AutoShape 4"/>
          <p:cNvSpPr>
            <a:spLocks noChangeArrowheads="1"/>
          </p:cNvSpPr>
          <p:nvPr/>
        </p:nvSpPr>
        <p:spPr bwMode="auto">
          <a:xfrm>
            <a:off x="678540" y="1512374"/>
            <a:ext cx="6738260" cy="4038600"/>
          </a:xfrm>
          <a:prstGeom prst="roundRect">
            <a:avLst>
              <a:gd name="adj" fmla="val 16667"/>
            </a:avLst>
          </a:prstGeom>
          <a:noFill/>
          <a:ln w="19050" algn="ctr">
            <a:solidFill>
              <a:schemeClr val="tx1"/>
            </a:solidFill>
            <a:round/>
          </a:ln>
          <a:effectLst/>
        </p:spPr>
        <p:txBody>
          <a:bodyPr anchor="ctr"/>
          <a:lstStyle/>
          <a:p>
            <a:pPr algn="l">
              <a:lnSpc>
                <a:spcPct val="135000"/>
              </a:lnSpc>
            </a:pPr>
            <a:r>
              <a:rPr lang="en-US" dirty="0">
                <a:latin typeface="+mj-lt"/>
                <a:cs typeface="Arial" panose="020B0604020202020204" pitchFamily="34" charset="0"/>
              </a:rPr>
              <a:t>public class </a:t>
            </a:r>
            <a:r>
              <a:rPr lang="en-US" dirty="0" err="1">
                <a:latin typeface="+mj-lt"/>
                <a:cs typeface="Arial" panose="020B0604020202020204" pitchFamily="34" charset="0"/>
              </a:rPr>
              <a:t>RegExpTest</a:t>
            </a: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public static void main(String[] </a:t>
            </a:r>
            <a:r>
              <a:rPr lang="en-US" dirty="0" err="1">
                <a:latin typeface="+mj-lt"/>
                <a:cs typeface="Arial" panose="020B0604020202020204" pitchFamily="34" charset="0"/>
              </a:rPr>
              <a:t>args</a:t>
            </a: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String </a:t>
            </a:r>
            <a:r>
              <a:rPr lang="en-US" dirty="0" err="1">
                <a:latin typeface="+mj-lt"/>
                <a:cs typeface="Arial" panose="020B0604020202020204" pitchFamily="34" charset="0"/>
              </a:rPr>
              <a:t>inputStr</a:t>
            </a:r>
            <a:r>
              <a:rPr lang="en-US" dirty="0">
                <a:latin typeface="+mj-lt"/>
                <a:cs typeface="Arial" panose="020B0604020202020204" pitchFamily="34" charset="0"/>
              </a:rPr>
              <a:t> = “Test String”;</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String pattern = “Test String”;</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r>
              <a:rPr lang="en-US" dirty="0" err="1">
                <a:latin typeface="+mj-lt"/>
                <a:cs typeface="Arial" panose="020B0604020202020204" pitchFamily="34" charset="0"/>
              </a:rPr>
              <a:t>boolean</a:t>
            </a:r>
            <a:r>
              <a:rPr lang="en-US" dirty="0">
                <a:latin typeface="+mj-lt"/>
                <a:cs typeface="Arial" panose="020B0604020202020204" pitchFamily="34" charset="0"/>
              </a:rPr>
              <a:t> </a:t>
            </a:r>
            <a:r>
              <a:rPr lang="en-US" dirty="0" err="1">
                <a:latin typeface="+mj-lt"/>
                <a:cs typeface="Arial" panose="020B0604020202020204" pitchFamily="34" charset="0"/>
              </a:rPr>
              <a:t>patternMatched</a:t>
            </a:r>
            <a:r>
              <a:rPr lang="en-US" dirty="0">
                <a:latin typeface="+mj-lt"/>
                <a:cs typeface="Arial" panose="020B0604020202020204" pitchFamily="34" charset="0"/>
              </a:rPr>
              <a:t> =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r>
              <a:rPr lang="en-US" dirty="0" err="1">
                <a:latin typeface="+mj-lt"/>
                <a:cs typeface="Arial" panose="020B0604020202020204" pitchFamily="34" charset="0"/>
              </a:rPr>
              <a:t>Pattern.matches</a:t>
            </a:r>
            <a:r>
              <a:rPr lang="en-US" dirty="0">
                <a:latin typeface="+mj-lt"/>
                <a:cs typeface="Arial" panose="020B0604020202020204" pitchFamily="34" charset="0"/>
              </a:rPr>
              <a:t>(pattern, </a:t>
            </a:r>
            <a:r>
              <a:rPr lang="en-US" dirty="0" err="1">
                <a:latin typeface="+mj-lt"/>
                <a:cs typeface="Arial" panose="020B0604020202020204" pitchFamily="34" charset="0"/>
              </a:rPr>
              <a:t>inputStr</a:t>
            </a: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r>
              <a:rPr lang="en-US" dirty="0" err="1">
                <a:latin typeface="+mj-lt"/>
                <a:cs typeface="Arial" panose="020B0604020202020204" pitchFamily="34" charset="0"/>
              </a:rPr>
              <a:t>System.out.println</a:t>
            </a:r>
            <a:r>
              <a:rPr lang="en-US" dirty="0">
                <a:latin typeface="+mj-lt"/>
                <a:cs typeface="Arial" panose="020B0604020202020204" pitchFamily="34" charset="0"/>
              </a:rPr>
              <a:t>(</a:t>
            </a:r>
            <a:r>
              <a:rPr lang="en-US" dirty="0" err="1">
                <a:latin typeface="+mj-lt"/>
                <a:cs typeface="Arial" panose="020B0604020202020204" pitchFamily="34" charset="0"/>
              </a:rPr>
              <a:t>patternMatched</a:t>
            </a:r>
            <a:r>
              <a:rPr lang="en-US" dirty="0">
                <a:latin typeface="+mj-lt"/>
                <a:cs typeface="Arial" panose="020B0604020202020204" pitchFamily="34" charset="0"/>
              </a:rPr>
              <a:t>);</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    }</a:t>
            </a:r>
            <a:endParaRPr lang="en-US" dirty="0">
              <a:latin typeface="+mj-lt"/>
              <a:cs typeface="Arial" panose="020B0604020202020204" pitchFamily="34" charset="0"/>
            </a:endParaRPr>
          </a:p>
          <a:p>
            <a:pPr algn="l">
              <a:lnSpc>
                <a:spcPct val="135000"/>
              </a:lnSpc>
            </a:pPr>
            <a:r>
              <a:rPr lang="en-US" dirty="0">
                <a:latin typeface="+mj-lt"/>
                <a:cs typeface="Arial" panose="020B0604020202020204" pitchFamily="34" charset="0"/>
              </a:rPr>
              <a:t>}</a:t>
            </a:r>
            <a:endParaRPr lang="en-US" dirty="0">
              <a:latin typeface="+mj-lt"/>
              <a:cs typeface="Arial" panose="020B0604020202020204" pitchFamily="34" charset="0"/>
            </a:endParaRPr>
          </a:p>
        </p:txBody>
      </p:sp>
      <p:sp>
        <p:nvSpPr>
          <p:cNvPr id="305157" name="AutoShape 5"/>
          <p:cNvSpPr>
            <a:spLocks noChangeArrowheads="1"/>
          </p:cNvSpPr>
          <p:nvPr/>
        </p:nvSpPr>
        <p:spPr bwMode="auto">
          <a:xfrm>
            <a:off x="4412340" y="4788974"/>
            <a:ext cx="2286000" cy="533400"/>
          </a:xfrm>
          <a:prstGeom prst="wedgeRectCallout">
            <a:avLst>
              <a:gd name="adj1" fmla="val -28125"/>
              <a:gd name="adj2" fmla="val -108931"/>
            </a:avLst>
          </a:prstGeom>
          <a:noFill/>
          <a:ln w="9525" algn="ctr">
            <a:solidFill>
              <a:schemeClr val="tx1"/>
            </a:solidFill>
            <a:miter lim="800000"/>
          </a:ln>
          <a:effectLst/>
        </p:spPr>
        <p:txBody>
          <a:bodyPr anchor="ctr"/>
          <a:lstStyle/>
          <a:p>
            <a:r>
              <a:rPr lang="en-US" dirty="0">
                <a:latin typeface="+mj-lt"/>
                <a:cs typeface="Arial" panose="020B0604020202020204" pitchFamily="34" charset="0"/>
              </a:rPr>
              <a:t>Output: true</a:t>
            </a:r>
            <a:endParaRPr lang="en-US" dirty="0">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Matcher class</a:t>
            </a:r>
            <a:endParaRPr lang="en-US" dirty="0"/>
          </a:p>
        </p:txBody>
      </p:sp>
      <p:sp>
        <p:nvSpPr>
          <p:cNvPr id="303107" name="Rectangle 3"/>
          <p:cNvSpPr>
            <a:spLocks noGrp="1"/>
          </p:cNvSpPr>
          <p:nvPr>
            <p:ph idx="1"/>
          </p:nvPr>
        </p:nvSpPr>
        <p:spPr>
          <a:ln>
            <a:noFill/>
          </a:ln>
        </p:spPr>
        <p:txBody>
          <a:bodyPr/>
          <a:lstStyle/>
          <a:p>
            <a:r>
              <a:rPr lang="en-US" dirty="0" err="1">
                <a:solidFill>
                  <a:schemeClr val="tx1"/>
                </a:solidFill>
              </a:rPr>
              <a:t>java.util.regex.Matcher</a:t>
            </a:r>
            <a:r>
              <a:rPr lang="en-US" dirty="0">
                <a:solidFill>
                  <a:schemeClr val="tx1"/>
                </a:solidFill>
              </a:rPr>
              <a:t> interprets the pattern and performs match operations against an input string. </a:t>
            </a:r>
            <a:endParaRPr lang="en-US" dirty="0">
              <a:solidFill>
                <a:schemeClr val="tx1"/>
              </a:solidFill>
            </a:endParaRPr>
          </a:p>
          <a:p>
            <a:r>
              <a:rPr lang="en-US" dirty="0">
                <a:solidFill>
                  <a:schemeClr val="tx1"/>
                </a:solidFill>
              </a:rPr>
              <a:t>It provides a full set of methods to do the scanning. </a:t>
            </a:r>
            <a:endParaRPr lang="en-US" dirty="0">
              <a:solidFill>
                <a:schemeClr val="tx1"/>
              </a:solidFill>
            </a:endParaRPr>
          </a:p>
        </p:txBody>
      </p:sp>
      <p:sp>
        <p:nvSpPr>
          <p:cNvPr id="303108" name="AutoShape 4"/>
          <p:cNvSpPr>
            <a:spLocks noChangeArrowheads="1"/>
          </p:cNvSpPr>
          <p:nvPr/>
        </p:nvSpPr>
        <p:spPr bwMode="auto">
          <a:xfrm>
            <a:off x="547914" y="2691164"/>
            <a:ext cx="7848600" cy="3124200"/>
          </a:xfrm>
          <a:prstGeom prst="roundRect">
            <a:avLst>
              <a:gd name="adj" fmla="val 16667"/>
            </a:avLst>
          </a:prstGeom>
          <a:noFill/>
          <a:ln w="19050" algn="ctr">
            <a:solidFill>
              <a:schemeClr val="tx1"/>
            </a:solidFill>
            <a:round/>
          </a:ln>
          <a:effectLst/>
        </p:spPr>
        <p:txBody>
          <a:bodyPr anchor="ctr"/>
          <a:lstStyle/>
          <a:p>
            <a:pPr algn="l">
              <a:lnSpc>
                <a:spcPct val="110000"/>
              </a:lnSpc>
            </a:pPr>
            <a:r>
              <a:rPr lang="en-US" dirty="0">
                <a:latin typeface="+mj-lt"/>
                <a:cs typeface="Arial" panose="020B0604020202020204" pitchFamily="34" charset="0"/>
              </a:rPr>
              <a:t>String input = "</a:t>
            </a:r>
            <a:r>
              <a:rPr lang="en-US" dirty="0" err="1">
                <a:latin typeface="+mj-lt"/>
                <a:cs typeface="Arial" panose="020B0604020202020204" pitchFamily="34" charset="0"/>
              </a:rPr>
              <a:t>Shop,Mop,Hopping,Chopping</a:t>
            </a:r>
            <a:r>
              <a:rPr lang="en-US" dirty="0">
                <a:latin typeface="+mj-lt"/>
                <a:cs typeface="Arial" panose="020B0604020202020204" pitchFamily="34" charset="0"/>
              </a:rPr>
              <a:t>";</a:t>
            </a:r>
            <a:endParaRPr lang="en-US" dirty="0">
              <a:latin typeface="+mj-lt"/>
              <a:cs typeface="Arial" panose="020B0604020202020204" pitchFamily="34" charset="0"/>
            </a:endParaRPr>
          </a:p>
          <a:p>
            <a:pPr algn="l">
              <a:lnSpc>
                <a:spcPct val="110000"/>
              </a:lnSpc>
            </a:pPr>
            <a:r>
              <a:rPr lang="en-US" dirty="0">
                <a:latin typeface="+mj-lt"/>
                <a:cs typeface="Arial" panose="020B0604020202020204" pitchFamily="34" charset="0"/>
              </a:rPr>
              <a:t>Pattern </a:t>
            </a:r>
            <a:r>
              <a:rPr lang="en-US" dirty="0" err="1">
                <a:latin typeface="+mj-lt"/>
                <a:cs typeface="Arial" panose="020B0604020202020204" pitchFamily="34" charset="0"/>
              </a:rPr>
              <a:t>pattern</a:t>
            </a:r>
            <a:r>
              <a:rPr lang="en-US" dirty="0">
                <a:latin typeface="+mj-lt"/>
                <a:cs typeface="Arial" panose="020B0604020202020204" pitchFamily="34" charset="0"/>
              </a:rPr>
              <a:t> = </a:t>
            </a:r>
            <a:r>
              <a:rPr lang="en-US" dirty="0" err="1">
                <a:latin typeface="+mj-lt"/>
                <a:cs typeface="Arial" panose="020B0604020202020204" pitchFamily="34" charset="0"/>
              </a:rPr>
              <a:t>Pattern.</a:t>
            </a:r>
            <a:r>
              <a:rPr lang="en-US" i="1" dirty="0" err="1">
                <a:latin typeface="+mj-lt"/>
                <a:cs typeface="Arial" panose="020B0604020202020204" pitchFamily="34" charset="0"/>
              </a:rPr>
              <a:t>compile</a:t>
            </a:r>
            <a:r>
              <a:rPr lang="en-US" dirty="0">
                <a:latin typeface="+mj-lt"/>
                <a:cs typeface="Arial" panose="020B0604020202020204" pitchFamily="34" charset="0"/>
              </a:rPr>
              <a:t>("hop");</a:t>
            </a:r>
            <a:endParaRPr lang="en-US" dirty="0">
              <a:latin typeface="+mj-lt"/>
              <a:cs typeface="Arial" panose="020B0604020202020204" pitchFamily="34" charset="0"/>
            </a:endParaRPr>
          </a:p>
          <a:p>
            <a:pPr algn="l">
              <a:lnSpc>
                <a:spcPct val="110000"/>
              </a:lnSpc>
            </a:pPr>
            <a:r>
              <a:rPr lang="en-US" dirty="0">
                <a:latin typeface="+mj-lt"/>
                <a:cs typeface="Arial" panose="020B0604020202020204" pitchFamily="34" charset="0"/>
              </a:rPr>
              <a:t>Matcher </a:t>
            </a:r>
            <a:r>
              <a:rPr lang="en-US" dirty="0" err="1">
                <a:latin typeface="+mj-lt"/>
                <a:cs typeface="Arial" panose="020B0604020202020204" pitchFamily="34" charset="0"/>
              </a:rPr>
              <a:t>matcher</a:t>
            </a:r>
            <a:r>
              <a:rPr lang="en-US" dirty="0">
                <a:latin typeface="+mj-lt"/>
                <a:cs typeface="Arial" panose="020B0604020202020204" pitchFamily="34" charset="0"/>
              </a:rPr>
              <a:t> = </a:t>
            </a:r>
            <a:r>
              <a:rPr lang="en-US" dirty="0" err="1">
                <a:latin typeface="+mj-lt"/>
                <a:cs typeface="Arial" panose="020B0604020202020204" pitchFamily="34" charset="0"/>
              </a:rPr>
              <a:t>pattern.matcher</a:t>
            </a:r>
            <a:r>
              <a:rPr lang="en-US" dirty="0">
                <a:latin typeface="+mj-lt"/>
                <a:cs typeface="Arial" panose="020B0604020202020204" pitchFamily="34" charset="0"/>
              </a:rPr>
              <a:t>(input);</a:t>
            </a:r>
            <a:endParaRPr lang="en-US" dirty="0">
              <a:latin typeface="+mj-lt"/>
              <a:cs typeface="Arial" panose="020B0604020202020204" pitchFamily="34" charset="0"/>
            </a:endParaRPr>
          </a:p>
          <a:p>
            <a:pPr algn="l">
              <a:lnSpc>
                <a:spcPct val="110000"/>
              </a:lnSpc>
            </a:pPr>
            <a:r>
              <a:rPr lang="en-US" dirty="0" err="1">
                <a:latin typeface="+mj-lt"/>
                <a:cs typeface="Arial" panose="020B0604020202020204" pitchFamily="34" charset="0"/>
              </a:rPr>
              <a:t>System.</a:t>
            </a:r>
            <a:r>
              <a:rPr lang="en-US" i="1" dirty="0" err="1">
                <a:latin typeface="+mj-lt"/>
                <a:cs typeface="Arial" panose="020B0604020202020204" pitchFamily="34" charset="0"/>
              </a:rPr>
              <a:t>out</a:t>
            </a:r>
            <a:r>
              <a:rPr lang="en-US" dirty="0" err="1">
                <a:latin typeface="+mj-lt"/>
                <a:cs typeface="Arial" panose="020B0604020202020204" pitchFamily="34" charset="0"/>
              </a:rPr>
              <a:t>.println</a:t>
            </a:r>
            <a:r>
              <a:rPr lang="en-US" dirty="0">
                <a:latin typeface="+mj-lt"/>
                <a:cs typeface="Arial" panose="020B0604020202020204" pitchFamily="34" charset="0"/>
              </a:rPr>
              <a:t>(</a:t>
            </a:r>
            <a:r>
              <a:rPr lang="en-US" dirty="0" err="1">
                <a:latin typeface="+mj-lt"/>
                <a:cs typeface="Arial" panose="020B0604020202020204" pitchFamily="34" charset="0"/>
              </a:rPr>
              <a:t>matcher.matches</a:t>
            </a:r>
            <a:r>
              <a:rPr lang="en-US" dirty="0">
                <a:latin typeface="+mj-lt"/>
                <a:cs typeface="Arial" panose="020B0604020202020204" pitchFamily="34" charset="0"/>
              </a:rPr>
              <a:t>());</a:t>
            </a:r>
            <a:endParaRPr lang="en-US" dirty="0">
              <a:latin typeface="+mj-lt"/>
              <a:cs typeface="Arial" panose="020B0604020202020204" pitchFamily="34" charset="0"/>
            </a:endParaRPr>
          </a:p>
          <a:p>
            <a:pPr algn="l">
              <a:lnSpc>
                <a:spcPct val="110000"/>
              </a:lnSpc>
            </a:pPr>
            <a:r>
              <a:rPr lang="en-US" b="1" dirty="0">
                <a:latin typeface="+mj-lt"/>
                <a:cs typeface="Arial" panose="020B0604020202020204" pitchFamily="34" charset="0"/>
              </a:rPr>
              <a:t>while</a:t>
            </a:r>
            <a:r>
              <a:rPr lang="en-US" dirty="0">
                <a:latin typeface="+mj-lt"/>
                <a:cs typeface="Arial" panose="020B0604020202020204" pitchFamily="34" charset="0"/>
              </a:rPr>
              <a:t> (</a:t>
            </a:r>
            <a:r>
              <a:rPr lang="en-US" dirty="0" err="1">
                <a:latin typeface="+mj-lt"/>
                <a:cs typeface="Arial" panose="020B0604020202020204" pitchFamily="34" charset="0"/>
              </a:rPr>
              <a:t>matcher.find</a:t>
            </a:r>
            <a:r>
              <a:rPr lang="en-US" dirty="0">
                <a:latin typeface="+mj-lt"/>
                <a:cs typeface="Arial" panose="020B0604020202020204" pitchFamily="34" charset="0"/>
              </a:rPr>
              <a:t>()){</a:t>
            </a:r>
            <a:endParaRPr lang="en-US" dirty="0">
              <a:latin typeface="+mj-lt"/>
              <a:cs typeface="Arial" panose="020B0604020202020204" pitchFamily="34" charset="0"/>
            </a:endParaRPr>
          </a:p>
          <a:p>
            <a:pPr algn="l">
              <a:lnSpc>
                <a:spcPct val="110000"/>
              </a:lnSpc>
            </a:pPr>
            <a:r>
              <a:rPr lang="en-US" dirty="0">
                <a:latin typeface="+mj-lt"/>
                <a:cs typeface="Arial" panose="020B0604020202020204" pitchFamily="34" charset="0"/>
              </a:rPr>
              <a:t>    </a:t>
            </a:r>
            <a:r>
              <a:rPr lang="en-US" dirty="0" err="1">
                <a:latin typeface="+mj-lt"/>
                <a:cs typeface="Arial" panose="020B0604020202020204" pitchFamily="34" charset="0"/>
              </a:rPr>
              <a:t>System.out.println</a:t>
            </a:r>
            <a:r>
              <a:rPr lang="en-US" dirty="0">
                <a:latin typeface="+mj-lt"/>
                <a:cs typeface="Arial" panose="020B0604020202020204" pitchFamily="34" charset="0"/>
              </a:rPr>
              <a:t>(</a:t>
            </a:r>
            <a:r>
              <a:rPr lang="en-US" dirty="0" err="1">
                <a:latin typeface="+mj-lt"/>
                <a:cs typeface="Arial" panose="020B0604020202020204" pitchFamily="34" charset="0"/>
              </a:rPr>
              <a:t>matcher.group</a:t>
            </a:r>
            <a:r>
              <a:rPr lang="en-US" dirty="0">
                <a:latin typeface="+mj-lt"/>
                <a:cs typeface="Arial" panose="020B0604020202020204" pitchFamily="34" charset="0"/>
              </a:rPr>
              <a:t>() + ": " +</a:t>
            </a:r>
            <a:r>
              <a:rPr lang="en-US" dirty="0" err="1">
                <a:latin typeface="+mj-lt"/>
                <a:cs typeface="Arial" panose="020B0604020202020204" pitchFamily="34" charset="0"/>
              </a:rPr>
              <a:t>matcher.start</a:t>
            </a:r>
            <a:r>
              <a:rPr lang="en-US" dirty="0">
                <a:latin typeface="+mj-lt"/>
                <a:cs typeface="Arial" panose="020B0604020202020204" pitchFamily="34" charset="0"/>
              </a:rPr>
              <a:t>() + ": " + </a:t>
            </a:r>
            <a:r>
              <a:rPr lang="en-US" dirty="0" err="1">
                <a:latin typeface="+mj-lt"/>
                <a:cs typeface="Arial" panose="020B0604020202020204" pitchFamily="34" charset="0"/>
              </a:rPr>
              <a:t>matcher.end</a:t>
            </a:r>
            <a:r>
              <a:rPr lang="en-US" dirty="0">
                <a:latin typeface="+mj-lt"/>
                <a:cs typeface="Arial" panose="020B0604020202020204" pitchFamily="34" charset="0"/>
              </a:rPr>
              <a:t>());</a:t>
            </a:r>
            <a:endParaRPr lang="en-US" dirty="0">
              <a:latin typeface="+mj-lt"/>
              <a:cs typeface="Arial" panose="020B0604020202020204" pitchFamily="34" charset="0"/>
            </a:endParaRPr>
          </a:p>
          <a:p>
            <a:pPr algn="l">
              <a:lnSpc>
                <a:spcPct val="110000"/>
              </a:lnSpc>
            </a:pPr>
            <a:r>
              <a:rPr lang="en-US" dirty="0">
                <a:latin typeface="+mj-lt"/>
                <a:cs typeface="Arial" panose="020B0604020202020204" pitchFamily="34" charset="0"/>
              </a:rPr>
              <a:t>}</a:t>
            </a:r>
            <a:endParaRPr lang="en-US" dirty="0">
              <a:latin typeface="+mj-lt"/>
              <a:cs typeface="Arial" panose="020B0604020202020204" pitchFamily="34" charset="0"/>
            </a:endParaRPr>
          </a:p>
        </p:txBody>
      </p:sp>
      <p:sp>
        <p:nvSpPr>
          <p:cNvPr id="303109" name="AutoShape 5"/>
          <p:cNvSpPr>
            <a:spLocks noChangeArrowheads="1"/>
          </p:cNvSpPr>
          <p:nvPr/>
        </p:nvSpPr>
        <p:spPr bwMode="auto">
          <a:xfrm>
            <a:off x="6262914" y="3967514"/>
            <a:ext cx="1981200" cy="381000"/>
          </a:xfrm>
          <a:prstGeom prst="wedgeRectCallout">
            <a:avLst>
              <a:gd name="adj1" fmla="val -102162"/>
              <a:gd name="adj2" fmla="val -12917"/>
            </a:avLst>
          </a:prstGeom>
          <a:solidFill>
            <a:srgbClr val="DDDDDD"/>
          </a:solidFill>
          <a:ln w="9525" algn="ctr">
            <a:solidFill>
              <a:schemeClr val="tx1"/>
            </a:solidFill>
            <a:miter lim="800000"/>
          </a:ln>
          <a:effectLst/>
        </p:spPr>
        <p:txBody>
          <a:bodyPr anchor="ctr"/>
          <a:lstStyle/>
          <a:p>
            <a:r>
              <a:rPr lang="en-US" dirty="0">
                <a:latin typeface="+mj-lt"/>
                <a:cs typeface="Arial" panose="020B0604020202020204" pitchFamily="34" charset="0"/>
              </a:rPr>
              <a:t>Displays : false</a:t>
            </a:r>
            <a:endParaRPr lang="en-US" dirty="0">
              <a:latin typeface="+mj-lt"/>
              <a:cs typeface="Arial" panose="020B0604020202020204" pitchFamily="34" charset="0"/>
            </a:endParaRPr>
          </a:p>
        </p:txBody>
      </p:sp>
      <p:sp>
        <p:nvSpPr>
          <p:cNvPr id="303110" name="AutoShape 6"/>
          <p:cNvSpPr>
            <a:spLocks noChangeArrowheads="1"/>
          </p:cNvSpPr>
          <p:nvPr/>
        </p:nvSpPr>
        <p:spPr bwMode="auto">
          <a:xfrm>
            <a:off x="4586514" y="5224242"/>
            <a:ext cx="1600200" cy="914400"/>
          </a:xfrm>
          <a:prstGeom prst="wedgeRectCallout">
            <a:avLst>
              <a:gd name="adj1" fmla="val -80556"/>
              <a:gd name="adj2" fmla="val -86458"/>
            </a:avLst>
          </a:prstGeom>
          <a:solidFill>
            <a:srgbClr val="DDDDDD"/>
          </a:solidFill>
          <a:ln w="9525" algn="ctr">
            <a:solidFill>
              <a:schemeClr val="tx1"/>
            </a:solidFill>
            <a:miter lim="800000"/>
          </a:ln>
          <a:effectLst/>
        </p:spPr>
        <p:txBody>
          <a:bodyPr anchor="ctr"/>
          <a:lstStyle/>
          <a:p>
            <a:pPr algn="l"/>
            <a:r>
              <a:rPr lang="en-US" dirty="0">
                <a:latin typeface="+mj-lt"/>
                <a:cs typeface="Arial" panose="020B0604020202020204" pitchFamily="34" charset="0"/>
              </a:rPr>
              <a:t>Displays:</a:t>
            </a:r>
            <a:endParaRPr lang="en-US" dirty="0">
              <a:latin typeface="+mj-lt"/>
              <a:cs typeface="Arial" panose="020B0604020202020204" pitchFamily="34" charset="0"/>
            </a:endParaRPr>
          </a:p>
          <a:p>
            <a:pPr algn="l"/>
            <a:r>
              <a:rPr lang="en-US" dirty="0">
                <a:latin typeface="+mj-lt"/>
                <a:cs typeface="Arial" panose="020B0604020202020204" pitchFamily="34" charset="0"/>
              </a:rPr>
              <a:t>hop: 1: 4</a:t>
            </a:r>
            <a:endParaRPr lang="en-US" dirty="0">
              <a:latin typeface="+mj-lt"/>
              <a:cs typeface="Arial" panose="020B0604020202020204" pitchFamily="34" charset="0"/>
            </a:endParaRPr>
          </a:p>
          <a:p>
            <a:pPr algn="l"/>
            <a:r>
              <a:rPr lang="en-US" dirty="0">
                <a:latin typeface="+mj-lt"/>
                <a:cs typeface="Arial" panose="020B0604020202020204" pitchFamily="34" charset="0"/>
              </a:rPr>
              <a:t>hop: 18: 21</a:t>
            </a:r>
            <a:endParaRPr lang="en-US" dirty="0">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b="1" dirty="0"/>
            </a:br>
            <a:r>
              <a:rPr lang="en-US" dirty="0"/>
              <a:t>Regular Expression guide</a:t>
            </a:r>
            <a:endParaRPr lang="en-US" dirty="0"/>
          </a:p>
        </p:txBody>
      </p:sp>
      <p:graphicFrame>
        <p:nvGraphicFramePr>
          <p:cNvPr id="312323" name="Group 3"/>
          <p:cNvGraphicFramePr>
            <a:graphicFrameLocks noGrp="1"/>
          </p:cNvGraphicFramePr>
          <p:nvPr>
            <p:ph idx="1"/>
          </p:nvPr>
        </p:nvGraphicFramePr>
        <p:xfrm>
          <a:off x="503170" y="1741089"/>
          <a:ext cx="7680960" cy="4724400"/>
        </p:xfrm>
        <a:graphic>
          <a:graphicData uri="http://schemas.openxmlformats.org/drawingml/2006/table">
            <a:tbl>
              <a:tblPr/>
              <a:tblGrid>
                <a:gridCol w="2271828"/>
                <a:gridCol w="5409132"/>
              </a:tblGrid>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1" i="0" u="none" strike="noStrike" cap="none" normalizeH="0" baseline="0" dirty="0" smtClean="0">
                          <a:ln>
                            <a:noFill/>
                          </a:ln>
                          <a:solidFill>
                            <a:schemeClr val="tx1"/>
                          </a:solidFill>
                          <a:effectLst/>
                          <a:latin typeface="+mj-lt"/>
                          <a:cs typeface="Arial" panose="020B0604020202020204" pitchFamily="34" charset="0"/>
                        </a:rPr>
                        <a:t>Construct</a:t>
                      </a:r>
                      <a:endParaRPr kumimoji="0" lang="en-US" sz="1800" b="1" i="0" u="none" strike="noStrike" cap="none" normalizeH="0" baseline="0" dirty="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mj-lt"/>
                          <a:cs typeface="Arial" panose="020B0604020202020204" pitchFamily="34" charset="0"/>
                        </a:rPr>
                        <a:t>Matches</a:t>
                      </a:r>
                      <a:endParaRPr kumimoji="0" lang="en-US" sz="1800" b="1"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\d</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 digit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\D</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 non digit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\s</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 white space character</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\S</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 non-whitespace character</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Beginning of a line</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The end of a line</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Any character</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Any no of characters</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Escape character</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Regular Expression guide</a:t>
            </a:r>
            <a:endParaRPr lang="en-US" dirty="0"/>
          </a:p>
        </p:txBody>
      </p:sp>
      <p:graphicFrame>
        <p:nvGraphicFramePr>
          <p:cNvPr id="295980" name="Group 44"/>
          <p:cNvGraphicFramePr>
            <a:graphicFrameLocks noGrp="1"/>
          </p:cNvGraphicFramePr>
          <p:nvPr>
            <p:ph idx="1"/>
          </p:nvPr>
        </p:nvGraphicFramePr>
        <p:xfrm>
          <a:off x="475874" y="1686497"/>
          <a:ext cx="7030398" cy="4420905"/>
        </p:xfrm>
        <a:graphic>
          <a:graphicData uri="http://schemas.openxmlformats.org/drawingml/2006/table">
            <a:tbl>
              <a:tblPr/>
              <a:tblGrid>
                <a:gridCol w="2192854"/>
                <a:gridCol w="4837544"/>
              </a:tblGrid>
              <a:tr h="47198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1" i="0" u="none" strike="noStrike" cap="none" normalizeH="0" baseline="0" dirty="0" smtClean="0">
                          <a:ln>
                            <a:noFill/>
                          </a:ln>
                          <a:solidFill>
                            <a:schemeClr val="tx1"/>
                          </a:solidFill>
                          <a:effectLst/>
                          <a:latin typeface="+mj-lt"/>
                          <a:cs typeface="Arial" panose="020B0604020202020204" pitchFamily="34" charset="0"/>
                        </a:rPr>
                        <a:t>construct</a:t>
                      </a:r>
                      <a:endParaRPr kumimoji="0" lang="en-US" sz="1800" b="1"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1" i="0" u="none" strike="noStrike" cap="none" normalizeH="0" baseline="0" dirty="0" smtClean="0">
                          <a:ln>
                            <a:noFill/>
                          </a:ln>
                          <a:solidFill>
                            <a:schemeClr val="tx1"/>
                          </a:solidFill>
                          <a:effectLst/>
                          <a:latin typeface="+mj-lt"/>
                          <a:cs typeface="Arial" panose="020B0604020202020204" pitchFamily="34" charset="0"/>
                        </a:rPr>
                        <a:t>Matches</a:t>
                      </a:r>
                      <a:endParaRPr kumimoji="0" lang="en-US" sz="1800" b="1"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t>
                      </a:r>
                      <a:r>
                        <a:rPr kumimoji="0" lang="en-US" sz="1800" b="0" i="0" u="none" strike="noStrike" cap="none" normalizeH="0" baseline="0" dirty="0" err="1" smtClean="0">
                          <a:ln>
                            <a:noFill/>
                          </a:ln>
                          <a:solidFill>
                            <a:schemeClr val="tx1"/>
                          </a:solidFill>
                          <a:effectLst/>
                          <a:latin typeface="+mj-lt"/>
                          <a:cs typeface="Arial" panose="020B0604020202020204" pitchFamily="34" charset="0"/>
                        </a:rPr>
                        <a:t>abc</a:t>
                      </a:r>
                      <a:r>
                        <a:rPr kumimoji="0" lang="en-US" sz="1800" b="0" i="0" u="none" strike="noStrike" cap="none" normalizeH="0" baseline="0" dirty="0" smtClean="0">
                          <a:ln>
                            <a:noFill/>
                          </a:ln>
                          <a:solidFill>
                            <a:schemeClr val="tx1"/>
                          </a:solidFill>
                          <a:effectLst/>
                          <a:latin typeface="+mj-lt"/>
                          <a:cs typeface="Arial" panose="020B0604020202020204" pitchFamily="34" charset="0"/>
                        </a:rPr>
                        <a:t>] </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 b, or c</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[^abc]</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Any character except a, b, or c </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[a-zA-Z] </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 through z or A through Z, inclusive </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9325">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[a-d[m-p]]</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 through d, or m through p: </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[a-z&amp;&amp;[def]] </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d, e, or f </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mj-lt"/>
                          <a:cs typeface="Arial" panose="020B0604020202020204" pitchFamily="34" charset="0"/>
                        </a:rPr>
                        <a:t>[a-z&amp;&amp;[^bc]]</a:t>
                      </a:r>
                      <a:endParaRPr kumimoji="0" lang="en-US" sz="1800" b="0" i="0" u="none" strike="noStrike" cap="none" normalizeH="0" baseline="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 through z, except for b and c</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[a-z&amp;&amp;[^m-p]]</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anose="020B0604020202020204" pitchFamily="34" charset="0"/>
                        <a:buNone/>
                      </a:pPr>
                      <a:r>
                        <a:rPr kumimoji="0" lang="en-US" sz="1800" b="0" i="0" u="none" strike="noStrike" cap="none" normalizeH="0" baseline="0" dirty="0" smtClean="0">
                          <a:ln>
                            <a:noFill/>
                          </a:ln>
                          <a:solidFill>
                            <a:schemeClr val="tx1"/>
                          </a:solidFill>
                          <a:effectLst/>
                          <a:latin typeface="+mj-lt"/>
                          <a:cs typeface="Arial" panose="020B0604020202020204" pitchFamily="34" charset="0"/>
                        </a:rPr>
                        <a:t>a through z, and not m through p:</a:t>
                      </a:r>
                      <a:endParaRPr kumimoji="0" lang="en-US" sz="1800" b="0" i="0" u="none" strike="noStrike" cap="none" normalizeH="0" baseline="0" dirty="0" smtClean="0">
                        <a:ln>
                          <a:noFill/>
                        </a:ln>
                        <a:solidFill>
                          <a:schemeClr val="tx1"/>
                        </a:solidFill>
                        <a:effectLst/>
                        <a:latin typeface="+mj-lt"/>
                        <a:cs typeface="Arial" panose="020B0604020202020204" pitchFamily="34" charset="0"/>
                      </a:endParaRP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p8_pk8PYzpk.FktMHhDaTFw"/>
</p:tagLst>
</file>

<file path=ppt/tags/tag2.xml><?xml version="1.0" encoding="utf-8"?>
<p:tagLst xmlns:p="http://schemas.openxmlformats.org/presentationml/2006/main">
  <p:tag name="THINKCELLSHAPEDONOTDELETE" val="prciOYA.RlUiY0_0bhJg.jg"/>
</p:tagLst>
</file>

<file path=ppt/tags/tag3.xml><?xml version="1.0" encoding="utf-8"?>
<p:tagLst xmlns:p="http://schemas.openxmlformats.org/presentationml/2006/main">
  <p:tag name="THINKCELLSHAPEDONOTDELETE" val="p8jhdt9jI2kmDW3acO87diQ"/>
</p:tagLst>
</file>

<file path=ppt/tags/tag4.xml><?xml version="1.0" encoding="utf-8"?>
<p:tagLst xmlns:p="http://schemas.openxmlformats.org/presentationml/2006/main">
  <p:tag name="THINKCELLSHAPEDONOTDELETE" val="pNl9qzkNXSk2ij_NoCuEf2A"/>
</p:tagLst>
</file>

<file path=ppt/tags/tag5.xml><?xml version="1.0" encoding="utf-8"?>
<p:tagLst xmlns:p="http://schemas.openxmlformats.org/presentationml/2006/main">
  <p:tag name="THINKCELLSHAPEDONOTDELETE" val="p8jhdt9jI2kmDW3acO87diQ"/>
</p:tagLst>
</file>

<file path=ppt/tags/tag6.xml><?xml version="1.0" encoding="utf-8"?>
<p:tagLst xmlns:p="http://schemas.openxmlformats.org/presentationml/2006/main">
  <p:tag name="THINKCELLSHAPEDONOTDELETE" val="p8jhdt9jI2kmDW3acO87diQ"/>
</p:tagLst>
</file>

<file path=ppt/tags/tag7.xml><?xml version="1.0" encoding="utf-8"?>
<p:tagLst xmlns:p="http://schemas.openxmlformats.org/presentationml/2006/main">
  <p:tag name="THINKCELLSHAPEDONOTDELETE" val="p8jhdt9jI2kmDW3acO87diQ"/>
</p:tagLst>
</file>

<file path=ppt/tags/tag8.xml><?xml version="1.0" encoding="utf-8"?>
<p:tagLst xmlns:p="http://schemas.openxmlformats.org/presentationml/2006/main">
  <p:tag name="THINKCELLSHAPEDONOTDELETE" val="p8jhdt9jI2kmDW3acO87diQ"/>
</p:tagLst>
</file>

<file path=ppt/theme/theme1.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3649</Words>
  <Application>WPS Presentation</Application>
  <PresentationFormat>On-screen Show (4:3)</PresentationFormat>
  <Paragraphs>184</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Verdana</vt:lpstr>
      <vt:lpstr>Microsoft YaHei</vt:lpstr>
      <vt:lpstr>Arial Unicode MS</vt:lpstr>
      <vt:lpstr>1_Section slides</vt:lpstr>
      <vt:lpstr>Core Java 8  and Development Tools</vt:lpstr>
      <vt:lpstr>Lesson Objectives</vt:lpstr>
      <vt:lpstr>Regular Expressions Text Processing using Regular Expression</vt:lpstr>
      <vt:lpstr>Regular Expressions java.util.regex package</vt:lpstr>
      <vt:lpstr>Regular Expressions  Pattern class</vt:lpstr>
      <vt:lpstr>Regular Expressions  Pattern class : Example</vt:lpstr>
      <vt:lpstr>Regular Expressions  Matcher class</vt:lpstr>
      <vt:lpstr>Regular Expressions  Regular Expression guide</vt:lpstr>
      <vt:lpstr>Regular Expressions  Regular Expression guide</vt:lpstr>
      <vt:lpstr>Regular Expressions to validate data  Example</vt:lpstr>
      <vt:lpstr>Regular Expressions to validate data Demo : Regular Expression</vt:lpstr>
      <vt:lpstr>Best practises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Suparna Arya</cp:lastModifiedBy>
  <cp:revision>159</cp:revision>
  <cp:lastPrinted>2016-07-13T03:44:00Z</cp:lastPrinted>
  <dcterms:created xsi:type="dcterms:W3CDTF">2012-05-18T02:59:00Z</dcterms:created>
  <dcterms:modified xsi:type="dcterms:W3CDTF">2020-12-27T07:10:36Z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y fmtid="{D5CDD505-2E9C-101B-9397-08002B2CF9AE}" pid="5" name="KSOProductBuildVer">
    <vt:lpwstr>1033-11.2.0.9747</vt:lpwstr>
  </property>
</Properties>
</file>