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7" r:id="rId2"/>
    <p:sldId id="258" r:id="rId3"/>
    <p:sldId id="256" r:id="rId4"/>
    <p:sldId id="261" r:id="rId5"/>
    <p:sldId id="262"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7" r:id="rId23"/>
    <p:sldId id="284" r:id="rId24"/>
    <p:sldId id="285"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5CDA-E4D9-4138-9651-8AB1D86BE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B3F231-8BC5-4C3F-A07F-B80DF316C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DC74DC-E42D-4C90-AF06-612C4A775176}"/>
              </a:ext>
            </a:extLst>
          </p:cNvPr>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a:extLst>
              <a:ext uri="{FF2B5EF4-FFF2-40B4-BE49-F238E27FC236}">
                <a16:creationId xmlns:a16="http://schemas.microsoft.com/office/drawing/2014/main" id="{11F0330B-703F-4BA2-98B1-268C01005B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4AF5D9-2A60-4094-B3A3-BCAECF62832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181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5AFB-6F41-46C9-A59F-4021A73BE8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04A45-C3E6-4D85-9AA4-6CE53707A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80AAC-FE94-4A3E-B1B5-A115EA524587}"/>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a:extLst>
              <a:ext uri="{FF2B5EF4-FFF2-40B4-BE49-F238E27FC236}">
                <a16:creationId xmlns:a16="http://schemas.microsoft.com/office/drawing/2014/main" id="{1F357168-67D3-4DE8-BFC0-FE66CB4BF8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10F08B-6982-4CEB-8043-F2BAEB4C5A5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247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895DCC-8DD9-4CDB-9532-E867B116DD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043C3D-9E80-4935-95F7-2AF9BC335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C2FA3-786F-4B52-82D5-1947AAFDBFD8}"/>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a:extLst>
              <a:ext uri="{FF2B5EF4-FFF2-40B4-BE49-F238E27FC236}">
                <a16:creationId xmlns:a16="http://schemas.microsoft.com/office/drawing/2014/main" id="{094F45BE-6BDE-45A0-9FC1-6309C874C0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46E255-8BA3-4ADC-B80E-3360323CD96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732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567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CFA5-86F3-492E-8F35-0F7A9CD31F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11C9B5-8C72-4833-8AC4-B5CF6A740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9FAAF4-A5B3-4AE7-99FB-97080D3C0B9E}"/>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a:extLst>
              <a:ext uri="{FF2B5EF4-FFF2-40B4-BE49-F238E27FC236}">
                <a16:creationId xmlns:a16="http://schemas.microsoft.com/office/drawing/2014/main" id="{1E498AE1-05D3-4874-B938-F4F3F8B69C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125DC-FF06-4BFB-B351-27BDFCFEB8B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973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24A3-5531-463C-BC1D-5EB976F272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F5CA6A-43D2-46B4-A614-B599F1B2E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F3C32-8F0F-4620-9B57-B29C1088B12D}"/>
              </a:ext>
            </a:extLst>
          </p:cNvPr>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a:extLst>
              <a:ext uri="{FF2B5EF4-FFF2-40B4-BE49-F238E27FC236}">
                <a16:creationId xmlns:a16="http://schemas.microsoft.com/office/drawing/2014/main" id="{F5CE632A-9C5E-4C43-AFBC-DCA1F3A54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239E03-486B-4C86-8EDF-E55A4AD782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80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9FA4-B176-4751-8F32-7137C0248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70062B-AF90-4FC4-A03E-28233004A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F07C2-460E-48FD-9863-954C2A4CE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1FC72-E319-4CBB-A9F5-EAE8D311EEC5}"/>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a:extLst>
              <a:ext uri="{FF2B5EF4-FFF2-40B4-BE49-F238E27FC236}">
                <a16:creationId xmlns:a16="http://schemas.microsoft.com/office/drawing/2014/main" id="{7A080EB7-EFC4-439A-9D8B-D5813B960B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31FFF1-4F6C-4649-B712-A310965F6C9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466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24B2-D702-4B01-A10E-21DB84B0BB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7BC180-3DC7-43CF-B829-73AF3BA36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42DE1-4CDD-4C34-98CB-EBD5792F9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795D97-6DB5-46B6-8A6C-6198B9463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D45C7-7130-4169-8BCD-7870FA540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C78941-9F78-4172-A48A-A1BA370C2BF4}"/>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8" name="Footer Placeholder 7">
            <a:extLst>
              <a:ext uri="{FF2B5EF4-FFF2-40B4-BE49-F238E27FC236}">
                <a16:creationId xmlns:a16="http://schemas.microsoft.com/office/drawing/2014/main" id="{40D31989-9545-40F1-A041-E11010E6BE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B149A32-95F3-4DEC-B3ED-23DB6F31539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308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B421-6232-469F-B4D5-4C4C89662F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04204-BAAC-4C06-A7F0-0B20964C3068}"/>
              </a:ext>
            </a:extLst>
          </p:cNvPr>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4" name="Footer Placeholder 3">
            <a:extLst>
              <a:ext uri="{FF2B5EF4-FFF2-40B4-BE49-F238E27FC236}">
                <a16:creationId xmlns:a16="http://schemas.microsoft.com/office/drawing/2014/main" id="{308FB9F3-94B6-4FA0-A1B1-CF826A346EB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3C955B-78E4-479B-AA76-AA73B3E8B0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20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9F112-9EFF-41B9-A795-43ED66A37D1F}"/>
              </a:ext>
            </a:extLst>
          </p:cNvPr>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3" name="Footer Placeholder 2">
            <a:extLst>
              <a:ext uri="{FF2B5EF4-FFF2-40B4-BE49-F238E27FC236}">
                <a16:creationId xmlns:a16="http://schemas.microsoft.com/office/drawing/2014/main" id="{D9DDB262-76A0-4A55-B7B1-22A3C1479A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8B49A8-10E2-40EE-9569-52381A771C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202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33E0-CAD5-4759-BCA6-4C77D7B85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F6A58-9D79-443B-92CD-C13F3CBB64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B2731E-207C-4946-A30E-8622AC204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F2050-26C9-4F99-8231-C814CF33B7DD}"/>
              </a:ext>
            </a:extLst>
          </p:cNvPr>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a:extLst>
              <a:ext uri="{FF2B5EF4-FFF2-40B4-BE49-F238E27FC236}">
                <a16:creationId xmlns:a16="http://schemas.microsoft.com/office/drawing/2014/main" id="{A0D768BB-66BE-4A7E-997B-1C09916345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6D25A0-46C7-4BCF-8DD1-0CBC1D4890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40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1234-AA6C-48C1-8DBB-0F5AF8E5A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C5C6F3-BD8F-45A7-8296-86BC1A85D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54973E-EC14-41D7-96AF-83604FC6C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A9DC2-C0E7-47A2-A296-A2ACA7489C67}"/>
              </a:ext>
            </a:extLst>
          </p:cNvPr>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a:extLst>
              <a:ext uri="{FF2B5EF4-FFF2-40B4-BE49-F238E27FC236}">
                <a16:creationId xmlns:a16="http://schemas.microsoft.com/office/drawing/2014/main" id="{7CFBF1A8-B881-4F68-85CB-E5AD5FF3E5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B3DF5E-9652-45C7-B758-96A83281C3C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394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669D0-4258-47A1-A2B0-8C0A8BE69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FBAA21-0B12-4050-A467-D6A9E39E9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269DA-E310-44D6-B62D-2547D2DB9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12/7/2020</a:t>
            </a:fld>
            <a:endParaRPr lang="en-US" dirty="0"/>
          </a:p>
        </p:txBody>
      </p:sp>
      <p:sp>
        <p:nvSpPr>
          <p:cNvPr id="5" name="Footer Placeholder 4">
            <a:extLst>
              <a:ext uri="{FF2B5EF4-FFF2-40B4-BE49-F238E27FC236}">
                <a16:creationId xmlns:a16="http://schemas.microsoft.com/office/drawing/2014/main" id="{E4A1E361-FB85-4610-BD1C-A8B6C894C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CD24A6-F82D-4541-888F-86AEDE263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61162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legalmatch.com/" TargetMode="External"/><Relationship Id="rId7" Type="http://schemas.openxmlformats.org/officeDocument/2006/relationships/hyperlink" Target="https://firebase.google.com/docs/android/setup" TargetMode="External"/><Relationship Id="rId2" Type="http://schemas.openxmlformats.org/officeDocument/2006/relationships/hyperlink" Target="https://lawrato.com/" TargetMode="External"/><Relationship Id="rId1" Type="http://schemas.openxmlformats.org/officeDocument/2006/relationships/slideLayout" Target="../slideLayouts/slideLayout7.xml"/><Relationship Id="rId6" Type="http://schemas.openxmlformats.org/officeDocument/2006/relationships/hyperlink" Target="https://developer.android.com/guide" TargetMode="External"/><Relationship Id="rId5" Type="http://schemas.openxmlformats.org/officeDocument/2006/relationships/hyperlink" Target="https://www.uml-diagrams.org/" TargetMode="External"/><Relationship Id="rId4" Type="http://schemas.openxmlformats.org/officeDocument/2006/relationships/hyperlink" Target="https://www.vkee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9261" y="1777265"/>
            <a:ext cx="6623430" cy="1143483"/>
          </a:xfrm>
        </p:spPr>
        <p:txBody>
          <a:bodyPr/>
          <a:lstStyle/>
          <a:p>
            <a:r>
              <a:rPr lang="en-US" dirty="0"/>
              <a:t>FIND YOUR LAWYER</a:t>
            </a:r>
          </a:p>
        </p:txBody>
      </p:sp>
      <p:sp>
        <p:nvSpPr>
          <p:cNvPr id="7" name="TextBox 6"/>
          <p:cNvSpPr txBox="1"/>
          <p:nvPr/>
        </p:nvSpPr>
        <p:spPr>
          <a:xfrm>
            <a:off x="3276600" y="2891276"/>
            <a:ext cx="5486400" cy="707886"/>
          </a:xfrm>
          <a:prstGeom prst="rect">
            <a:avLst/>
          </a:prstGeom>
          <a:noFill/>
        </p:spPr>
        <p:txBody>
          <a:bodyPr wrap="square" rtlCol="0">
            <a:spAutoFit/>
          </a:bodyPr>
          <a:lstStyle/>
          <a:p>
            <a:pPr algn="ctr"/>
            <a:r>
              <a:rPr lang="en-US" sz="2000" b="1" dirty="0"/>
              <a:t>Information Technology Department</a:t>
            </a:r>
          </a:p>
          <a:p>
            <a:pPr algn="ctr"/>
            <a:r>
              <a:rPr lang="en-US" sz="2000" b="1" dirty="0"/>
              <a:t>Laxmi Institute of Technology, Sarigam</a:t>
            </a:r>
          </a:p>
        </p:txBody>
      </p:sp>
      <p:sp>
        <p:nvSpPr>
          <p:cNvPr id="10" name="Rectangle 9"/>
          <p:cNvSpPr/>
          <p:nvPr/>
        </p:nvSpPr>
        <p:spPr>
          <a:xfrm>
            <a:off x="6836368" y="3844077"/>
            <a:ext cx="4432646" cy="1754326"/>
          </a:xfrm>
          <a:prstGeom prst="rect">
            <a:avLst/>
          </a:prstGeom>
        </p:spPr>
        <p:txBody>
          <a:bodyPr wrap="square">
            <a:spAutoFit/>
          </a:bodyPr>
          <a:lstStyle/>
          <a:p>
            <a:r>
              <a:rPr lang="en-US" sz="2800" b="1" dirty="0"/>
              <a:t>Presented by</a:t>
            </a:r>
          </a:p>
          <a:p>
            <a:r>
              <a:rPr lang="en-US" sz="2000" dirty="0"/>
              <a:t>Chetan </a:t>
            </a:r>
            <a:r>
              <a:rPr lang="en-US" sz="2000" dirty="0" err="1"/>
              <a:t>Borase</a:t>
            </a:r>
            <a:r>
              <a:rPr lang="en-US" sz="2000" dirty="0"/>
              <a:t> (170860116003)                Ratan </a:t>
            </a:r>
            <a:r>
              <a:rPr lang="en-US" sz="2000" dirty="0" err="1"/>
              <a:t>Chaurasiya</a:t>
            </a:r>
            <a:r>
              <a:rPr lang="en-US" sz="2000" dirty="0"/>
              <a:t> (170860116004)	</a:t>
            </a:r>
          </a:p>
          <a:p>
            <a:r>
              <a:rPr lang="en-US" sz="2000" dirty="0"/>
              <a:t>Dhiraj Prajapati (170860116020)</a:t>
            </a:r>
          </a:p>
          <a:p>
            <a:r>
              <a:rPr lang="en-US" sz="2000" dirty="0"/>
              <a:t>Sanjay Prajapati (170860116021)</a:t>
            </a:r>
          </a:p>
        </p:txBody>
      </p:sp>
      <p:sp>
        <p:nvSpPr>
          <p:cNvPr id="11" name="Rectangle 10"/>
          <p:cNvSpPr/>
          <p:nvPr/>
        </p:nvSpPr>
        <p:spPr>
          <a:xfrm>
            <a:off x="2352541" y="3844077"/>
            <a:ext cx="6096000" cy="830997"/>
          </a:xfrm>
          <a:prstGeom prst="rect">
            <a:avLst/>
          </a:prstGeom>
        </p:spPr>
        <p:txBody>
          <a:bodyPr>
            <a:spAutoFit/>
          </a:bodyPr>
          <a:lstStyle/>
          <a:p>
            <a:r>
              <a:rPr lang="en-US" sz="2800" b="1" dirty="0"/>
              <a:t>Guided by</a:t>
            </a:r>
          </a:p>
          <a:p>
            <a:r>
              <a:rPr lang="en-US" sz="2000" dirty="0"/>
              <a:t>Ms. Kavita Joshi</a:t>
            </a:r>
          </a:p>
        </p:txBody>
      </p:sp>
      <p:pic>
        <p:nvPicPr>
          <p:cNvPr id="9" name="Picture 6" descr="C:\Users\Viral\Desktop\Rough\Gujarat_Technological_University_logo.JPG">
            <a:extLst>
              <a:ext uri="{FF2B5EF4-FFF2-40B4-BE49-F238E27FC236}">
                <a16:creationId xmlns:a16="http://schemas.microsoft.com/office/drawing/2014/main" id="{B77B0FFD-7D1F-41AE-B13E-301784A98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662" y="455255"/>
            <a:ext cx="948226" cy="1106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E630779-6C48-4FF1-AD96-BF623D0B2B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479987" y="439630"/>
            <a:ext cx="781351" cy="1121888"/>
          </a:xfrm>
          <a:prstGeom prst="rect">
            <a:avLst/>
          </a:prstGeom>
        </p:spPr>
      </p:pic>
    </p:spTree>
    <p:extLst>
      <p:ext uri="{BB962C8B-B14F-4D97-AF65-F5344CB8AC3E}">
        <p14:creationId xmlns:p14="http://schemas.microsoft.com/office/powerpoint/2010/main" val="427574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D740-073B-4C12-A512-BB008F30413B}"/>
              </a:ext>
            </a:extLst>
          </p:cNvPr>
          <p:cNvSpPr txBox="1">
            <a:spLocks/>
          </p:cNvSpPr>
          <p:nvPr/>
        </p:nvSpPr>
        <p:spPr>
          <a:xfrm>
            <a:off x="661984" y="405218"/>
            <a:ext cx="2306503" cy="774225"/>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Activity Diagram For Client</a:t>
            </a:r>
          </a:p>
        </p:txBody>
      </p:sp>
      <p:pic>
        <p:nvPicPr>
          <p:cNvPr id="4" name="Picture 3">
            <a:extLst>
              <a:ext uri="{FF2B5EF4-FFF2-40B4-BE49-F238E27FC236}">
                <a16:creationId xmlns:a16="http://schemas.microsoft.com/office/drawing/2014/main" id="{13132A65-9C92-4C75-8DE9-FD6BC72BDEE6}"/>
              </a:ext>
            </a:extLst>
          </p:cNvPr>
          <p:cNvPicPr>
            <a:picLocks noChangeAspect="1"/>
          </p:cNvPicPr>
          <p:nvPr/>
        </p:nvPicPr>
        <p:blipFill rotWithShape="1">
          <a:blip r:embed="rId2"/>
          <a:srcRect l="12290" t="7923" r="6550" b="30821"/>
          <a:stretch/>
        </p:blipFill>
        <p:spPr>
          <a:xfrm>
            <a:off x="3882886" y="380843"/>
            <a:ext cx="5711687" cy="6096313"/>
          </a:xfrm>
          <a:prstGeom prst="rect">
            <a:avLst/>
          </a:prstGeom>
        </p:spPr>
      </p:pic>
    </p:spTree>
    <p:extLst>
      <p:ext uri="{BB962C8B-B14F-4D97-AF65-F5344CB8AC3E}">
        <p14:creationId xmlns:p14="http://schemas.microsoft.com/office/powerpoint/2010/main" val="410505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194D9-40A3-4E19-B9FF-5837A69B50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4545" y="401954"/>
            <a:ext cx="6925890" cy="6330149"/>
          </a:xfrm>
          <a:prstGeom prst="rect">
            <a:avLst/>
          </a:prstGeom>
          <a:noFill/>
          <a:ln>
            <a:noFill/>
          </a:ln>
        </p:spPr>
      </p:pic>
      <p:sp>
        <p:nvSpPr>
          <p:cNvPr id="3" name="Title 1">
            <a:extLst>
              <a:ext uri="{FF2B5EF4-FFF2-40B4-BE49-F238E27FC236}">
                <a16:creationId xmlns:a16="http://schemas.microsoft.com/office/drawing/2014/main" id="{261E2247-F346-4E46-A50B-3BD926C4E1FC}"/>
              </a:ext>
            </a:extLst>
          </p:cNvPr>
          <p:cNvSpPr txBox="1">
            <a:spLocks/>
          </p:cNvSpPr>
          <p:nvPr/>
        </p:nvSpPr>
        <p:spPr>
          <a:xfrm>
            <a:off x="661984" y="405218"/>
            <a:ext cx="2306503" cy="774225"/>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Activity Diagram For Lawyer</a:t>
            </a:r>
          </a:p>
        </p:txBody>
      </p:sp>
    </p:spTree>
    <p:extLst>
      <p:ext uri="{BB962C8B-B14F-4D97-AF65-F5344CB8AC3E}">
        <p14:creationId xmlns:p14="http://schemas.microsoft.com/office/powerpoint/2010/main" val="166704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41F2EA-7763-4D50-93AB-848A9B3F92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461" y="443016"/>
            <a:ext cx="4734339" cy="5971968"/>
          </a:xfrm>
          <a:prstGeom prst="rect">
            <a:avLst/>
          </a:prstGeom>
          <a:noFill/>
          <a:ln>
            <a:noFill/>
          </a:ln>
        </p:spPr>
      </p:pic>
      <p:sp>
        <p:nvSpPr>
          <p:cNvPr id="3" name="Title 1">
            <a:extLst>
              <a:ext uri="{FF2B5EF4-FFF2-40B4-BE49-F238E27FC236}">
                <a16:creationId xmlns:a16="http://schemas.microsoft.com/office/drawing/2014/main" id="{C3456859-0BB0-4BDC-8AAB-2CD4AD5F5DF0}"/>
              </a:ext>
            </a:extLst>
          </p:cNvPr>
          <p:cNvSpPr txBox="1">
            <a:spLocks/>
          </p:cNvSpPr>
          <p:nvPr/>
        </p:nvSpPr>
        <p:spPr>
          <a:xfrm>
            <a:off x="661984" y="405218"/>
            <a:ext cx="2306503" cy="774225"/>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Activity Diagram For Admin</a:t>
            </a:r>
          </a:p>
        </p:txBody>
      </p:sp>
    </p:spTree>
    <p:extLst>
      <p:ext uri="{BB962C8B-B14F-4D97-AF65-F5344CB8AC3E}">
        <p14:creationId xmlns:p14="http://schemas.microsoft.com/office/powerpoint/2010/main" val="154060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02EAEE-D772-4F17-AE8C-61643B44B939}"/>
              </a:ext>
            </a:extLst>
          </p:cNvPr>
          <p:cNvPicPr/>
          <p:nvPr/>
        </p:nvPicPr>
        <p:blipFill rotWithShape="1">
          <a:blip r:embed="rId2" cstate="print">
            <a:extLst>
              <a:ext uri="{28A0092B-C50C-407E-A947-70E740481C1C}">
                <a14:useLocalDpi xmlns:a14="http://schemas.microsoft.com/office/drawing/2010/main" val="0"/>
              </a:ext>
            </a:extLst>
          </a:blip>
          <a:srcRect l="7443" t="5508" r="11205" b="49090"/>
          <a:stretch/>
        </p:blipFill>
        <p:spPr bwMode="auto">
          <a:xfrm>
            <a:off x="1598406" y="149294"/>
            <a:ext cx="10408064" cy="6847854"/>
          </a:xfrm>
          <a:prstGeom prst="rect">
            <a:avLst/>
          </a:prstGeom>
          <a:noFill/>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F770B178-25CF-41DB-902E-21B9A24F4323}"/>
              </a:ext>
            </a:extLst>
          </p:cNvPr>
          <p:cNvSpPr txBox="1">
            <a:spLocks/>
          </p:cNvSpPr>
          <p:nvPr/>
        </p:nvSpPr>
        <p:spPr>
          <a:xfrm>
            <a:off x="661983" y="405218"/>
            <a:ext cx="2584799" cy="450429"/>
          </a:xfrm>
          <a:prstGeom prst="rect">
            <a:avLst/>
          </a:prstGeom>
        </p:spPr>
        <p:txBody>
          <a:bodyP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72123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247DF-7472-4124-8748-ED928F7BC8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0145" y="1126402"/>
            <a:ext cx="7721020" cy="5326380"/>
          </a:xfrm>
          <a:prstGeom prst="rect">
            <a:avLst/>
          </a:prstGeom>
          <a:noFill/>
          <a:ln>
            <a:noFill/>
          </a:ln>
        </p:spPr>
      </p:pic>
      <p:sp>
        <p:nvSpPr>
          <p:cNvPr id="3" name="Title 1">
            <a:extLst>
              <a:ext uri="{FF2B5EF4-FFF2-40B4-BE49-F238E27FC236}">
                <a16:creationId xmlns:a16="http://schemas.microsoft.com/office/drawing/2014/main" id="{AF1D1B8E-E18C-45DC-8C75-357084EC5EC6}"/>
              </a:ext>
            </a:extLst>
          </p:cNvPr>
          <p:cNvSpPr txBox="1">
            <a:spLocks/>
          </p:cNvSpPr>
          <p:nvPr/>
        </p:nvSpPr>
        <p:spPr>
          <a:xfrm>
            <a:off x="661983" y="405218"/>
            <a:ext cx="2584799" cy="450429"/>
          </a:xfrm>
          <a:prstGeom prst="rect">
            <a:avLst/>
          </a:prstGeom>
        </p:spPr>
        <p:txBody>
          <a:bodyP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DFD Level 0</a:t>
            </a:r>
          </a:p>
        </p:txBody>
      </p:sp>
    </p:spTree>
    <p:extLst>
      <p:ext uri="{BB962C8B-B14F-4D97-AF65-F5344CB8AC3E}">
        <p14:creationId xmlns:p14="http://schemas.microsoft.com/office/powerpoint/2010/main" val="64045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3274-739A-416B-8A7A-C07D9059C441}"/>
              </a:ext>
            </a:extLst>
          </p:cNvPr>
          <p:cNvSpPr txBox="1">
            <a:spLocks/>
          </p:cNvSpPr>
          <p:nvPr/>
        </p:nvSpPr>
        <p:spPr>
          <a:xfrm>
            <a:off x="661983" y="405218"/>
            <a:ext cx="2584799" cy="450429"/>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DFD Level 1 Client</a:t>
            </a:r>
          </a:p>
        </p:txBody>
      </p:sp>
      <p:pic>
        <p:nvPicPr>
          <p:cNvPr id="5" name="Picture 4">
            <a:extLst>
              <a:ext uri="{FF2B5EF4-FFF2-40B4-BE49-F238E27FC236}">
                <a16:creationId xmlns:a16="http://schemas.microsoft.com/office/drawing/2014/main" id="{C068B004-203A-45DC-93C4-485E9AD4DD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6194" y="352452"/>
            <a:ext cx="6200084" cy="6153095"/>
          </a:xfrm>
          <a:prstGeom prst="rect">
            <a:avLst/>
          </a:prstGeom>
          <a:noFill/>
          <a:ln>
            <a:noFill/>
          </a:ln>
        </p:spPr>
      </p:pic>
    </p:spTree>
    <p:extLst>
      <p:ext uri="{BB962C8B-B14F-4D97-AF65-F5344CB8AC3E}">
        <p14:creationId xmlns:p14="http://schemas.microsoft.com/office/powerpoint/2010/main" val="129674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59BA-E069-4F07-BA68-98952437A407}"/>
              </a:ext>
            </a:extLst>
          </p:cNvPr>
          <p:cNvSpPr txBox="1">
            <a:spLocks/>
          </p:cNvSpPr>
          <p:nvPr/>
        </p:nvSpPr>
        <p:spPr>
          <a:xfrm>
            <a:off x="661983" y="405218"/>
            <a:ext cx="2584799" cy="450429"/>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DFD Level 1 Lawyer</a:t>
            </a:r>
          </a:p>
        </p:txBody>
      </p:sp>
      <p:pic>
        <p:nvPicPr>
          <p:cNvPr id="3" name="Picture 2">
            <a:extLst>
              <a:ext uri="{FF2B5EF4-FFF2-40B4-BE49-F238E27FC236}">
                <a16:creationId xmlns:a16="http://schemas.microsoft.com/office/drawing/2014/main" id="{197E388C-A547-4446-B955-36A9430697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88904" y="172278"/>
            <a:ext cx="7023651" cy="6582568"/>
          </a:xfrm>
          <a:prstGeom prst="rect">
            <a:avLst/>
          </a:prstGeom>
          <a:noFill/>
          <a:ln>
            <a:noFill/>
          </a:ln>
        </p:spPr>
      </p:pic>
    </p:spTree>
    <p:extLst>
      <p:ext uri="{BB962C8B-B14F-4D97-AF65-F5344CB8AC3E}">
        <p14:creationId xmlns:p14="http://schemas.microsoft.com/office/powerpoint/2010/main" val="270710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CA08-27DE-4897-ABFA-6B0941DE9979}"/>
              </a:ext>
            </a:extLst>
          </p:cNvPr>
          <p:cNvSpPr txBox="1">
            <a:spLocks/>
          </p:cNvSpPr>
          <p:nvPr/>
        </p:nvSpPr>
        <p:spPr>
          <a:xfrm>
            <a:off x="661983" y="405218"/>
            <a:ext cx="2584799" cy="450429"/>
          </a:xfrm>
          <a:prstGeom prst="rect">
            <a:avLst/>
          </a:prstGeom>
        </p:spPr>
        <p:txBody>
          <a:bodyP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DFD Level 2</a:t>
            </a:r>
          </a:p>
        </p:txBody>
      </p:sp>
      <p:pic>
        <p:nvPicPr>
          <p:cNvPr id="4" name="Picture 3">
            <a:extLst>
              <a:ext uri="{FF2B5EF4-FFF2-40B4-BE49-F238E27FC236}">
                <a16:creationId xmlns:a16="http://schemas.microsoft.com/office/drawing/2014/main" id="{EFE2934E-CC80-496F-B06C-0E462C1B8A37}"/>
              </a:ext>
            </a:extLst>
          </p:cNvPr>
          <p:cNvPicPr>
            <a:picLocks noChangeAspect="1"/>
          </p:cNvPicPr>
          <p:nvPr/>
        </p:nvPicPr>
        <p:blipFill>
          <a:blip r:embed="rId2"/>
          <a:stretch>
            <a:fillRect/>
          </a:stretch>
        </p:blipFill>
        <p:spPr>
          <a:xfrm>
            <a:off x="3697763" y="405218"/>
            <a:ext cx="6930479" cy="5860384"/>
          </a:xfrm>
          <a:prstGeom prst="rect">
            <a:avLst/>
          </a:prstGeom>
        </p:spPr>
      </p:pic>
    </p:spTree>
    <p:extLst>
      <p:ext uri="{BB962C8B-B14F-4D97-AF65-F5344CB8AC3E}">
        <p14:creationId xmlns:p14="http://schemas.microsoft.com/office/powerpoint/2010/main" val="24903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995E51-BEAC-4413-B703-926DB3613E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5725" y="269399"/>
            <a:ext cx="4500549" cy="6319201"/>
          </a:xfrm>
          <a:prstGeom prst="rect">
            <a:avLst/>
          </a:prstGeom>
          <a:noFill/>
          <a:ln>
            <a:noFill/>
          </a:ln>
        </p:spPr>
      </p:pic>
      <p:sp>
        <p:nvSpPr>
          <p:cNvPr id="4" name="Title 1">
            <a:extLst>
              <a:ext uri="{FF2B5EF4-FFF2-40B4-BE49-F238E27FC236}">
                <a16:creationId xmlns:a16="http://schemas.microsoft.com/office/drawing/2014/main" id="{27743C51-C2B0-4287-B45C-742337E15E0E}"/>
              </a:ext>
            </a:extLst>
          </p:cNvPr>
          <p:cNvSpPr txBox="1">
            <a:spLocks/>
          </p:cNvSpPr>
          <p:nvPr/>
        </p:nvSpPr>
        <p:spPr>
          <a:xfrm>
            <a:off x="661983" y="405218"/>
            <a:ext cx="2584799" cy="450429"/>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Flowchart for Client</a:t>
            </a:r>
          </a:p>
        </p:txBody>
      </p:sp>
    </p:spTree>
    <p:extLst>
      <p:ext uri="{BB962C8B-B14F-4D97-AF65-F5344CB8AC3E}">
        <p14:creationId xmlns:p14="http://schemas.microsoft.com/office/powerpoint/2010/main" val="236778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967717-8984-449A-A599-0803FCFBC4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96141" y="343421"/>
            <a:ext cx="4744276" cy="6282666"/>
          </a:xfrm>
          <a:prstGeom prst="rect">
            <a:avLst/>
          </a:prstGeom>
          <a:noFill/>
          <a:ln>
            <a:noFill/>
          </a:ln>
        </p:spPr>
      </p:pic>
      <p:sp>
        <p:nvSpPr>
          <p:cNvPr id="3" name="Title 1">
            <a:extLst>
              <a:ext uri="{FF2B5EF4-FFF2-40B4-BE49-F238E27FC236}">
                <a16:creationId xmlns:a16="http://schemas.microsoft.com/office/drawing/2014/main" id="{B2313BC4-1261-468E-9A09-9F3348A40EDC}"/>
              </a:ext>
            </a:extLst>
          </p:cNvPr>
          <p:cNvSpPr txBox="1">
            <a:spLocks/>
          </p:cNvSpPr>
          <p:nvPr/>
        </p:nvSpPr>
        <p:spPr>
          <a:xfrm>
            <a:off x="661983" y="405218"/>
            <a:ext cx="2584799" cy="450429"/>
          </a:xfrm>
          <a:prstGeom prst="rect">
            <a:avLst/>
          </a:prstGeom>
        </p:spPr>
        <p:txBody>
          <a:bodyPr>
            <a:normAutofit fontScale="82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Flowchart for Lawyer</a:t>
            </a:r>
          </a:p>
        </p:txBody>
      </p:sp>
    </p:spTree>
    <p:extLst>
      <p:ext uri="{BB962C8B-B14F-4D97-AF65-F5344CB8AC3E}">
        <p14:creationId xmlns:p14="http://schemas.microsoft.com/office/powerpoint/2010/main" val="282330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45042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quarter" idx="13"/>
          </p:nvPr>
        </p:nvSpPr>
        <p:spPr>
          <a:xfrm>
            <a:off x="1145593" y="1195114"/>
            <a:ext cx="10516319" cy="4450312"/>
          </a:xfrm>
        </p:spPr>
        <p:txBody>
          <a:bodyPr>
            <a:normAutofit/>
          </a:bodyPr>
          <a:lstStyle/>
          <a:p>
            <a:pPr>
              <a:lnSpc>
                <a:spcPct val="110000"/>
              </a:lnSpc>
            </a:pPr>
            <a:r>
              <a:rPr lang="en-US" sz="2400" dirty="0">
                <a:latin typeface="Times New Roman" panose="02020603050405020304" pitchFamily="18" charset="0"/>
                <a:cs typeface="Times New Roman" panose="02020603050405020304" pitchFamily="18" charset="0"/>
              </a:rPr>
              <a:t>Abstract</a:t>
            </a:r>
          </a:p>
          <a:p>
            <a:pPr>
              <a:lnSpc>
                <a:spcPct val="110000"/>
              </a:lnSpc>
            </a:pPr>
            <a:r>
              <a:rPr lang="en-US" sz="2400" dirty="0">
                <a:latin typeface="Times New Roman" panose="02020603050405020304" pitchFamily="18" charset="0"/>
                <a:cs typeface="Times New Roman" panose="02020603050405020304" pitchFamily="18" charset="0"/>
              </a:rPr>
              <a:t>Literature Survey</a:t>
            </a:r>
          </a:p>
          <a:p>
            <a:pPr>
              <a:lnSpc>
                <a:spcPct val="110000"/>
              </a:lnSpc>
            </a:pPr>
            <a:r>
              <a:rPr lang="en-US" sz="2400" dirty="0">
                <a:latin typeface="Times New Roman" panose="02020603050405020304" pitchFamily="18" charset="0"/>
                <a:cs typeface="Times New Roman" panose="02020603050405020304" pitchFamily="18" charset="0"/>
              </a:rPr>
              <a:t>Proposed Solution</a:t>
            </a:r>
          </a:p>
          <a:p>
            <a:pPr>
              <a:lnSpc>
                <a:spcPct val="110000"/>
              </a:lnSpc>
            </a:pPr>
            <a:r>
              <a:rPr lang="en-US" sz="2400" dirty="0">
                <a:latin typeface="Times New Roman" panose="02020603050405020304" pitchFamily="18" charset="0"/>
                <a:cs typeface="Times New Roman" panose="02020603050405020304" pitchFamily="18" charset="0"/>
              </a:rPr>
              <a:t>UML Diagrams</a:t>
            </a:r>
          </a:p>
          <a:p>
            <a:pPr>
              <a:lnSpc>
                <a:spcPct val="110000"/>
              </a:lnSpc>
            </a:pPr>
            <a:r>
              <a:rPr lang="en-US" sz="2400" dirty="0">
                <a:latin typeface="Times New Roman" panose="02020603050405020304" pitchFamily="18" charset="0"/>
                <a:cs typeface="Times New Roman" panose="02020603050405020304" pitchFamily="18" charset="0"/>
              </a:rPr>
              <a:t>Database Design</a:t>
            </a:r>
          </a:p>
          <a:p>
            <a:pPr>
              <a:lnSpc>
                <a:spcPct val="110000"/>
              </a:lnSpc>
            </a:pPr>
            <a:r>
              <a:rPr lang="en-US" sz="2400" dirty="0">
                <a:latin typeface="Times New Roman" panose="02020603050405020304" pitchFamily="18" charset="0"/>
                <a:cs typeface="Times New Roman" panose="02020603050405020304" pitchFamily="18" charset="0"/>
              </a:rPr>
              <a:t>Implementation </a:t>
            </a:r>
          </a:p>
          <a:p>
            <a:pPr>
              <a:lnSpc>
                <a:spcPct val="110000"/>
              </a:lnSpc>
            </a:pPr>
            <a:r>
              <a:rPr lang="en-US" sz="2400" dirty="0">
                <a:latin typeface="Times New Roman" panose="02020603050405020304" pitchFamily="18" charset="0"/>
                <a:cs typeface="Times New Roman" panose="02020603050405020304" pitchFamily="18" charset="0"/>
              </a:rPr>
              <a:t>Conclusion &amp; Future Work</a:t>
            </a:r>
          </a:p>
          <a:p>
            <a:pPr>
              <a:lnSpc>
                <a:spcPct val="110000"/>
              </a:lnSpc>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2637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1F88-29FD-4865-AF0D-C8FE1020A1B3}"/>
              </a:ext>
            </a:extLst>
          </p:cNvPr>
          <p:cNvSpPr txBox="1">
            <a:spLocks/>
          </p:cNvSpPr>
          <p:nvPr/>
        </p:nvSpPr>
        <p:spPr>
          <a:xfrm>
            <a:off x="913775" y="657154"/>
            <a:ext cx="10364451" cy="450429"/>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Database Design</a:t>
            </a:r>
          </a:p>
        </p:txBody>
      </p:sp>
      <p:sp>
        <p:nvSpPr>
          <p:cNvPr id="3" name="Title 1">
            <a:extLst>
              <a:ext uri="{FF2B5EF4-FFF2-40B4-BE49-F238E27FC236}">
                <a16:creationId xmlns:a16="http://schemas.microsoft.com/office/drawing/2014/main" id="{3A831090-17D2-4D63-93DE-94135C871248}"/>
              </a:ext>
            </a:extLst>
          </p:cNvPr>
          <p:cNvSpPr txBox="1">
            <a:spLocks/>
          </p:cNvSpPr>
          <p:nvPr/>
        </p:nvSpPr>
        <p:spPr>
          <a:xfrm>
            <a:off x="661983" y="1107583"/>
            <a:ext cx="2584799" cy="450429"/>
          </a:xfrm>
          <a:prstGeom prst="rect">
            <a:avLst/>
          </a:prstGeom>
        </p:spPr>
        <p:txBody>
          <a:bodyPr>
            <a:normAutofit fontScale="82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000" b="1" cap="none" dirty="0">
                <a:latin typeface="Times New Roman" panose="02020603050405020304" pitchFamily="18" charset="0"/>
                <a:cs typeface="Times New Roman" panose="02020603050405020304" pitchFamily="18" charset="0"/>
              </a:rPr>
              <a:t>Database Schema Design</a:t>
            </a:r>
          </a:p>
        </p:txBody>
      </p:sp>
      <p:graphicFrame>
        <p:nvGraphicFramePr>
          <p:cNvPr id="4" name="Table 3">
            <a:extLst>
              <a:ext uri="{FF2B5EF4-FFF2-40B4-BE49-F238E27FC236}">
                <a16:creationId xmlns:a16="http://schemas.microsoft.com/office/drawing/2014/main" id="{3168B64A-8C45-4B7B-A8EA-7265B49377F5}"/>
              </a:ext>
            </a:extLst>
          </p:cNvPr>
          <p:cNvGraphicFramePr>
            <a:graphicFrameLocks noGrp="1"/>
          </p:cNvGraphicFramePr>
          <p:nvPr>
            <p:extLst>
              <p:ext uri="{D42A27DB-BD31-4B8C-83A1-F6EECF244321}">
                <p14:modId xmlns:p14="http://schemas.microsoft.com/office/powerpoint/2010/main" val="2370890657"/>
              </p:ext>
            </p:extLst>
          </p:nvPr>
        </p:nvGraphicFramePr>
        <p:xfrm>
          <a:off x="913775" y="2008441"/>
          <a:ext cx="5288243" cy="3438198"/>
        </p:xfrm>
        <a:graphic>
          <a:graphicData uri="http://schemas.openxmlformats.org/drawingml/2006/table">
            <a:tbl>
              <a:tblPr firstRow="1" firstCol="1" bandRow="1">
                <a:tableStyleId>{5C22544A-7EE6-4342-B048-85BDC9FD1C3A}</a:tableStyleId>
              </a:tblPr>
              <a:tblGrid>
                <a:gridCol w="1709265">
                  <a:extLst>
                    <a:ext uri="{9D8B030D-6E8A-4147-A177-3AD203B41FA5}">
                      <a16:colId xmlns:a16="http://schemas.microsoft.com/office/drawing/2014/main" val="1394814824"/>
                    </a:ext>
                  </a:extLst>
                </a:gridCol>
                <a:gridCol w="1709265">
                  <a:extLst>
                    <a:ext uri="{9D8B030D-6E8A-4147-A177-3AD203B41FA5}">
                      <a16:colId xmlns:a16="http://schemas.microsoft.com/office/drawing/2014/main" val="2221912602"/>
                    </a:ext>
                  </a:extLst>
                </a:gridCol>
                <a:gridCol w="1869713">
                  <a:extLst>
                    <a:ext uri="{9D8B030D-6E8A-4147-A177-3AD203B41FA5}">
                      <a16:colId xmlns:a16="http://schemas.microsoft.com/office/drawing/2014/main" val="3383786238"/>
                    </a:ext>
                  </a:extLst>
                </a:gridCol>
              </a:tblGrid>
              <a:tr h="382022">
                <a:tc>
                  <a:txBody>
                    <a:bodyPr/>
                    <a:lstStyle/>
                    <a:p>
                      <a:pPr>
                        <a:lnSpc>
                          <a:spcPct val="150000"/>
                        </a:lnSpc>
                        <a:spcAft>
                          <a:spcPts val="1000"/>
                        </a:spcAft>
                      </a:pPr>
                      <a:r>
                        <a:rPr lang="en-IN" sz="1200">
                          <a:effectLst/>
                        </a:rPr>
                        <a:t>COLUMN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DATATYPE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74530262"/>
                  </a:ext>
                </a:extLst>
              </a:tr>
              <a:tr h="382022">
                <a:tc>
                  <a:txBody>
                    <a:bodyPr/>
                    <a:lstStyle/>
                    <a:p>
                      <a:pPr>
                        <a:lnSpc>
                          <a:spcPct val="150000"/>
                        </a:lnSpc>
                        <a:spcAft>
                          <a:spcPts val="1000"/>
                        </a:spcAft>
                      </a:pPr>
                      <a:r>
                        <a:rPr lang="en-IN" sz="1200">
                          <a:effectLst/>
                        </a:rPr>
                        <a:t>u_id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primary key autogenerated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51688354"/>
                  </a:ext>
                </a:extLst>
              </a:tr>
              <a:tr h="382022">
                <a:tc>
                  <a:txBody>
                    <a:bodyPr/>
                    <a:lstStyle/>
                    <a:p>
                      <a:pPr>
                        <a:lnSpc>
                          <a:spcPct val="150000"/>
                        </a:lnSpc>
                        <a:spcAft>
                          <a:spcPts val="1000"/>
                        </a:spcAft>
                      </a:pPr>
                      <a:r>
                        <a:rPr lang="en-IN" sz="1200">
                          <a:effectLst/>
                        </a:rPr>
                        <a:t>full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34020382"/>
                  </a:ext>
                </a:extLst>
              </a:tr>
              <a:tr h="382022">
                <a:tc>
                  <a:txBody>
                    <a:bodyPr/>
                    <a:lstStyle/>
                    <a:p>
                      <a:pPr>
                        <a:lnSpc>
                          <a:spcPct val="150000"/>
                        </a:lnSpc>
                        <a:spcAft>
                          <a:spcPts val="1000"/>
                        </a:spcAft>
                      </a:pPr>
                      <a:r>
                        <a:rPr lang="en-IN" sz="1200">
                          <a:effectLst/>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92077478"/>
                  </a:ext>
                </a:extLst>
              </a:tr>
              <a:tr h="382022">
                <a:tc>
                  <a:txBody>
                    <a:bodyPr/>
                    <a:lstStyle/>
                    <a:p>
                      <a:pPr>
                        <a:lnSpc>
                          <a:spcPct val="150000"/>
                        </a:lnSpc>
                        <a:spcAft>
                          <a:spcPts val="1000"/>
                        </a:spcAft>
                      </a:pPr>
                      <a:r>
                        <a:rPr lang="en-IN" sz="1200">
                          <a:effectLst/>
                        </a:rPr>
                        <a:t>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51810769"/>
                  </a:ext>
                </a:extLst>
              </a:tr>
              <a:tr h="382022">
                <a:tc>
                  <a:txBody>
                    <a:bodyPr/>
                    <a:lstStyle/>
                    <a:p>
                      <a:pPr>
                        <a:lnSpc>
                          <a:spcPct val="150000"/>
                        </a:lnSpc>
                        <a:spcAft>
                          <a:spcPts val="1000"/>
                        </a:spcAft>
                      </a:pPr>
                      <a:r>
                        <a:rPr lang="en-IN" sz="1200">
                          <a:effectLst/>
                        </a:rPr>
                        <a:t>city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28944551"/>
                  </a:ext>
                </a:extLst>
              </a:tr>
              <a:tr h="382022">
                <a:tc>
                  <a:txBody>
                    <a:bodyPr/>
                    <a:lstStyle/>
                    <a:p>
                      <a:pPr>
                        <a:lnSpc>
                          <a:spcPct val="150000"/>
                        </a:lnSpc>
                        <a:spcAft>
                          <a:spcPts val="1000"/>
                        </a:spcAft>
                      </a:pPr>
                      <a:r>
                        <a:rPr lang="en-IN" sz="1200">
                          <a:effectLst/>
                        </a:rPr>
                        <a:t>state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9488408"/>
                  </a:ext>
                </a:extLst>
              </a:tr>
              <a:tr h="382022">
                <a:tc>
                  <a:txBody>
                    <a:bodyPr/>
                    <a:lstStyle/>
                    <a:p>
                      <a:pPr>
                        <a:lnSpc>
                          <a:spcPct val="150000"/>
                        </a:lnSpc>
                        <a:spcAft>
                          <a:spcPts val="1000"/>
                        </a:spcAft>
                      </a:pPr>
                      <a:r>
                        <a:rPr lang="en-IN" sz="1200">
                          <a:effectLst/>
                        </a:rPr>
                        <a:t>mob. 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60639853"/>
                  </a:ext>
                </a:extLst>
              </a:tr>
              <a:tr h="382022">
                <a:tc>
                  <a:txBody>
                    <a:bodyPr/>
                    <a:lstStyle/>
                    <a:p>
                      <a:pPr>
                        <a:lnSpc>
                          <a:spcPct val="150000"/>
                        </a:lnSpc>
                        <a:spcAft>
                          <a:spcPts val="1000"/>
                        </a:spcAft>
                      </a:pPr>
                      <a:r>
                        <a:rPr lang="en-IN" sz="1200">
                          <a:effectLst/>
                        </a:rPr>
                        <a:t>email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dirty="0">
                          <a:effectLst/>
                        </a:rPr>
                        <a:t>required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97694648"/>
                  </a:ext>
                </a:extLst>
              </a:tr>
            </a:tbl>
          </a:graphicData>
        </a:graphic>
      </p:graphicFrame>
      <p:graphicFrame>
        <p:nvGraphicFramePr>
          <p:cNvPr id="5" name="Table 4">
            <a:extLst>
              <a:ext uri="{FF2B5EF4-FFF2-40B4-BE49-F238E27FC236}">
                <a16:creationId xmlns:a16="http://schemas.microsoft.com/office/drawing/2014/main" id="{935EEB01-AF32-403C-A52E-DCA415763E4E}"/>
              </a:ext>
            </a:extLst>
          </p:cNvPr>
          <p:cNvGraphicFramePr>
            <a:graphicFrameLocks noGrp="1"/>
          </p:cNvGraphicFramePr>
          <p:nvPr>
            <p:extLst>
              <p:ext uri="{D42A27DB-BD31-4B8C-83A1-F6EECF244321}">
                <p14:modId xmlns:p14="http://schemas.microsoft.com/office/powerpoint/2010/main" val="324073331"/>
              </p:ext>
            </p:extLst>
          </p:nvPr>
        </p:nvGraphicFramePr>
        <p:xfrm>
          <a:off x="6397251" y="2008439"/>
          <a:ext cx="5609219" cy="3438200"/>
        </p:xfrm>
        <a:graphic>
          <a:graphicData uri="http://schemas.openxmlformats.org/drawingml/2006/table">
            <a:tbl>
              <a:tblPr firstRow="1" firstCol="1" bandRow="1">
                <a:tableStyleId>{5C22544A-7EE6-4342-B048-85BDC9FD1C3A}</a:tableStyleId>
              </a:tblPr>
              <a:tblGrid>
                <a:gridCol w="1751413">
                  <a:extLst>
                    <a:ext uri="{9D8B030D-6E8A-4147-A177-3AD203B41FA5}">
                      <a16:colId xmlns:a16="http://schemas.microsoft.com/office/drawing/2014/main" val="632945501"/>
                    </a:ext>
                  </a:extLst>
                </a:gridCol>
                <a:gridCol w="1751413">
                  <a:extLst>
                    <a:ext uri="{9D8B030D-6E8A-4147-A177-3AD203B41FA5}">
                      <a16:colId xmlns:a16="http://schemas.microsoft.com/office/drawing/2014/main" val="1315155813"/>
                    </a:ext>
                  </a:extLst>
                </a:gridCol>
                <a:gridCol w="2106393">
                  <a:extLst>
                    <a:ext uri="{9D8B030D-6E8A-4147-A177-3AD203B41FA5}">
                      <a16:colId xmlns:a16="http://schemas.microsoft.com/office/drawing/2014/main" val="2034593174"/>
                    </a:ext>
                  </a:extLst>
                </a:gridCol>
              </a:tblGrid>
              <a:tr h="343820">
                <a:tc>
                  <a:txBody>
                    <a:bodyPr/>
                    <a:lstStyle/>
                    <a:p>
                      <a:pPr>
                        <a:lnSpc>
                          <a:spcPct val="150000"/>
                        </a:lnSpc>
                        <a:spcAft>
                          <a:spcPts val="1000"/>
                        </a:spcAft>
                      </a:pPr>
                      <a:r>
                        <a:rPr lang="en-IN" sz="1200">
                          <a:effectLst/>
                        </a:rPr>
                        <a:t>COLUMN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DATATYPE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87410590"/>
                  </a:ext>
                </a:extLst>
              </a:tr>
              <a:tr h="343820">
                <a:tc>
                  <a:txBody>
                    <a:bodyPr/>
                    <a:lstStyle/>
                    <a:p>
                      <a:pPr>
                        <a:lnSpc>
                          <a:spcPct val="150000"/>
                        </a:lnSpc>
                        <a:spcAft>
                          <a:spcPts val="1000"/>
                        </a:spcAft>
                      </a:pPr>
                      <a:r>
                        <a:rPr lang="en-IN" sz="1200">
                          <a:effectLst/>
                        </a:rPr>
                        <a:t>l_id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primary key autogenerated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10482663"/>
                  </a:ext>
                </a:extLst>
              </a:tr>
              <a:tr h="343820">
                <a:tc>
                  <a:txBody>
                    <a:bodyPr/>
                    <a:lstStyle/>
                    <a:p>
                      <a:pPr>
                        <a:lnSpc>
                          <a:spcPct val="150000"/>
                        </a:lnSpc>
                        <a:spcAft>
                          <a:spcPts val="1000"/>
                        </a:spcAft>
                      </a:pPr>
                      <a:r>
                        <a:rPr lang="en-IN" sz="1200">
                          <a:effectLst/>
                        </a:rPr>
                        <a:t>full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2300830"/>
                  </a:ext>
                </a:extLst>
              </a:tr>
              <a:tr h="343820">
                <a:tc>
                  <a:txBody>
                    <a:bodyPr/>
                    <a:lstStyle/>
                    <a:p>
                      <a:pPr>
                        <a:lnSpc>
                          <a:spcPct val="150000"/>
                        </a:lnSpc>
                        <a:spcAft>
                          <a:spcPts val="1000"/>
                        </a:spcAft>
                      </a:pPr>
                      <a:r>
                        <a:rPr lang="en-IN" sz="1200">
                          <a:effectLst/>
                        </a:rPr>
                        <a:t>gender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06360147"/>
                  </a:ext>
                </a:extLst>
              </a:tr>
              <a:tr h="343820">
                <a:tc>
                  <a:txBody>
                    <a:bodyPr/>
                    <a:lstStyle/>
                    <a:p>
                      <a:pPr>
                        <a:lnSpc>
                          <a:spcPct val="150000"/>
                        </a:lnSpc>
                        <a:spcAft>
                          <a:spcPts val="1000"/>
                        </a:spcAft>
                      </a:pPr>
                      <a:r>
                        <a:rPr lang="en-IN" sz="1200">
                          <a:effectLst/>
                        </a:rPr>
                        <a:t>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3694134"/>
                  </a:ext>
                </a:extLst>
              </a:tr>
              <a:tr h="343820">
                <a:tc>
                  <a:txBody>
                    <a:bodyPr/>
                    <a:lstStyle/>
                    <a:p>
                      <a:pPr>
                        <a:lnSpc>
                          <a:spcPct val="150000"/>
                        </a:lnSpc>
                        <a:spcAft>
                          <a:spcPts val="1000"/>
                        </a:spcAft>
                      </a:pPr>
                      <a:r>
                        <a:rPr lang="en-IN" sz="1200">
                          <a:effectLst/>
                        </a:rPr>
                        <a:t>city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54049356"/>
                  </a:ext>
                </a:extLst>
              </a:tr>
              <a:tr h="343820">
                <a:tc>
                  <a:txBody>
                    <a:bodyPr/>
                    <a:lstStyle/>
                    <a:p>
                      <a:pPr>
                        <a:lnSpc>
                          <a:spcPct val="150000"/>
                        </a:lnSpc>
                        <a:spcAft>
                          <a:spcPts val="1000"/>
                        </a:spcAft>
                      </a:pPr>
                      <a:r>
                        <a:rPr lang="en-IN" sz="1200">
                          <a:effectLst/>
                        </a:rPr>
                        <a:t>state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31192253"/>
                  </a:ext>
                </a:extLst>
              </a:tr>
              <a:tr h="343820">
                <a:tc>
                  <a:txBody>
                    <a:bodyPr/>
                    <a:lstStyle/>
                    <a:p>
                      <a:pPr>
                        <a:lnSpc>
                          <a:spcPct val="150000"/>
                        </a:lnSpc>
                        <a:spcAft>
                          <a:spcPts val="1000"/>
                        </a:spcAft>
                      </a:pPr>
                      <a:r>
                        <a:rPr lang="en-IN" sz="1200">
                          <a:effectLst/>
                        </a:rPr>
                        <a:t>mob. 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int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72309691"/>
                  </a:ext>
                </a:extLst>
              </a:tr>
              <a:tr h="343820">
                <a:tc>
                  <a:txBody>
                    <a:bodyPr/>
                    <a:lstStyle/>
                    <a:p>
                      <a:pPr>
                        <a:lnSpc>
                          <a:spcPct val="150000"/>
                        </a:lnSpc>
                        <a:spcAft>
                          <a:spcPts val="1000"/>
                        </a:spcAft>
                      </a:pPr>
                      <a:r>
                        <a:rPr lang="en-IN" sz="1200">
                          <a:effectLst/>
                        </a:rPr>
                        <a:t>email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required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33753338"/>
                  </a:ext>
                </a:extLst>
              </a:tr>
              <a:tr h="343820">
                <a:tc>
                  <a:txBody>
                    <a:bodyPr/>
                    <a:lstStyle/>
                    <a:p>
                      <a:pPr>
                        <a:lnSpc>
                          <a:spcPct val="150000"/>
                        </a:lnSpc>
                        <a:spcAft>
                          <a:spcPts val="1000"/>
                        </a:spcAft>
                      </a:pPr>
                      <a:r>
                        <a:rPr lang="en-IN" sz="1200">
                          <a:effectLst/>
                        </a:rPr>
                        <a:t>qualification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1000"/>
                        </a:spcAft>
                      </a:pPr>
                      <a:r>
                        <a:rPr lang="en-IN" sz="1200" dirty="0">
                          <a:effectLst/>
                        </a:rPr>
                        <a:t>required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7143462"/>
                  </a:ext>
                </a:extLst>
              </a:tr>
            </a:tbl>
          </a:graphicData>
        </a:graphic>
      </p:graphicFrame>
    </p:spTree>
    <p:extLst>
      <p:ext uri="{BB962C8B-B14F-4D97-AF65-F5344CB8AC3E}">
        <p14:creationId xmlns:p14="http://schemas.microsoft.com/office/powerpoint/2010/main" val="221927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449B-AC5A-4E55-9CEF-F9FA55F8D3D3}"/>
              </a:ext>
            </a:extLst>
          </p:cNvPr>
          <p:cNvSpPr txBox="1">
            <a:spLocks/>
          </p:cNvSpPr>
          <p:nvPr/>
        </p:nvSpPr>
        <p:spPr>
          <a:xfrm>
            <a:off x="913775" y="657154"/>
            <a:ext cx="10364451" cy="45042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Implementation</a:t>
            </a:r>
          </a:p>
          <a:p>
            <a:pPr algn="ct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6F245E-D12F-4B94-8FF5-5B52F84368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931" y="1306609"/>
            <a:ext cx="1633220" cy="3502660"/>
          </a:xfrm>
          <a:prstGeom prst="rect">
            <a:avLst/>
          </a:prstGeom>
          <a:noFill/>
          <a:ln>
            <a:noFill/>
          </a:ln>
        </p:spPr>
      </p:pic>
      <p:pic>
        <p:nvPicPr>
          <p:cNvPr id="4" name="Picture 3">
            <a:extLst>
              <a:ext uri="{FF2B5EF4-FFF2-40B4-BE49-F238E27FC236}">
                <a16:creationId xmlns:a16="http://schemas.microsoft.com/office/drawing/2014/main" id="{6C8B2387-C323-496F-8893-325CAC0A664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6400" y="1306609"/>
            <a:ext cx="1633220" cy="3502660"/>
          </a:xfrm>
          <a:prstGeom prst="rect">
            <a:avLst/>
          </a:prstGeom>
          <a:noFill/>
          <a:ln>
            <a:noFill/>
          </a:ln>
        </p:spPr>
      </p:pic>
      <p:pic>
        <p:nvPicPr>
          <p:cNvPr id="5" name="Picture 4">
            <a:extLst>
              <a:ext uri="{FF2B5EF4-FFF2-40B4-BE49-F238E27FC236}">
                <a16:creationId xmlns:a16="http://schemas.microsoft.com/office/drawing/2014/main" id="{BEBB82EB-D708-4D1E-AAC8-6A1A45F62AD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869" y="1306609"/>
            <a:ext cx="1633220" cy="3502660"/>
          </a:xfrm>
          <a:prstGeom prst="rect">
            <a:avLst/>
          </a:prstGeom>
          <a:noFill/>
          <a:ln>
            <a:noFill/>
          </a:ln>
        </p:spPr>
      </p:pic>
      <p:pic>
        <p:nvPicPr>
          <p:cNvPr id="6" name="Picture 5">
            <a:extLst>
              <a:ext uri="{FF2B5EF4-FFF2-40B4-BE49-F238E27FC236}">
                <a16:creationId xmlns:a16="http://schemas.microsoft.com/office/drawing/2014/main" id="{E1B24AD9-A379-450F-8859-65C7286CB68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33338" y="1306609"/>
            <a:ext cx="1633220" cy="3502660"/>
          </a:xfrm>
          <a:prstGeom prst="rect">
            <a:avLst/>
          </a:prstGeom>
          <a:noFill/>
          <a:ln>
            <a:noFill/>
          </a:ln>
        </p:spPr>
      </p:pic>
      <p:sp>
        <p:nvSpPr>
          <p:cNvPr id="8" name="TextBox 7">
            <a:extLst>
              <a:ext uri="{FF2B5EF4-FFF2-40B4-BE49-F238E27FC236}">
                <a16:creationId xmlns:a16="http://schemas.microsoft.com/office/drawing/2014/main" id="{F6A6237B-EFD7-42B6-AA11-AFE0C4661C7B}"/>
              </a:ext>
            </a:extLst>
          </p:cNvPr>
          <p:cNvSpPr txBox="1"/>
          <p:nvPr/>
        </p:nvSpPr>
        <p:spPr>
          <a:xfrm>
            <a:off x="1407931" y="4809269"/>
            <a:ext cx="6096000" cy="523220"/>
          </a:xfrm>
          <a:prstGeom prst="rect">
            <a:avLst/>
          </a:prstGeom>
          <a:noFill/>
        </p:spPr>
        <p:txBody>
          <a:bodyPr wrap="square">
            <a:sp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1 Choose category                       Fig 2 Registration       </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1C4B942-EE69-4373-B59F-5F8371257408}"/>
              </a:ext>
            </a:extLst>
          </p:cNvPr>
          <p:cNvSpPr txBox="1"/>
          <p:nvPr/>
        </p:nvSpPr>
        <p:spPr>
          <a:xfrm>
            <a:off x="6824869" y="5008295"/>
            <a:ext cx="6096000" cy="307777"/>
          </a:xfrm>
          <a:prstGeom prst="rect">
            <a:avLst/>
          </a:prstGeom>
          <a:noFill/>
        </p:spPr>
        <p:txBody>
          <a:bodyPr wrap="square">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3 Login                                         Fig. 4 Reset Password</a:t>
            </a:r>
            <a:endParaRPr lang="en-IN" sz="1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8E4A1F8-F5E1-447E-85E1-FEE469F6DB7D}"/>
              </a:ext>
            </a:extLst>
          </p:cNvPr>
          <p:cNvSpPr/>
          <p:nvPr/>
        </p:nvSpPr>
        <p:spPr>
          <a:xfrm>
            <a:off x="1282667" y="5515098"/>
            <a:ext cx="6358812" cy="1008609"/>
          </a:xfrm>
          <a:prstGeom prst="rect">
            <a:avLst/>
          </a:prstGeom>
        </p:spPr>
        <p:txBody>
          <a:bodyPr wrap="square">
            <a:spAutoFit/>
          </a:bodyPr>
          <a:lstStyle/>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are implementing this project in Android Studio</a:t>
            </a:r>
          </a:p>
          <a:p>
            <a:pPr marL="285750" indent="-285750" algn="just">
              <a:lnSpc>
                <a:spcPct val="150000"/>
              </a:lnSpc>
              <a:spcAft>
                <a:spcPts val="10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We will be using firebase as a database.</a:t>
            </a:r>
          </a:p>
        </p:txBody>
      </p:sp>
    </p:spTree>
    <p:extLst>
      <p:ext uri="{BB962C8B-B14F-4D97-AF65-F5344CB8AC3E}">
        <p14:creationId xmlns:p14="http://schemas.microsoft.com/office/powerpoint/2010/main" val="925420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C7213A-C0FF-426A-BABE-F0849472A1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218" y="701495"/>
            <a:ext cx="6955459" cy="4450687"/>
          </a:xfrm>
          <a:prstGeom prst="rect">
            <a:avLst/>
          </a:prstGeom>
          <a:noFill/>
          <a:ln>
            <a:noFill/>
          </a:ln>
        </p:spPr>
      </p:pic>
      <p:pic>
        <p:nvPicPr>
          <p:cNvPr id="3" name="Picture 2">
            <a:extLst>
              <a:ext uri="{FF2B5EF4-FFF2-40B4-BE49-F238E27FC236}">
                <a16:creationId xmlns:a16="http://schemas.microsoft.com/office/drawing/2014/main" id="{AE6E1B44-B06A-4BD2-B5B8-00152C5CB1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776" y="836930"/>
            <a:ext cx="6557893" cy="4179818"/>
          </a:xfrm>
          <a:prstGeom prst="rect">
            <a:avLst/>
          </a:prstGeom>
          <a:noFill/>
          <a:ln>
            <a:noFill/>
          </a:ln>
        </p:spPr>
      </p:pic>
      <p:sp>
        <p:nvSpPr>
          <p:cNvPr id="4" name="TextBox 3">
            <a:extLst>
              <a:ext uri="{FF2B5EF4-FFF2-40B4-BE49-F238E27FC236}">
                <a16:creationId xmlns:a16="http://schemas.microsoft.com/office/drawing/2014/main" id="{E30326B1-1EAE-4AE1-BEAA-19A75917A291}"/>
              </a:ext>
            </a:extLst>
          </p:cNvPr>
          <p:cNvSpPr txBox="1"/>
          <p:nvPr/>
        </p:nvSpPr>
        <p:spPr>
          <a:xfrm>
            <a:off x="1086676" y="5287617"/>
            <a:ext cx="10469219" cy="523220"/>
          </a:xfrm>
          <a:prstGeom prst="rect">
            <a:avLst/>
          </a:prstGeom>
          <a:noFill/>
        </p:spPr>
        <p:txBody>
          <a:bodyPr wrap="square">
            <a:sp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5 Database                                                                                                                           Fig 6 Authentication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213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0C367A-BE7B-45C3-917D-27DE67EBE5E6}"/>
              </a:ext>
            </a:extLst>
          </p:cNvPr>
          <p:cNvSpPr txBox="1">
            <a:spLocks/>
          </p:cNvSpPr>
          <p:nvPr/>
        </p:nvSpPr>
        <p:spPr>
          <a:xfrm>
            <a:off x="913775" y="657154"/>
            <a:ext cx="10364451" cy="450429"/>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Conclusion and Future work</a:t>
            </a:r>
          </a:p>
        </p:txBody>
      </p:sp>
      <p:sp>
        <p:nvSpPr>
          <p:cNvPr id="5" name="Rectangle 4">
            <a:extLst>
              <a:ext uri="{FF2B5EF4-FFF2-40B4-BE49-F238E27FC236}">
                <a16:creationId xmlns:a16="http://schemas.microsoft.com/office/drawing/2014/main" id="{364DF4C0-0A06-43F8-8E81-85B6C28A713C}"/>
              </a:ext>
            </a:extLst>
          </p:cNvPr>
          <p:cNvSpPr/>
          <p:nvPr/>
        </p:nvSpPr>
        <p:spPr>
          <a:xfrm>
            <a:off x="625084" y="1220998"/>
            <a:ext cx="10941831" cy="2935227"/>
          </a:xfrm>
          <a:prstGeom prst="rect">
            <a:avLst/>
          </a:prstGeom>
        </p:spPr>
        <p:txBody>
          <a:bodyPr wrap="square">
            <a:spAutoFit/>
          </a:bodyPr>
          <a:lstStyle/>
          <a:p>
            <a:pPr marL="34290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an application for lawyers and clients to search for each other digitally. So, it saves time to go here and there and look for a lawyer. In this project, we create login and registration pages using Android Studio and link to the database. We have used the Firebase database and began to design the layouts of other pages of the application. </a:t>
            </a:r>
          </a:p>
          <a:p>
            <a:pPr marL="34290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future, we will add lawyer recommendation. We will try to make the app more user friendly and easy to use.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0685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3441-7FC8-4F1A-B50C-2A902278B496}"/>
              </a:ext>
            </a:extLst>
          </p:cNvPr>
          <p:cNvSpPr txBox="1">
            <a:spLocks/>
          </p:cNvSpPr>
          <p:nvPr/>
        </p:nvSpPr>
        <p:spPr>
          <a:xfrm>
            <a:off x="913775" y="657154"/>
            <a:ext cx="10364451" cy="450429"/>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89DE0C92-44F7-4FB2-84C4-20C36BAAB162}"/>
              </a:ext>
            </a:extLst>
          </p:cNvPr>
          <p:cNvSpPr txBox="1"/>
          <p:nvPr/>
        </p:nvSpPr>
        <p:spPr>
          <a:xfrm>
            <a:off x="913775" y="1337685"/>
            <a:ext cx="6096000" cy="3182090"/>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LAWRATO: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https://lawrato.com/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LEGALMATCH: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https://www.legalmatch.com/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VKEEL: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https://www.vkeel.com/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UML DIAGRAMS: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https://www.uml-diagrams.org/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ANDROID: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https://developer.android.com/guide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FIREBASE: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https://firebase.google.com/docs/android/setup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567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6654" y="3271565"/>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latin typeface="Algerian" panose="04020705040A02060702" pitchFamily="82" charset="0"/>
              </a:rPr>
              <a:t>Thank you</a:t>
            </a:r>
          </a:p>
        </p:txBody>
      </p:sp>
    </p:spTree>
    <p:extLst>
      <p:ext uri="{BB962C8B-B14F-4D97-AF65-F5344CB8AC3E}">
        <p14:creationId xmlns:p14="http://schemas.microsoft.com/office/powerpoint/2010/main" val="2777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751012" y="804663"/>
            <a:ext cx="9773455" cy="2015810"/>
          </a:xfrm>
          <a:prstGeom prst="rect">
            <a:avLst/>
          </a:prstGeom>
        </p:spPr>
        <p:txBody>
          <a:bodyPr vert="horz" lIns="91440" tIns="45720" rIns="91440" bIns="45720" numCol="2"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r>
              <a:rPr lang="en-US" sz="2400" b="1" dirty="0"/>
              <a:t>	</a:t>
            </a:r>
            <a:endParaRPr lang="en-US" sz="1600" dirty="0"/>
          </a:p>
        </p:txBody>
      </p:sp>
      <p:sp>
        <p:nvSpPr>
          <p:cNvPr id="5" name="Rectangle 4"/>
          <p:cNvSpPr/>
          <p:nvPr/>
        </p:nvSpPr>
        <p:spPr>
          <a:xfrm>
            <a:off x="667533" y="1067484"/>
            <a:ext cx="10941831" cy="4801314"/>
          </a:xfrm>
          <a:prstGeom prst="rect">
            <a:avLst/>
          </a:prstGeom>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There are many law firms working but let's talk about India, there are many lawyers(20 lakh approx.) currently present here with jobs and without jobs or are working under someone else. If a person has to seek a lawyer he doesn't know where to go until he/she has some connections or contact with higher authorities. So it's a bit of a mess to go for the right decision because it includes your time and money. So to make this convenient we are developing an app called “Find your lawyer” which will eliminate the problems. This app will help the client to get lawyers and lawyers to get clients. People having no contact in this field will easily be able to hire a lawyer without any mess. We will bring all types of lawyers at one single platform so no need to go here and there to seek one . One can book an appointment with the lawyer at a single click without any hesitation as all the lawyers are verified. After the peaceful meeting they can go for the next step. This also has a complaint feature which will be helpful to identify the  fake clients and lawyers. Lawyers can maintain the records easily and effectively. Lawyers can ask to upload  the documents online required for the cases from the client so no need to go to a lawyers firm .This will also have a live chat feature for the client and lawyer for the betterment of them. This system will help to save the money and time of the people. The clients or lawyers can reschedule the appointments according to his/her convenience. This helps the new layers to get a chance to handle the variety cases and increase their experience and prove the capability of them. The client can rate the lawyer which helps him to get more clients. </a:t>
            </a:r>
            <a:endParaRPr lang="en-US" dirty="0">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DCB3B09-5CD0-47B9-BAE6-1A3093375A37}"/>
              </a:ext>
            </a:extLst>
          </p:cNvPr>
          <p:cNvSpPr txBox="1">
            <a:spLocks/>
          </p:cNvSpPr>
          <p:nvPr/>
        </p:nvSpPr>
        <p:spPr>
          <a:xfrm>
            <a:off x="4622711" y="259452"/>
            <a:ext cx="2946578" cy="6766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4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5" y="657154"/>
            <a:ext cx="10364451" cy="45042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Content Placeholder 2"/>
          <p:cNvSpPr>
            <a:spLocks noGrp="1"/>
          </p:cNvSpPr>
          <p:nvPr>
            <p:ph sz="quarter" idx="13"/>
          </p:nvPr>
        </p:nvSpPr>
        <p:spPr>
          <a:xfrm>
            <a:off x="1145594" y="1247003"/>
            <a:ext cx="10363826" cy="3424107"/>
          </a:xfrm>
        </p:spPr>
        <p:txBody>
          <a:bodyPr/>
          <a:lstStyle/>
          <a:p>
            <a:r>
              <a:rPr lang="en-US" dirty="0" err="1">
                <a:latin typeface="Times New Roman" panose="02020603050405020304" pitchFamily="18" charset="0"/>
                <a:cs typeface="Times New Roman" panose="02020603050405020304" pitchFamily="18" charset="0"/>
              </a:rPr>
              <a:t>Legalmatch</a:t>
            </a:r>
            <a:r>
              <a:rPr lang="en-US" dirty="0">
                <a:latin typeface="Times New Roman" panose="02020603050405020304" pitchFamily="18" charset="0"/>
                <a:cs typeface="Times New Roman" panose="02020603050405020304" pitchFamily="18" charset="0"/>
              </a:rPr>
              <a:t> (website)</a:t>
            </a:r>
          </a:p>
          <a:p>
            <a:r>
              <a:rPr lang="en-US" dirty="0" err="1">
                <a:latin typeface="Times New Roman" panose="02020603050405020304" pitchFamily="18" charset="0"/>
                <a:cs typeface="Times New Roman" panose="02020603050405020304" pitchFamily="18" charset="0"/>
              </a:rPr>
              <a:t>Vkeel</a:t>
            </a:r>
            <a:r>
              <a:rPr lang="en-US" dirty="0">
                <a:latin typeface="Times New Roman" panose="02020603050405020304" pitchFamily="18" charset="0"/>
                <a:cs typeface="Times New Roman" panose="02020603050405020304" pitchFamily="18" charset="0"/>
              </a:rPr>
              <a:t> (app)</a:t>
            </a:r>
          </a:p>
          <a:p>
            <a:r>
              <a:rPr lang="en-US" dirty="0" err="1">
                <a:latin typeface="Times New Roman" panose="02020603050405020304" pitchFamily="18" charset="0"/>
                <a:cs typeface="Times New Roman" panose="02020603050405020304" pitchFamily="18" charset="0"/>
              </a:rPr>
              <a:t>Lawrato</a:t>
            </a:r>
            <a:r>
              <a:rPr lang="en-US" dirty="0">
                <a:latin typeface="Times New Roman" panose="02020603050405020304" pitchFamily="18" charset="0"/>
                <a:cs typeface="Times New Roman" panose="02020603050405020304" pitchFamily="18" charset="0"/>
              </a:rPr>
              <a:t> (website)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4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6188056"/>
              </p:ext>
            </p:extLst>
          </p:nvPr>
        </p:nvGraphicFramePr>
        <p:xfrm>
          <a:off x="425003" y="835578"/>
          <a:ext cx="11294771" cy="5508555"/>
        </p:xfrm>
        <a:graphic>
          <a:graphicData uri="http://schemas.openxmlformats.org/drawingml/2006/table">
            <a:tbl>
              <a:tblPr firstRow="1" bandRow="1">
                <a:tableStyleId>{073A0DAA-6AF3-43AB-8588-CEC1D06C72B9}</a:tableStyleId>
              </a:tblPr>
              <a:tblGrid>
                <a:gridCol w="2823692">
                  <a:extLst>
                    <a:ext uri="{9D8B030D-6E8A-4147-A177-3AD203B41FA5}">
                      <a16:colId xmlns:a16="http://schemas.microsoft.com/office/drawing/2014/main" val="20000"/>
                    </a:ext>
                  </a:extLst>
                </a:gridCol>
                <a:gridCol w="2960901">
                  <a:extLst>
                    <a:ext uri="{9D8B030D-6E8A-4147-A177-3AD203B41FA5}">
                      <a16:colId xmlns:a16="http://schemas.microsoft.com/office/drawing/2014/main" val="20001"/>
                    </a:ext>
                  </a:extLst>
                </a:gridCol>
                <a:gridCol w="2686486">
                  <a:extLst>
                    <a:ext uri="{9D8B030D-6E8A-4147-A177-3AD203B41FA5}">
                      <a16:colId xmlns:a16="http://schemas.microsoft.com/office/drawing/2014/main" val="20002"/>
                    </a:ext>
                  </a:extLst>
                </a:gridCol>
                <a:gridCol w="2823692">
                  <a:extLst>
                    <a:ext uri="{9D8B030D-6E8A-4147-A177-3AD203B41FA5}">
                      <a16:colId xmlns:a16="http://schemas.microsoft.com/office/drawing/2014/main" val="20003"/>
                    </a:ext>
                  </a:extLst>
                </a:gridCol>
              </a:tblGrid>
              <a:tr h="686950">
                <a:tc>
                  <a:txBody>
                    <a:bodyPr/>
                    <a:lstStyle/>
                    <a:p>
                      <a:pPr algn="ctr"/>
                      <a:r>
                        <a:rPr lang="en-US" sz="1800" dirty="0" err="1">
                          <a:latin typeface="Times New Roman" panose="02020603050405020304" pitchFamily="18" charset="0"/>
                          <a:cs typeface="Times New Roman" panose="02020603050405020304" pitchFamily="18" charset="0"/>
                        </a:rPr>
                        <a:t>Keypoints</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err="1">
                          <a:latin typeface="Times New Roman" panose="02020603050405020304" pitchFamily="18" charset="0"/>
                          <a:cs typeface="Times New Roman" panose="02020603050405020304" pitchFamily="18" charset="0"/>
                        </a:rPr>
                        <a:t>LegalMatch</a:t>
                      </a:r>
                      <a:r>
                        <a:rPr lang="en-US" sz="1800" dirty="0">
                          <a:latin typeface="Times New Roman" panose="02020603050405020304" pitchFamily="18" charset="0"/>
                          <a:cs typeface="Times New Roman" panose="02020603050405020304" pitchFamily="18" charset="0"/>
                        </a:rPr>
                        <a:t>(website)</a:t>
                      </a:r>
                    </a:p>
                  </a:txBody>
                  <a:tcPr anchor="ctr"/>
                </a:tc>
                <a:tc>
                  <a:txBody>
                    <a:bodyPr/>
                    <a:lstStyle/>
                    <a:p>
                      <a:pPr algn="ctr"/>
                      <a:r>
                        <a:rPr lang="en-US" sz="1800" dirty="0" err="1">
                          <a:latin typeface="Times New Roman" panose="02020603050405020304" pitchFamily="18" charset="0"/>
                          <a:cs typeface="Times New Roman" panose="02020603050405020304" pitchFamily="18" charset="0"/>
                        </a:rPr>
                        <a:t>LawRato</a:t>
                      </a:r>
                      <a:r>
                        <a:rPr lang="en-US" sz="1800" dirty="0">
                          <a:latin typeface="Times New Roman" panose="02020603050405020304" pitchFamily="18" charset="0"/>
                          <a:cs typeface="Times New Roman" panose="02020603050405020304" pitchFamily="18" charset="0"/>
                        </a:rPr>
                        <a:t>(website)</a:t>
                      </a:r>
                    </a:p>
                  </a:txBody>
                  <a:tcPr anchor="ctr"/>
                </a:tc>
                <a:tc>
                  <a:txBody>
                    <a:bodyPr/>
                    <a:lstStyle/>
                    <a:p>
                      <a:pPr algn="ctr"/>
                      <a:r>
                        <a:rPr lang="en-US" sz="1800" dirty="0" err="1">
                          <a:latin typeface="Times New Roman" panose="02020603050405020304" pitchFamily="18" charset="0"/>
                          <a:cs typeface="Times New Roman" panose="02020603050405020304" pitchFamily="18" charset="0"/>
                        </a:rPr>
                        <a:t>Vkeel</a:t>
                      </a:r>
                      <a:r>
                        <a:rPr lang="en-US" sz="1800" dirty="0">
                          <a:latin typeface="Times New Roman" panose="02020603050405020304" pitchFamily="18" charset="0"/>
                          <a:cs typeface="Times New Roman" panose="02020603050405020304" pitchFamily="18" charset="0"/>
                        </a:rPr>
                        <a:t>(app)</a:t>
                      </a:r>
                    </a:p>
                  </a:txBody>
                  <a:tcPr anchor="ctr"/>
                </a:tc>
                <a:extLst>
                  <a:ext uri="{0D108BD9-81ED-4DB2-BD59-A6C34878D82A}">
                    <a16:rowId xmlns:a16="http://schemas.microsoft.com/office/drawing/2014/main" val="10000"/>
                  </a:ext>
                </a:extLst>
              </a:tr>
              <a:tr h="396425">
                <a:tc>
                  <a:txBody>
                    <a:bodyPr/>
                    <a:lstStyle/>
                    <a:p>
                      <a:r>
                        <a:rPr lang="en-US" sz="1600" dirty="0">
                          <a:latin typeface="Times New Roman" panose="02020603050405020304" pitchFamily="18" charset="0"/>
                          <a:cs typeface="Times New Roman" panose="02020603050405020304" pitchFamily="18" charset="0"/>
                        </a:rPr>
                        <a:t>Availability</a:t>
                      </a:r>
                    </a:p>
                  </a:txBody>
                  <a:tcPr/>
                </a:tc>
                <a:tc>
                  <a:txBody>
                    <a:bodyPr/>
                    <a:lstStyle/>
                    <a:p>
                      <a:r>
                        <a:rPr lang="en-US" sz="1600" dirty="0">
                          <a:latin typeface="Times New Roman" panose="02020603050405020304" pitchFamily="18" charset="0"/>
                          <a:cs typeface="Times New Roman" panose="02020603050405020304" pitchFamily="18" charset="0"/>
                        </a:rPr>
                        <a:t>Not in India</a:t>
                      </a:r>
                    </a:p>
                  </a:txBody>
                  <a:tcPr/>
                </a:tc>
                <a:tc>
                  <a:txBody>
                    <a:bodyPr/>
                    <a:lstStyle/>
                    <a:p>
                      <a:r>
                        <a:rPr lang="en-US" sz="1600" dirty="0">
                          <a:latin typeface="Times New Roman" panose="02020603050405020304" pitchFamily="18" charset="0"/>
                          <a:cs typeface="Times New Roman" panose="02020603050405020304" pitchFamily="18" charset="0"/>
                        </a:rPr>
                        <a:t>Available in India (not in all cities)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Available in India (not in all cities)</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93420">
                <a:tc>
                  <a:txBody>
                    <a:bodyPr/>
                    <a:lstStyle/>
                    <a:p>
                      <a:r>
                        <a:rPr lang="en-US" sz="1600" dirty="0">
                          <a:latin typeface="Times New Roman" panose="02020603050405020304" pitchFamily="18" charset="0"/>
                          <a:cs typeface="Times New Roman" panose="02020603050405020304" pitchFamily="18" charset="0"/>
                        </a:rPr>
                        <a:t>Category </a:t>
                      </a:r>
                    </a:p>
                  </a:txBody>
                  <a:tcPr/>
                </a:tc>
                <a:tc>
                  <a:txBody>
                    <a:bodyPr/>
                    <a:lstStyle/>
                    <a:p>
                      <a:r>
                        <a:rPr lang="en-US" sz="1600" dirty="0">
                          <a:latin typeface="Times New Roman" panose="02020603050405020304" pitchFamily="18" charset="0"/>
                          <a:cs typeface="Times New Roman" panose="02020603050405020304" pitchFamily="18" charset="0"/>
                        </a:rPr>
                        <a:t>Maximum law categories</a:t>
                      </a:r>
                    </a:p>
                  </a:txBody>
                  <a:tcPr/>
                </a:tc>
                <a:tc>
                  <a:txBody>
                    <a:bodyPr/>
                    <a:lstStyle/>
                    <a:p>
                      <a:r>
                        <a:rPr lang="en-US" sz="1600" dirty="0">
                          <a:latin typeface="Times New Roman" panose="02020603050405020304" pitchFamily="18" charset="0"/>
                          <a:cs typeface="Times New Roman" panose="02020603050405020304" pitchFamily="18" charset="0"/>
                        </a:rPr>
                        <a:t>Maximum law categories</a:t>
                      </a:r>
                    </a:p>
                  </a:txBody>
                  <a:tcPr/>
                </a:tc>
                <a:tc>
                  <a:txBody>
                    <a:bodyPr/>
                    <a:lstStyle/>
                    <a:p>
                      <a:r>
                        <a:rPr lang="en-US" sz="1600" dirty="0">
                          <a:latin typeface="Times New Roman" panose="02020603050405020304" pitchFamily="18" charset="0"/>
                          <a:cs typeface="Times New Roman" panose="02020603050405020304" pitchFamily="18" charset="0"/>
                        </a:rPr>
                        <a:t>Maximum law categories</a:t>
                      </a:r>
                    </a:p>
                  </a:txBody>
                  <a:tcPr/>
                </a:tc>
                <a:extLst>
                  <a:ext uri="{0D108BD9-81ED-4DB2-BD59-A6C34878D82A}">
                    <a16:rowId xmlns:a16="http://schemas.microsoft.com/office/drawing/2014/main" val="10002"/>
                  </a:ext>
                </a:extLst>
              </a:tr>
              <a:tr h="412124">
                <a:tc>
                  <a:txBody>
                    <a:bodyPr/>
                    <a:lstStyle/>
                    <a:p>
                      <a:r>
                        <a:rPr lang="en-US" sz="1600" dirty="0">
                          <a:latin typeface="Times New Roman" panose="02020603050405020304" pitchFamily="18" charset="0"/>
                          <a:cs typeface="Times New Roman" panose="02020603050405020304" pitchFamily="18" charset="0"/>
                        </a:rPr>
                        <a:t>Chat between client and lawyer</a:t>
                      </a:r>
                    </a:p>
                  </a:txBody>
                  <a:tcPr/>
                </a:tc>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0003"/>
                  </a:ext>
                </a:extLst>
              </a:tr>
              <a:tr h="334851">
                <a:tc>
                  <a:txBody>
                    <a:bodyPr/>
                    <a:lstStyle/>
                    <a:p>
                      <a:r>
                        <a:rPr lang="en-US" sz="1600" dirty="0">
                          <a:latin typeface="Times New Roman" panose="02020603050405020304" pitchFamily="18" charset="0"/>
                          <a:cs typeface="Times New Roman" panose="02020603050405020304" pitchFamily="18" charset="0"/>
                        </a:rPr>
                        <a:t>Response time</a:t>
                      </a:r>
                    </a:p>
                  </a:txBody>
                  <a:tcPr/>
                </a:tc>
                <a:tc>
                  <a:txBody>
                    <a:bodyPr/>
                    <a:lstStyle/>
                    <a:p>
                      <a:r>
                        <a:rPr lang="en-US" sz="1600" dirty="0">
                          <a:latin typeface="Times New Roman" panose="02020603050405020304" pitchFamily="18" charset="0"/>
                          <a:cs typeface="Times New Roman" panose="02020603050405020304" pitchFamily="18" charset="0"/>
                        </a:rPr>
                        <a:t>Depends</a:t>
                      </a:r>
                      <a:r>
                        <a:rPr lang="en-US" sz="1600" baseline="0" dirty="0">
                          <a:latin typeface="Times New Roman" panose="02020603050405020304" pitchFamily="18" charset="0"/>
                          <a:cs typeface="Times New Roman" panose="02020603050405020304" pitchFamily="18" charset="0"/>
                        </a:rPr>
                        <a:t> on lawyer till its pending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Can</a:t>
                      </a:r>
                      <a:r>
                        <a:rPr lang="en-US" sz="1600" baseline="0" dirty="0">
                          <a:latin typeface="Times New Roman" panose="02020603050405020304" pitchFamily="18" charset="0"/>
                          <a:cs typeface="Times New Roman" panose="02020603050405020304" pitchFamily="18" charset="0"/>
                        </a:rPr>
                        <a:t> contact directly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Can contact directly</a:t>
                      </a:r>
                    </a:p>
                  </a:txBody>
                  <a:tcPr/>
                </a:tc>
                <a:extLst>
                  <a:ext uri="{0D108BD9-81ED-4DB2-BD59-A6C34878D82A}">
                    <a16:rowId xmlns:a16="http://schemas.microsoft.com/office/drawing/2014/main" val="10004"/>
                  </a:ext>
                </a:extLst>
              </a:tr>
              <a:tr h="373487">
                <a:tc>
                  <a:txBody>
                    <a:bodyPr/>
                    <a:lstStyle/>
                    <a:p>
                      <a:r>
                        <a:rPr lang="en-US" sz="1600" dirty="0">
                          <a:latin typeface="Times New Roman" panose="02020603050405020304" pitchFamily="18" charset="0"/>
                          <a:cs typeface="Times New Roman" panose="02020603050405020304" pitchFamily="18" charset="0"/>
                        </a:rPr>
                        <a:t>Ask question (free legal advice)</a:t>
                      </a:r>
                    </a:p>
                  </a:txBody>
                  <a:tcPr/>
                </a:tc>
                <a:tc>
                  <a:txBody>
                    <a:bodyPr/>
                    <a:lstStyle/>
                    <a:p>
                      <a:r>
                        <a:rPr lang="en-US" sz="1600" dirty="0">
                          <a:latin typeface="Times New Roman" panose="02020603050405020304" pitchFamily="18" charset="0"/>
                          <a:cs typeface="Times New Roman" panose="02020603050405020304" pitchFamily="18" charset="0"/>
                        </a:rPr>
                        <a:t>Available </a:t>
                      </a:r>
                    </a:p>
                  </a:txBody>
                  <a:tcPr/>
                </a:tc>
                <a:tc>
                  <a:txBody>
                    <a:bodyPr/>
                    <a:lstStyle/>
                    <a:p>
                      <a:r>
                        <a:rPr lang="en-US" sz="1600" dirty="0">
                          <a:latin typeface="Times New Roman" panose="02020603050405020304" pitchFamily="18" charset="0"/>
                          <a:cs typeface="Times New Roman" panose="02020603050405020304" pitchFamily="18" charset="0"/>
                        </a:rPr>
                        <a:t>Available </a:t>
                      </a:r>
                    </a:p>
                  </a:txBody>
                  <a:tcPr/>
                </a:tc>
                <a:tc>
                  <a:txBody>
                    <a:bodyPr/>
                    <a:lstStyle/>
                    <a:p>
                      <a:r>
                        <a:rPr lang="en-US" sz="1600" dirty="0">
                          <a:latin typeface="Times New Roman" panose="02020603050405020304" pitchFamily="18" charset="0"/>
                          <a:cs typeface="Times New Roman" panose="02020603050405020304" pitchFamily="18" charset="0"/>
                        </a:rPr>
                        <a:t>Available </a:t>
                      </a:r>
                    </a:p>
                  </a:txBody>
                  <a:tcPr/>
                </a:tc>
                <a:extLst>
                  <a:ext uri="{0D108BD9-81ED-4DB2-BD59-A6C34878D82A}">
                    <a16:rowId xmlns:a16="http://schemas.microsoft.com/office/drawing/2014/main" val="10005"/>
                  </a:ext>
                </a:extLst>
              </a:tr>
              <a:tr h="321972">
                <a:tc>
                  <a:txBody>
                    <a:bodyPr/>
                    <a:lstStyle/>
                    <a:p>
                      <a:r>
                        <a:rPr lang="en-US" sz="1600" dirty="0">
                          <a:latin typeface="Times New Roman" panose="02020603050405020304" pitchFamily="18" charset="0"/>
                          <a:cs typeface="Times New Roman" panose="02020603050405020304" pitchFamily="18" charset="0"/>
                        </a:rPr>
                        <a:t>Live</a:t>
                      </a:r>
                      <a:r>
                        <a:rPr lang="en-US" sz="1600" baseline="0" dirty="0">
                          <a:latin typeface="Times New Roman" panose="02020603050405020304" pitchFamily="18" charset="0"/>
                          <a:cs typeface="Times New Roman" panose="02020603050405020304" pitchFamily="18" charset="0"/>
                        </a:rPr>
                        <a:t> customer support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No </a:t>
                      </a:r>
                    </a:p>
                  </a:txBody>
                  <a:tcPr/>
                </a:tc>
                <a:tc>
                  <a:txBody>
                    <a:bodyPr/>
                    <a:lstStyle/>
                    <a:p>
                      <a:r>
                        <a:rPr lang="en-US" sz="1600" dirty="0">
                          <a:latin typeface="Times New Roman" panose="02020603050405020304" pitchFamily="18" charset="0"/>
                          <a:cs typeface="Times New Roman" panose="02020603050405020304" pitchFamily="18" charset="0"/>
                        </a:rPr>
                        <a:t>Yes</a:t>
                      </a:r>
                    </a:p>
                  </a:txBody>
                  <a:tcPr/>
                </a:tc>
                <a:tc>
                  <a:txBody>
                    <a:bodyPr/>
                    <a:lstStyle/>
                    <a:p>
                      <a:r>
                        <a:rPr lang="en-US" sz="1600" dirty="0">
                          <a:latin typeface="Times New Roman" panose="02020603050405020304" pitchFamily="18" charset="0"/>
                          <a:cs typeface="Times New Roman" panose="02020603050405020304" pitchFamily="18" charset="0"/>
                        </a:rPr>
                        <a:t>No </a:t>
                      </a:r>
                    </a:p>
                  </a:txBody>
                  <a:tcPr/>
                </a:tc>
                <a:extLst>
                  <a:ext uri="{0D108BD9-81ED-4DB2-BD59-A6C34878D82A}">
                    <a16:rowId xmlns:a16="http://schemas.microsoft.com/office/drawing/2014/main" val="10006"/>
                  </a:ext>
                </a:extLst>
              </a:tr>
              <a:tr h="373487">
                <a:tc>
                  <a:txBody>
                    <a:bodyPr/>
                    <a:lstStyle/>
                    <a:p>
                      <a:r>
                        <a:rPr lang="en-US" sz="1600" dirty="0">
                          <a:latin typeface="Times New Roman" panose="02020603050405020304" pitchFamily="18" charset="0"/>
                          <a:cs typeface="Times New Roman" panose="02020603050405020304" pitchFamily="18" charset="0"/>
                        </a:rPr>
                        <a:t>Number of lawyers available</a:t>
                      </a:r>
                    </a:p>
                  </a:txBody>
                  <a:tcPr/>
                </a:tc>
                <a:tc>
                  <a:txBody>
                    <a:bodyPr/>
                    <a:lstStyle/>
                    <a:p>
                      <a:r>
                        <a:rPr lang="en-US" sz="1600" dirty="0">
                          <a:latin typeface="Times New Roman" panose="02020603050405020304" pitchFamily="18" charset="0"/>
                          <a:cs typeface="Times New Roman" panose="02020603050405020304" pitchFamily="18" charset="0"/>
                        </a:rPr>
                        <a:t>Not defined </a:t>
                      </a:r>
                    </a:p>
                  </a:txBody>
                  <a:tcPr/>
                </a:tc>
                <a:tc>
                  <a:txBody>
                    <a:bodyPr/>
                    <a:lstStyle/>
                    <a:p>
                      <a:r>
                        <a:rPr lang="en-US" sz="1600">
                          <a:latin typeface="Times New Roman" panose="02020603050405020304" pitchFamily="18" charset="0"/>
                          <a:cs typeface="Times New Roman" panose="02020603050405020304" pitchFamily="18" charset="0"/>
                        </a:rPr>
                        <a:t>10k+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10k+</a:t>
                      </a:r>
                    </a:p>
                  </a:txBody>
                  <a:tcPr/>
                </a:tc>
                <a:extLst>
                  <a:ext uri="{0D108BD9-81ED-4DB2-BD59-A6C34878D82A}">
                    <a16:rowId xmlns:a16="http://schemas.microsoft.com/office/drawing/2014/main" val="10007"/>
                  </a:ext>
                </a:extLst>
              </a:tr>
              <a:tr h="373487">
                <a:tc>
                  <a:txBody>
                    <a:bodyPr/>
                    <a:lstStyle/>
                    <a:p>
                      <a:r>
                        <a:rPr lang="en-US" sz="1600" dirty="0">
                          <a:latin typeface="Times New Roman" panose="02020603050405020304" pitchFamily="18" charset="0"/>
                          <a:cs typeface="Times New Roman" panose="02020603050405020304" pitchFamily="18" charset="0"/>
                        </a:rPr>
                        <a:t>Lawyer</a:t>
                      </a:r>
                      <a:r>
                        <a:rPr lang="en-US" sz="1600" baseline="0" dirty="0">
                          <a:latin typeface="Times New Roman" panose="02020603050405020304" pitchFamily="18" charset="0"/>
                          <a:cs typeface="Times New Roman" panose="02020603050405020304" pitchFamily="18" charset="0"/>
                        </a:rPr>
                        <a:t> profile</a:t>
                      </a:r>
                      <a:r>
                        <a:rPr lang="en-US" sz="1600" dirty="0">
                          <a:latin typeface="Times New Roman" panose="02020603050405020304" pitchFamily="18" charset="0"/>
                          <a:cs typeface="Times New Roman" panose="02020603050405020304" pitchFamily="18" charset="0"/>
                        </a:rPr>
                        <a:t> visibility</a:t>
                      </a:r>
                    </a:p>
                  </a:txBody>
                  <a:tcPr/>
                </a:tc>
                <a:tc>
                  <a:txBody>
                    <a:bodyPr/>
                    <a:lstStyle/>
                    <a:p>
                      <a:r>
                        <a:rPr lang="en-US" sz="1600" dirty="0">
                          <a:latin typeface="Times New Roman" panose="02020603050405020304" pitchFamily="18" charset="0"/>
                          <a:cs typeface="Times New Roman" panose="02020603050405020304" pitchFamily="18" charset="0"/>
                        </a:rPr>
                        <a:t>Can be seen after the confirmation</a:t>
                      </a:r>
                    </a:p>
                  </a:txBody>
                  <a:tcPr/>
                </a:tc>
                <a:tc>
                  <a:txBody>
                    <a:bodyPr/>
                    <a:lstStyle/>
                    <a:p>
                      <a:r>
                        <a:rPr lang="en-US" sz="1600" dirty="0">
                          <a:latin typeface="Times New Roman" panose="02020603050405020304" pitchFamily="18" charset="0"/>
                          <a:cs typeface="Times New Roman" panose="02020603050405020304" pitchFamily="18" charset="0"/>
                        </a:rPr>
                        <a:t>Can be seen</a:t>
                      </a:r>
                    </a:p>
                  </a:txBody>
                  <a:tcPr/>
                </a:tc>
                <a:tc>
                  <a:txBody>
                    <a:bodyPr/>
                    <a:lstStyle/>
                    <a:p>
                      <a:r>
                        <a:rPr lang="en-US" sz="1600" dirty="0">
                          <a:latin typeface="Times New Roman" panose="02020603050405020304" pitchFamily="18" charset="0"/>
                          <a:cs typeface="Times New Roman" panose="02020603050405020304" pitchFamily="18" charset="0"/>
                        </a:rPr>
                        <a:t>Can be seen</a:t>
                      </a:r>
                    </a:p>
                  </a:txBody>
                  <a:tcPr/>
                </a:tc>
                <a:extLst>
                  <a:ext uri="{0D108BD9-81ED-4DB2-BD59-A6C34878D82A}">
                    <a16:rowId xmlns:a16="http://schemas.microsoft.com/office/drawing/2014/main" val="10008"/>
                  </a:ext>
                </a:extLst>
              </a:tr>
              <a:tr h="373487">
                <a:tc>
                  <a:txBody>
                    <a:bodyPr/>
                    <a:lstStyle/>
                    <a:p>
                      <a:r>
                        <a:rPr lang="en-US" sz="1600" dirty="0">
                          <a:latin typeface="Times New Roman" panose="02020603050405020304" pitchFamily="18" charset="0"/>
                          <a:cs typeface="Times New Roman" panose="02020603050405020304" pitchFamily="18" charset="0"/>
                        </a:rPr>
                        <a:t>Complaint system</a:t>
                      </a:r>
                    </a:p>
                  </a:txBody>
                  <a:tcPr/>
                </a:tc>
                <a:tc>
                  <a:txBody>
                    <a:bodyPr/>
                    <a:lstStyle/>
                    <a:p>
                      <a:r>
                        <a:rPr lang="en-US" sz="1600" dirty="0">
                          <a:latin typeface="Times New Roman" panose="02020603050405020304" pitchFamily="18" charset="0"/>
                          <a:cs typeface="Times New Roman" panose="02020603050405020304" pitchFamily="18" charset="0"/>
                        </a:rPr>
                        <a:t>Can be done through email only</a:t>
                      </a:r>
                    </a:p>
                  </a:txBody>
                  <a:tcPr/>
                </a:tc>
                <a:tc>
                  <a:txBody>
                    <a:bodyPr/>
                    <a:lstStyle/>
                    <a:p>
                      <a:r>
                        <a:rPr lang="en-US" sz="1600" dirty="0">
                          <a:latin typeface="Times New Roman" panose="02020603050405020304" pitchFamily="18" charset="0"/>
                          <a:cs typeface="Times New Roman" panose="02020603050405020304" pitchFamily="18" charset="0"/>
                        </a:rPr>
                        <a:t>Can be done through email only</a:t>
                      </a:r>
                    </a:p>
                  </a:txBody>
                  <a:tcPr/>
                </a:tc>
                <a:tc>
                  <a:txBody>
                    <a:bodyPr/>
                    <a:lstStyle/>
                    <a:p>
                      <a:r>
                        <a:rPr lang="en-US" sz="1600" dirty="0">
                          <a:latin typeface="Times New Roman" panose="02020603050405020304" pitchFamily="18" charset="0"/>
                          <a:cs typeface="Times New Roman" panose="02020603050405020304" pitchFamily="18" charset="0"/>
                        </a:rPr>
                        <a:t>Can be done through email only</a:t>
                      </a:r>
                    </a:p>
                  </a:txBody>
                  <a:tcPr/>
                </a:tc>
                <a:extLst>
                  <a:ext uri="{0D108BD9-81ED-4DB2-BD59-A6C34878D82A}">
                    <a16:rowId xmlns:a16="http://schemas.microsoft.com/office/drawing/2014/main" val="10009"/>
                  </a:ext>
                </a:extLst>
              </a:tr>
              <a:tr h="373487">
                <a:tc>
                  <a:txBody>
                    <a:bodyPr/>
                    <a:lstStyle/>
                    <a:p>
                      <a:r>
                        <a:rPr lang="en-US" sz="1600" dirty="0">
                          <a:latin typeface="Times New Roman" panose="02020603050405020304" pitchFamily="18" charset="0"/>
                          <a:cs typeface="Times New Roman" panose="02020603050405020304" pitchFamily="18" charset="0"/>
                        </a:rPr>
                        <a:t>User experience</a:t>
                      </a:r>
                    </a:p>
                  </a:txBody>
                  <a:tcPr/>
                </a:tc>
                <a:tc>
                  <a:txBody>
                    <a:bodyPr/>
                    <a:lstStyle/>
                    <a:p>
                      <a:r>
                        <a:rPr lang="en-US" sz="1600" dirty="0">
                          <a:latin typeface="Times New Roman" panose="02020603050405020304" pitchFamily="18" charset="0"/>
                          <a:cs typeface="Times New Roman" panose="02020603050405020304" pitchFamily="18" charset="0"/>
                        </a:rPr>
                        <a:t>complex</a:t>
                      </a:r>
                    </a:p>
                  </a:txBody>
                  <a:tcPr/>
                </a:tc>
                <a:tc>
                  <a:txBody>
                    <a:bodyPr/>
                    <a:lstStyle/>
                    <a:p>
                      <a:r>
                        <a:rPr lang="en-US" sz="1600" dirty="0">
                          <a:latin typeface="Times New Roman" panose="02020603050405020304" pitchFamily="18" charset="0"/>
                          <a:cs typeface="Times New Roman" panose="02020603050405020304" pitchFamily="18" charset="0"/>
                        </a:rPr>
                        <a:t>average</a:t>
                      </a:r>
                    </a:p>
                  </a:txBody>
                  <a:tcPr/>
                </a:tc>
                <a:tc>
                  <a:txBody>
                    <a:bodyPr/>
                    <a:lstStyle/>
                    <a:p>
                      <a:r>
                        <a:rPr lang="en-US" sz="1600" dirty="0">
                          <a:latin typeface="Times New Roman" panose="02020603050405020304" pitchFamily="18" charset="0"/>
                          <a:cs typeface="Times New Roman" panose="02020603050405020304" pitchFamily="18" charset="0"/>
                        </a:rPr>
                        <a:t>Simple</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3324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3A0B-9A2C-4E68-80E2-35ACED4ECBDE}"/>
              </a:ext>
            </a:extLst>
          </p:cNvPr>
          <p:cNvSpPr txBox="1">
            <a:spLocks/>
          </p:cNvSpPr>
          <p:nvPr/>
        </p:nvSpPr>
        <p:spPr>
          <a:xfrm>
            <a:off x="913775" y="657154"/>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9D1628E2-E69B-4105-BE6B-E91AF86294A8}"/>
              </a:ext>
            </a:extLst>
          </p:cNvPr>
          <p:cNvSpPr txBox="1">
            <a:spLocks/>
          </p:cNvSpPr>
          <p:nvPr/>
        </p:nvSpPr>
        <p:spPr>
          <a:xfrm>
            <a:off x="1145594" y="1195114"/>
            <a:ext cx="10363826" cy="4420075"/>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Available in india</a:t>
            </a:r>
          </a:p>
          <a:p>
            <a:r>
              <a:rPr lang="en-US" dirty="0">
                <a:latin typeface="Times New Roman" panose="02020603050405020304" pitchFamily="18" charset="0"/>
                <a:cs typeface="Times New Roman" panose="02020603050405020304" pitchFamily="18" charset="0"/>
              </a:rPr>
              <a:t>Chat system between client and lawyer</a:t>
            </a:r>
          </a:p>
          <a:p>
            <a:r>
              <a:rPr lang="en-US" dirty="0">
                <a:latin typeface="Times New Roman" panose="02020603050405020304" pitchFamily="18" charset="0"/>
                <a:cs typeface="Times New Roman" panose="02020603050405020304" pitchFamily="18" charset="0"/>
              </a:rPr>
              <a:t>Free advisory services through q</a:t>
            </a:r>
            <a:r>
              <a:rPr lang="en-US" cap="none" dirty="0">
                <a:latin typeface="Times New Roman" panose="02020603050405020304" pitchFamily="18" charset="0"/>
                <a:cs typeface="Times New Roman" panose="02020603050405020304" pitchFamily="18" charset="0"/>
              </a:rPr>
              <a:t>nA FORUM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Less response time</a:t>
            </a:r>
          </a:p>
          <a:p>
            <a:r>
              <a:rPr lang="en-US" dirty="0">
                <a:latin typeface="Times New Roman" panose="02020603050405020304" pitchFamily="18" charset="0"/>
                <a:cs typeface="Times New Roman" panose="02020603050405020304" pitchFamily="18" charset="0"/>
              </a:rPr>
              <a:t>Full visibility of lawyers profile</a:t>
            </a:r>
          </a:p>
          <a:p>
            <a:r>
              <a:rPr lang="en-US" dirty="0">
                <a:latin typeface="Times New Roman" panose="02020603050405020304" pitchFamily="18" charset="0"/>
                <a:cs typeface="Times New Roman" panose="02020603050405020304" pitchFamily="18" charset="0"/>
              </a:rPr>
              <a:t>Complaint system</a:t>
            </a:r>
          </a:p>
          <a:p>
            <a:r>
              <a:rPr lang="en-US" dirty="0">
                <a:latin typeface="Times New Roman" panose="02020603050405020304" pitchFamily="18" charset="0"/>
                <a:cs typeface="Times New Roman" panose="02020603050405020304" pitchFamily="18" charset="0"/>
              </a:rPr>
              <a:t>Simple user experience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409E-FB57-4445-BDF8-B9894DFB1A6D}"/>
              </a:ext>
            </a:extLst>
          </p:cNvPr>
          <p:cNvSpPr txBox="1">
            <a:spLocks/>
          </p:cNvSpPr>
          <p:nvPr/>
        </p:nvSpPr>
        <p:spPr>
          <a:xfrm>
            <a:off x="913775" y="657154"/>
            <a:ext cx="10364451" cy="450429"/>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b="1" dirty="0">
                <a:latin typeface="Times New Roman" panose="02020603050405020304" pitchFamily="18" charset="0"/>
                <a:cs typeface="Times New Roman" panose="02020603050405020304" pitchFamily="18" charset="0"/>
              </a:rPr>
              <a:t>UML Diagrams</a:t>
            </a:r>
          </a:p>
        </p:txBody>
      </p:sp>
      <p:sp>
        <p:nvSpPr>
          <p:cNvPr id="3" name="Title 1">
            <a:extLst>
              <a:ext uri="{FF2B5EF4-FFF2-40B4-BE49-F238E27FC236}">
                <a16:creationId xmlns:a16="http://schemas.microsoft.com/office/drawing/2014/main" id="{E3F07864-A2DE-4230-924E-20B58D8C373B}"/>
              </a:ext>
            </a:extLst>
          </p:cNvPr>
          <p:cNvSpPr txBox="1">
            <a:spLocks/>
          </p:cNvSpPr>
          <p:nvPr/>
        </p:nvSpPr>
        <p:spPr>
          <a:xfrm>
            <a:off x="913775" y="1107583"/>
            <a:ext cx="2333768" cy="450429"/>
          </a:xfrm>
          <a:prstGeom prst="rect">
            <a:avLst/>
          </a:prstGeom>
        </p:spPr>
        <p:txBody>
          <a:bodyP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Usecase Diagram</a:t>
            </a:r>
          </a:p>
        </p:txBody>
      </p:sp>
      <p:pic>
        <p:nvPicPr>
          <p:cNvPr id="6" name="Picture 5">
            <a:extLst>
              <a:ext uri="{FF2B5EF4-FFF2-40B4-BE49-F238E27FC236}">
                <a16:creationId xmlns:a16="http://schemas.microsoft.com/office/drawing/2014/main" id="{B8B42C28-1FC1-44AE-B3D1-C02A66659A3C}"/>
              </a:ext>
            </a:extLst>
          </p:cNvPr>
          <p:cNvPicPr>
            <a:picLocks noChangeAspect="1"/>
          </p:cNvPicPr>
          <p:nvPr/>
        </p:nvPicPr>
        <p:blipFill rotWithShape="1">
          <a:blip r:embed="rId2"/>
          <a:srcRect l="11539" t="6995" r="9100" b="23384"/>
          <a:stretch/>
        </p:blipFill>
        <p:spPr>
          <a:xfrm>
            <a:off x="4171664" y="1107583"/>
            <a:ext cx="4521959" cy="5609936"/>
          </a:xfrm>
          <a:prstGeom prst="rect">
            <a:avLst/>
          </a:prstGeom>
        </p:spPr>
      </p:pic>
    </p:spTree>
    <p:extLst>
      <p:ext uri="{BB962C8B-B14F-4D97-AF65-F5344CB8AC3E}">
        <p14:creationId xmlns:p14="http://schemas.microsoft.com/office/powerpoint/2010/main" val="37173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064A-AC99-4E8C-8EEF-8DFF5B4EADEF}"/>
              </a:ext>
            </a:extLst>
          </p:cNvPr>
          <p:cNvSpPr txBox="1">
            <a:spLocks/>
          </p:cNvSpPr>
          <p:nvPr/>
        </p:nvSpPr>
        <p:spPr>
          <a:xfrm>
            <a:off x="661984" y="405218"/>
            <a:ext cx="2333768" cy="450429"/>
          </a:xfrm>
          <a:prstGeom prst="rect">
            <a:avLst/>
          </a:prstGeom>
        </p:spPr>
        <p:txBody>
          <a:bodyP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506CE22D-0AE3-4CB7-B8B7-C16A94149406}"/>
              </a:ext>
            </a:extLst>
          </p:cNvPr>
          <p:cNvPicPr>
            <a:picLocks noChangeAspect="1"/>
          </p:cNvPicPr>
          <p:nvPr/>
        </p:nvPicPr>
        <p:blipFill rotWithShape="1">
          <a:blip r:embed="rId2"/>
          <a:srcRect t="8116" b="28696"/>
          <a:stretch/>
        </p:blipFill>
        <p:spPr>
          <a:xfrm>
            <a:off x="3286904" y="296995"/>
            <a:ext cx="7010035" cy="6264009"/>
          </a:xfrm>
          <a:prstGeom prst="rect">
            <a:avLst/>
          </a:prstGeom>
        </p:spPr>
      </p:pic>
    </p:spTree>
    <p:extLst>
      <p:ext uri="{BB962C8B-B14F-4D97-AF65-F5344CB8AC3E}">
        <p14:creationId xmlns:p14="http://schemas.microsoft.com/office/powerpoint/2010/main" val="85184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29C8-603D-432E-AC42-8A6D7A9D398E}"/>
              </a:ext>
            </a:extLst>
          </p:cNvPr>
          <p:cNvSpPr txBox="1">
            <a:spLocks/>
          </p:cNvSpPr>
          <p:nvPr/>
        </p:nvSpPr>
        <p:spPr>
          <a:xfrm>
            <a:off x="661984" y="405218"/>
            <a:ext cx="2333768" cy="450429"/>
          </a:xfrm>
          <a:prstGeom prst="rect">
            <a:avLst/>
          </a:prstGeom>
        </p:spPr>
        <p:txBody>
          <a:bodyP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buFont typeface="Wingdings" panose="05000000000000000000" pitchFamily="2" charset="2"/>
              <a:buChar char="§"/>
            </a:pPr>
            <a:r>
              <a:rPr lang="en-US" sz="2000" b="1" cap="none" dirty="0">
                <a:latin typeface="Times New Roman" panose="02020603050405020304" pitchFamily="18" charset="0"/>
                <a:cs typeface="Times New Roman" panose="02020603050405020304" pitchFamily="18" charset="0"/>
              </a:rPr>
              <a:t>E-R Diagram</a:t>
            </a:r>
          </a:p>
        </p:txBody>
      </p:sp>
      <p:pic>
        <p:nvPicPr>
          <p:cNvPr id="4" name="Picture 3">
            <a:extLst>
              <a:ext uri="{FF2B5EF4-FFF2-40B4-BE49-F238E27FC236}">
                <a16:creationId xmlns:a16="http://schemas.microsoft.com/office/drawing/2014/main" id="{55A06038-4E6E-4C2C-AD46-5EF6EA4FA5FC}"/>
              </a:ext>
            </a:extLst>
          </p:cNvPr>
          <p:cNvPicPr>
            <a:picLocks noChangeAspect="1"/>
          </p:cNvPicPr>
          <p:nvPr/>
        </p:nvPicPr>
        <p:blipFill rotWithShape="1">
          <a:blip r:embed="rId2"/>
          <a:srcRect l="10650" t="7729" r="8736" b="27344"/>
          <a:stretch/>
        </p:blipFill>
        <p:spPr>
          <a:xfrm>
            <a:off x="3672237" y="183789"/>
            <a:ext cx="5698435" cy="6490421"/>
          </a:xfrm>
          <a:prstGeom prst="rect">
            <a:avLst/>
          </a:prstGeom>
        </p:spPr>
      </p:pic>
    </p:spTree>
    <p:extLst>
      <p:ext uri="{BB962C8B-B14F-4D97-AF65-F5344CB8AC3E}">
        <p14:creationId xmlns:p14="http://schemas.microsoft.com/office/powerpoint/2010/main" val="37836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919</Words>
  <Application>Microsoft Office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Calibri Light</vt:lpstr>
      <vt:lpstr>Times New Roman</vt:lpstr>
      <vt:lpstr>Wingdings</vt:lpstr>
      <vt:lpstr>Office Theme</vt:lpstr>
      <vt:lpstr>FIND YOUR LAWYER</vt:lpstr>
      <vt:lpstr>CONTENTS</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LAWYER</dc:title>
  <dc:creator>Lenovo</dc:creator>
  <cp:lastModifiedBy>Sanjay Prajapati</cp:lastModifiedBy>
  <cp:revision>44</cp:revision>
  <dcterms:created xsi:type="dcterms:W3CDTF">2020-08-05T16:22:47Z</dcterms:created>
  <dcterms:modified xsi:type="dcterms:W3CDTF">2020-12-07T14:03:37Z</dcterms:modified>
</cp:coreProperties>
</file>