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71" r:id="rId5"/>
    <p:sldId id="267" r:id="rId6"/>
    <p:sldId id="268" r:id="rId7"/>
    <p:sldId id="269" r:id="rId8"/>
    <p:sldId id="260" r:id="rId9"/>
    <p:sldId id="262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D6DF99-8444-450D-BC4E-36EC9F7484A6}" v="3" dt="2018-10-20T11:01:55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89908" autoAdjust="0"/>
  </p:normalViewPr>
  <p:slideViewPr>
    <p:cSldViewPr snapToGrid="0">
      <p:cViewPr varScale="1">
        <p:scale>
          <a:sx n="70" d="100"/>
          <a:sy n="70" d="100"/>
        </p:scale>
        <p:origin x="1565" y="43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Lyngdoh" userId="4cdf8b8a-d5a6-44e6-8172-351f87ddbc87" providerId="ADAL" clId="{96EFD77D-AF9A-4ECB-8D1F-CAD275C01B9B}"/>
    <pc:docChg chg="modSld">
      <pc:chgData name="Andy Lyngdoh" userId="4cdf8b8a-d5a6-44e6-8172-351f87ddbc87" providerId="ADAL" clId="{96EFD77D-AF9A-4ECB-8D1F-CAD275C01B9B}" dt="2018-10-19T09:12:43.520" v="0" actId="20577"/>
      <pc:docMkLst>
        <pc:docMk/>
      </pc:docMkLst>
      <pc:sldChg chg="modNotesTx">
        <pc:chgData name="Andy Lyngdoh" userId="4cdf8b8a-d5a6-44e6-8172-351f87ddbc87" providerId="ADAL" clId="{96EFD77D-AF9A-4ECB-8D1F-CAD275C01B9B}" dt="2018-10-19T09:12:43.520" v="0" actId="20577"/>
        <pc:sldMkLst>
          <pc:docMk/>
          <pc:sldMk cId="326159960" sldId="260"/>
        </pc:sldMkLst>
      </pc:sldChg>
    </pc:docChg>
  </pc:docChgLst>
  <pc:docChgLst>
    <pc:chgData name="Wanlambok Nongbet [Chillibreeze]" userId="6bf028ea-505a-4797-9fbe-498829f78d74" providerId="ADAL" clId="{4479231A-3FF6-4C0C-A37C-C435AC3859E2}"/>
    <pc:docChg chg="undo custSel modSld">
      <pc:chgData name="Wanlambok Nongbet [Chillibreeze]" userId="6bf028ea-505a-4797-9fbe-498829f78d74" providerId="ADAL" clId="{4479231A-3FF6-4C0C-A37C-C435AC3859E2}" dt="2018-10-19T09:08:48.003" v="25" actId="478"/>
      <pc:docMkLst>
        <pc:docMk/>
      </pc:docMkLst>
      <pc:sldChg chg="addSp delSp modSp">
        <pc:chgData name="Wanlambok Nongbet [Chillibreeze]" userId="6bf028ea-505a-4797-9fbe-498829f78d74" providerId="ADAL" clId="{4479231A-3FF6-4C0C-A37C-C435AC3859E2}" dt="2018-10-19T09:08:48.003" v="25" actId="478"/>
        <pc:sldMkLst>
          <pc:docMk/>
          <pc:sldMk cId="326159960" sldId="260"/>
        </pc:sldMkLst>
        <pc:picChg chg="add del mod">
          <ac:chgData name="Wanlambok Nongbet [Chillibreeze]" userId="6bf028ea-505a-4797-9fbe-498829f78d74" providerId="ADAL" clId="{4479231A-3FF6-4C0C-A37C-C435AC3859E2}" dt="2018-10-19T09:04:02.097" v="9" actId="478"/>
          <ac:picMkLst>
            <pc:docMk/>
            <pc:sldMk cId="326159960" sldId="260"/>
            <ac:picMk id="3" creationId="{8B922599-33F9-4B09-B581-5967D85E5D29}"/>
          </ac:picMkLst>
        </pc:picChg>
        <pc:picChg chg="add del mod">
          <ac:chgData name="Wanlambok Nongbet [Chillibreeze]" userId="6bf028ea-505a-4797-9fbe-498829f78d74" providerId="ADAL" clId="{4479231A-3FF6-4C0C-A37C-C435AC3859E2}" dt="2018-10-19T09:06:48.413" v="12"/>
          <ac:picMkLst>
            <pc:docMk/>
            <pc:sldMk cId="326159960" sldId="260"/>
            <ac:picMk id="5" creationId="{001E8B6A-9361-4E77-B1A4-D71355091102}"/>
          </ac:picMkLst>
        </pc:picChg>
        <pc:picChg chg="add del mod">
          <ac:chgData name="Wanlambok Nongbet [Chillibreeze]" userId="6bf028ea-505a-4797-9fbe-498829f78d74" providerId="ADAL" clId="{4479231A-3FF6-4C0C-A37C-C435AC3859E2}" dt="2018-10-19T09:06:59.281" v="14" actId="478"/>
          <ac:picMkLst>
            <pc:docMk/>
            <pc:sldMk cId="326159960" sldId="260"/>
            <ac:picMk id="7" creationId="{DF829F37-C73E-4C34-BD31-CA90F4E8CB0C}"/>
          </ac:picMkLst>
        </pc:picChg>
        <pc:picChg chg="add mod modCrop">
          <ac:chgData name="Wanlambok Nongbet [Chillibreeze]" userId="6bf028ea-505a-4797-9fbe-498829f78d74" providerId="ADAL" clId="{4479231A-3FF6-4C0C-A37C-C435AC3859E2}" dt="2018-10-19T09:08:42.365" v="24" actId="12789"/>
          <ac:picMkLst>
            <pc:docMk/>
            <pc:sldMk cId="326159960" sldId="260"/>
            <ac:picMk id="9" creationId="{70EE02FF-B082-49C0-B9F7-0905FBB53268}"/>
          </ac:picMkLst>
        </pc:picChg>
        <pc:picChg chg="add del mod">
          <ac:chgData name="Wanlambok Nongbet [Chillibreeze]" userId="6bf028ea-505a-4797-9fbe-498829f78d74" providerId="ADAL" clId="{4479231A-3FF6-4C0C-A37C-C435AC3859E2}" dt="2018-10-19T09:06:59.680" v="15" actId="478"/>
          <ac:picMkLst>
            <pc:docMk/>
            <pc:sldMk cId="326159960" sldId="260"/>
            <ac:picMk id="1026" creationId="{FFBC84CB-E2EB-4205-A833-272D3ABE7965}"/>
          </ac:picMkLst>
        </pc:picChg>
        <pc:picChg chg="del mod">
          <ac:chgData name="Wanlambok Nongbet [Chillibreeze]" userId="6bf028ea-505a-4797-9fbe-498829f78d74" providerId="ADAL" clId="{4479231A-3FF6-4C0C-A37C-C435AC3859E2}" dt="2018-10-19T09:08:48.003" v="25" actId="478"/>
          <ac:picMkLst>
            <pc:docMk/>
            <pc:sldMk cId="326159960" sldId="260"/>
            <ac:picMk id="1028" creationId="{00000000-0000-0000-0000-000000000000}"/>
          </ac:picMkLst>
        </pc:picChg>
      </pc:sldChg>
    </pc:docChg>
  </pc:docChgLst>
  <pc:docChgLst>
    <pc:chgData name="Nazarine Kharkongor" userId="a120df0f-1053-42f0-96f7-d45ae920f61a" providerId="ADAL" clId="{53D6DF99-8444-450D-BC4E-36EC9F7484A6}"/>
    <pc:docChg chg="custSel addSld delSld modSld">
      <pc:chgData name="Nazarine Kharkongor" userId="a120df0f-1053-42f0-96f7-d45ae920f61a" providerId="ADAL" clId="{53D6DF99-8444-450D-BC4E-36EC9F7484A6}" dt="2018-10-20T11:08:05.814" v="5" actId="478"/>
      <pc:docMkLst>
        <pc:docMk/>
      </pc:docMkLst>
      <pc:sldChg chg="del">
        <pc:chgData name="Nazarine Kharkongor" userId="a120df0f-1053-42f0-96f7-d45ae920f61a" providerId="ADAL" clId="{53D6DF99-8444-450D-BC4E-36EC9F7484A6}" dt="2018-10-20T05:07:25.268" v="0" actId="2696"/>
        <pc:sldMkLst>
          <pc:docMk/>
          <pc:sldMk cId="4250525696" sldId="266"/>
        </pc:sldMkLst>
      </pc:sldChg>
      <pc:sldChg chg="addSp delSp modSp add">
        <pc:chgData name="Nazarine Kharkongor" userId="a120df0f-1053-42f0-96f7-d45ae920f61a" providerId="ADAL" clId="{53D6DF99-8444-450D-BC4E-36EC9F7484A6}" dt="2018-10-20T11:08:05.814" v="5" actId="478"/>
        <pc:sldMkLst>
          <pc:docMk/>
          <pc:sldMk cId="2637161587" sldId="272"/>
        </pc:sldMkLst>
        <pc:spChg chg="add del mod">
          <ac:chgData name="Nazarine Kharkongor" userId="a120df0f-1053-42f0-96f7-d45ae920f61a" providerId="ADAL" clId="{53D6DF99-8444-450D-BC4E-36EC9F7484A6}" dt="2018-10-20T11:08:05.814" v="5" actId="478"/>
          <ac:spMkLst>
            <pc:docMk/>
            <pc:sldMk cId="2637161587" sldId="272"/>
            <ac:spMk id="2" creationId="{FF062D7E-0280-4A8D-81D2-C9D211A32DB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BD617-80DE-4C38-9BDA-EB3C8FA9993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F92EF-1AF1-4371-8DE6-EB3ABE802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44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F92EF-1AF1-4371-8DE6-EB3ABE8027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5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Increase the font size to 30 pt. and change it to Arial font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F92EF-1AF1-4371-8DE6-EB3ABE8027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21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bold and Italics effect to the text in the shapes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F92EF-1AF1-4371-8DE6-EB3ABE8027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24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the text in the four boxes to All Caps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F92EF-1AF1-4371-8DE6-EB3ABE8027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78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Recreate the image exactly as you can see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F92EF-1AF1-4371-8DE6-EB3ABE8027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94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Arrange the shapes properly and animate the slide to show that there is a flow from top to bottom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F92EF-1AF1-4371-8DE6-EB3ABE8027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00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particular slide have some error like spelling, double spaces, line break. All you need to do is spot the error and make the correction.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F92EF-1AF1-4371-8DE6-EB3ABE8027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22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A413-EFEE-4BA3-9204-BD45A58BE26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CF8A-59E4-4EF2-B35A-125A8BD1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8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A413-EFEE-4BA3-9204-BD45A58BE26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CF8A-59E4-4EF2-B35A-125A8BD1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3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A413-EFEE-4BA3-9204-BD45A58BE26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CF8A-59E4-4EF2-B35A-125A8BD1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0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A413-EFEE-4BA3-9204-BD45A58BE26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CF8A-59E4-4EF2-B35A-125A8BD1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1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A413-EFEE-4BA3-9204-BD45A58BE26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CF8A-59E4-4EF2-B35A-125A8BD1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5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A413-EFEE-4BA3-9204-BD45A58BE26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CF8A-59E4-4EF2-B35A-125A8BD1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A413-EFEE-4BA3-9204-BD45A58BE26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CF8A-59E4-4EF2-B35A-125A8BD1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9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A413-EFEE-4BA3-9204-BD45A58BE26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CF8A-59E4-4EF2-B35A-125A8BD1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1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A413-EFEE-4BA3-9204-BD45A58BE26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CF8A-59E4-4EF2-B35A-125A8BD1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7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A413-EFEE-4BA3-9204-BD45A58BE26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CF8A-59E4-4EF2-B35A-125A8BD1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7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A413-EFEE-4BA3-9204-BD45A58BE26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CF8A-59E4-4EF2-B35A-125A8BD1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5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7A413-EFEE-4BA3-9204-BD45A58BE26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8CF8A-59E4-4EF2-B35A-125A8BD1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0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023" y="825440"/>
            <a:ext cx="1109749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800" b="1" dirty="0"/>
              <a:t>INSTRUCTION</a:t>
            </a:r>
            <a:r>
              <a:rPr lang="en-US" sz="2800" dirty="0"/>
              <a:t>:</a:t>
            </a:r>
          </a:p>
          <a:p>
            <a:pPr algn="ctr">
              <a:spcBef>
                <a:spcPts val="1200"/>
              </a:spcBef>
            </a:pPr>
            <a:r>
              <a:rPr lang="en-US" sz="2800" dirty="0"/>
              <a:t>You have </a:t>
            </a:r>
            <a:r>
              <a:rPr lang="en-US" sz="2800" b="1" dirty="0"/>
              <a:t>30 minutes</a:t>
            </a:r>
            <a:r>
              <a:rPr lang="en-US" sz="2800" dirty="0"/>
              <a:t> to complete the Skill test.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To begin with the Skill test, you are to save the PPT on the Desktop and “</a:t>
            </a:r>
            <a:r>
              <a:rPr lang="en-US" sz="2800" b="1" i="1" dirty="0"/>
              <a:t>Save as</a:t>
            </a:r>
            <a:r>
              <a:rPr lang="en-US" sz="2800" dirty="0"/>
              <a:t>” by renaming it with your name.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There are </a:t>
            </a:r>
            <a:r>
              <a:rPr lang="en-US" sz="2800" b="1" dirty="0"/>
              <a:t>7 slides</a:t>
            </a:r>
            <a:r>
              <a:rPr lang="en-US" sz="2800" dirty="0"/>
              <a:t> in total for you to complete.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As part of the Skill test, you will be required to make changes to the slides following the instruction provided in the </a:t>
            </a:r>
            <a:r>
              <a:rPr lang="en-US" sz="2800" b="1" i="1" dirty="0"/>
              <a:t>Note section below every slide</a:t>
            </a:r>
            <a:r>
              <a:rPr lang="en-US" sz="2800" dirty="0"/>
              <a:t>.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As for </a:t>
            </a:r>
            <a:r>
              <a:rPr lang="en-US" sz="2800" b="1" dirty="0"/>
              <a:t>Slide No. 6</a:t>
            </a:r>
            <a:r>
              <a:rPr lang="en-US" sz="2800" dirty="0"/>
              <a:t>, you are to recreate that image </a:t>
            </a:r>
            <a:r>
              <a:rPr lang="en-US" sz="2800" b="1" dirty="0"/>
              <a:t>using the shapes available in PowerPoint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449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"/>
          <p:cNvSpPr/>
          <p:nvPr/>
        </p:nvSpPr>
        <p:spPr>
          <a:xfrm>
            <a:off x="713551" y="1721223"/>
            <a:ext cx="10506676" cy="1733886"/>
          </a:xfrm>
          <a:custGeom>
            <a:avLst/>
            <a:gdLst>
              <a:gd name="connsiteX0" fmla="*/ 0 w 1904999"/>
              <a:gd name="connsiteY0" fmla="*/ 0 h 1143000"/>
              <a:gd name="connsiteX1" fmla="*/ 1904999 w 1904999"/>
              <a:gd name="connsiteY1" fmla="*/ 0 h 1143000"/>
              <a:gd name="connsiteX2" fmla="*/ 1904999 w 1904999"/>
              <a:gd name="connsiteY2" fmla="*/ 1143000 h 1143000"/>
              <a:gd name="connsiteX3" fmla="*/ 0 w 1904999"/>
              <a:gd name="connsiteY3" fmla="*/ 1143000 h 1143000"/>
              <a:gd name="connsiteX4" fmla="*/ 0 w 1904999"/>
              <a:gd name="connsiteY4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4999" h="1143000">
                <a:moveTo>
                  <a:pt x="0" y="0"/>
                </a:moveTo>
                <a:lnTo>
                  <a:pt x="1904999" y="0"/>
                </a:lnTo>
                <a:lnTo>
                  <a:pt x="1904999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38100">
            <a:noFill/>
          </a:ln>
          <a:effectLst/>
        </p:spPr>
        <p:style>
          <a:lnRef idx="0">
            <a:scrgbClr r="0" g="0" b="0"/>
          </a:lnRef>
          <a:fillRef idx="2">
            <a:schemeClr val="accent4">
              <a:hueOff val="-2232385"/>
              <a:satOff val="13449"/>
              <a:lumOff val="1078"/>
              <a:alphaOff val="0"/>
            </a:schemeClr>
          </a:fillRef>
          <a:effectRef idx="1">
            <a:schemeClr val="accent4">
              <a:hueOff val="-2232385"/>
              <a:satOff val="13449"/>
              <a:lumOff val="1078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algn="ctr" defTabSz="889000"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The message does not contain important information.</a:t>
            </a:r>
          </a:p>
        </p:txBody>
      </p:sp>
      <p:sp>
        <p:nvSpPr>
          <p:cNvPr id="3" name="Freeform 5"/>
          <p:cNvSpPr/>
          <p:nvPr/>
        </p:nvSpPr>
        <p:spPr>
          <a:xfrm>
            <a:off x="713551" y="3744091"/>
            <a:ext cx="10506676" cy="1733886"/>
          </a:xfrm>
          <a:custGeom>
            <a:avLst/>
            <a:gdLst>
              <a:gd name="connsiteX0" fmla="*/ 0 w 1904999"/>
              <a:gd name="connsiteY0" fmla="*/ 0 h 1143000"/>
              <a:gd name="connsiteX1" fmla="*/ 1904999 w 1904999"/>
              <a:gd name="connsiteY1" fmla="*/ 0 h 1143000"/>
              <a:gd name="connsiteX2" fmla="*/ 1904999 w 1904999"/>
              <a:gd name="connsiteY2" fmla="*/ 1143000 h 1143000"/>
              <a:gd name="connsiteX3" fmla="*/ 0 w 1904999"/>
              <a:gd name="connsiteY3" fmla="*/ 1143000 h 1143000"/>
              <a:gd name="connsiteX4" fmla="*/ 0 w 1904999"/>
              <a:gd name="connsiteY4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4999" h="1143000">
                <a:moveTo>
                  <a:pt x="0" y="0"/>
                </a:moveTo>
                <a:lnTo>
                  <a:pt x="1904999" y="0"/>
                </a:lnTo>
                <a:lnTo>
                  <a:pt x="1904999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38100">
            <a:noFill/>
          </a:ln>
          <a:effectLst/>
        </p:spPr>
        <p:style>
          <a:lnRef idx="0">
            <a:scrgbClr r="0" g="0" b="0"/>
          </a:lnRef>
          <a:fillRef idx="2">
            <a:schemeClr val="accent4">
              <a:hueOff val="-2232385"/>
              <a:satOff val="13449"/>
              <a:lumOff val="1078"/>
              <a:alphaOff val="0"/>
            </a:schemeClr>
          </a:fillRef>
          <a:effectRef idx="1">
            <a:schemeClr val="accent4">
              <a:hueOff val="-2232385"/>
              <a:satOff val="13449"/>
              <a:lumOff val="1078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algn="ctr" defTabSz="889000"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It is a poorly organized slide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367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"/>
          <p:cNvSpPr/>
          <p:nvPr/>
        </p:nvSpPr>
        <p:spPr>
          <a:xfrm>
            <a:off x="643646" y="1449854"/>
            <a:ext cx="5409666" cy="3958292"/>
          </a:xfrm>
          <a:custGeom>
            <a:avLst/>
            <a:gdLst>
              <a:gd name="connsiteX0" fmla="*/ 0 w 1904999"/>
              <a:gd name="connsiteY0" fmla="*/ 0 h 1143000"/>
              <a:gd name="connsiteX1" fmla="*/ 1904999 w 1904999"/>
              <a:gd name="connsiteY1" fmla="*/ 0 h 1143000"/>
              <a:gd name="connsiteX2" fmla="*/ 1904999 w 1904999"/>
              <a:gd name="connsiteY2" fmla="*/ 1143000 h 1143000"/>
              <a:gd name="connsiteX3" fmla="*/ 0 w 1904999"/>
              <a:gd name="connsiteY3" fmla="*/ 1143000 h 1143000"/>
              <a:gd name="connsiteX4" fmla="*/ 0 w 1904999"/>
              <a:gd name="connsiteY4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4999" h="1143000">
                <a:moveTo>
                  <a:pt x="0" y="0"/>
                </a:moveTo>
                <a:lnTo>
                  <a:pt x="1904999" y="0"/>
                </a:lnTo>
                <a:lnTo>
                  <a:pt x="1904999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38100">
            <a:noFill/>
          </a:ln>
          <a:effectLst/>
        </p:spPr>
        <p:style>
          <a:lnRef idx="0">
            <a:scrgbClr r="0" g="0" b="0"/>
          </a:lnRef>
          <a:fillRef idx="2">
            <a:schemeClr val="accent4">
              <a:hueOff val="-2232385"/>
              <a:satOff val="13449"/>
              <a:lumOff val="1078"/>
              <a:alphaOff val="0"/>
            </a:schemeClr>
          </a:fillRef>
          <a:effectRef idx="1">
            <a:schemeClr val="accent4">
              <a:hueOff val="-2232385"/>
              <a:satOff val="13449"/>
              <a:lumOff val="1078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algn="ctr" defTabSz="889000">
              <a:spcBef>
                <a:spcPct val="0"/>
              </a:spcBef>
              <a:spcAft>
                <a:spcPct val="35000"/>
              </a:spcAft>
            </a:pPr>
            <a:r>
              <a:rPr lang="en-US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The message does not contain important information.</a:t>
            </a:r>
          </a:p>
        </p:txBody>
      </p:sp>
      <p:sp>
        <p:nvSpPr>
          <p:cNvPr id="3" name="Freeform 5"/>
          <p:cNvSpPr/>
          <p:nvPr/>
        </p:nvSpPr>
        <p:spPr>
          <a:xfrm>
            <a:off x="6138688" y="1449854"/>
            <a:ext cx="5409666" cy="3958292"/>
          </a:xfrm>
          <a:custGeom>
            <a:avLst/>
            <a:gdLst>
              <a:gd name="connsiteX0" fmla="*/ 0 w 1904999"/>
              <a:gd name="connsiteY0" fmla="*/ 0 h 1143000"/>
              <a:gd name="connsiteX1" fmla="*/ 1904999 w 1904999"/>
              <a:gd name="connsiteY1" fmla="*/ 0 h 1143000"/>
              <a:gd name="connsiteX2" fmla="*/ 1904999 w 1904999"/>
              <a:gd name="connsiteY2" fmla="*/ 1143000 h 1143000"/>
              <a:gd name="connsiteX3" fmla="*/ 0 w 1904999"/>
              <a:gd name="connsiteY3" fmla="*/ 1143000 h 1143000"/>
              <a:gd name="connsiteX4" fmla="*/ 0 w 1904999"/>
              <a:gd name="connsiteY4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4999" h="1143000">
                <a:moveTo>
                  <a:pt x="0" y="0"/>
                </a:moveTo>
                <a:lnTo>
                  <a:pt x="1904999" y="0"/>
                </a:lnTo>
                <a:lnTo>
                  <a:pt x="1904999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38100">
            <a:noFill/>
          </a:ln>
          <a:effectLst/>
        </p:spPr>
        <p:style>
          <a:lnRef idx="0">
            <a:scrgbClr r="0" g="0" b="0"/>
          </a:lnRef>
          <a:fillRef idx="2">
            <a:schemeClr val="accent4">
              <a:hueOff val="-2232385"/>
              <a:satOff val="13449"/>
              <a:lumOff val="1078"/>
              <a:alphaOff val="0"/>
            </a:schemeClr>
          </a:fillRef>
          <a:effectRef idx="1">
            <a:schemeClr val="accent4">
              <a:hueOff val="-2232385"/>
              <a:satOff val="13449"/>
              <a:lumOff val="1078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ctr" defTabSz="889000"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>
                <a:solidFill>
                  <a:schemeClr val="bg1"/>
                </a:solidFill>
                <a:latin typeface="+mj-lt"/>
                <a:cs typeface="Arial" pitchFamily="34" charset="0"/>
              </a:rPr>
              <a:t>It is a poorly organized slide.</a:t>
            </a:r>
          </a:p>
        </p:txBody>
      </p:sp>
    </p:spTree>
    <p:extLst>
      <p:ext uri="{BB962C8B-B14F-4D97-AF65-F5344CB8AC3E}">
        <p14:creationId xmlns:p14="http://schemas.microsoft.com/office/powerpoint/2010/main" val="1389430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21746" y="767305"/>
            <a:ext cx="11148509" cy="5323391"/>
            <a:chOff x="1524001" y="1828798"/>
            <a:chExt cx="5912295" cy="3655316"/>
          </a:xfrm>
        </p:grpSpPr>
        <p:sp>
          <p:nvSpPr>
            <p:cNvPr id="2" name="Freeform 6"/>
            <p:cNvSpPr/>
            <p:nvPr/>
          </p:nvSpPr>
          <p:spPr>
            <a:xfrm>
              <a:off x="4525938" y="1828798"/>
              <a:ext cx="2910358" cy="1758023"/>
            </a:xfrm>
            <a:custGeom>
              <a:avLst/>
              <a:gdLst>
                <a:gd name="connsiteX0" fmla="*/ 0 w 1904999"/>
                <a:gd name="connsiteY0" fmla="*/ 0 h 1143000"/>
                <a:gd name="connsiteX1" fmla="*/ 1904999 w 1904999"/>
                <a:gd name="connsiteY1" fmla="*/ 0 h 1143000"/>
                <a:gd name="connsiteX2" fmla="*/ 1904999 w 1904999"/>
                <a:gd name="connsiteY2" fmla="*/ 1143000 h 1143000"/>
                <a:gd name="connsiteX3" fmla="*/ 0 w 1904999"/>
                <a:gd name="connsiteY3" fmla="*/ 1143000 h 1143000"/>
                <a:gd name="connsiteX4" fmla="*/ 0 w 1904999"/>
                <a:gd name="connsiteY4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4999" h="1143000">
                  <a:moveTo>
                    <a:pt x="0" y="0"/>
                  </a:moveTo>
                  <a:lnTo>
                    <a:pt x="1904999" y="0"/>
                  </a:lnTo>
                  <a:lnTo>
                    <a:pt x="1904999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38100">
              <a:noFill/>
            </a:ln>
            <a:effectLst/>
          </p:spPr>
          <p:style>
            <a:lnRef idx="0">
              <a:scrgbClr r="0" g="0" b="0"/>
            </a:lnRef>
            <a:fillRef idx="2">
              <a:schemeClr val="accent4">
                <a:hueOff val="-2232385"/>
                <a:satOff val="13449"/>
                <a:lumOff val="1078"/>
                <a:alphaOff val="0"/>
              </a:schemeClr>
            </a:fillRef>
            <a:effectRef idx="1">
              <a:schemeClr val="accent4">
                <a:hueOff val="-2232385"/>
                <a:satOff val="13449"/>
                <a:lumOff val="1078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algn="ctr" defTabSz="889000"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>
                  <a:solidFill>
                    <a:schemeClr val="bg1"/>
                  </a:solidFill>
                  <a:latin typeface="+mj-lt"/>
                  <a:cs typeface="Arial" pitchFamily="34" charset="0"/>
                </a:rPr>
                <a:t>Poor color choice in the slide.</a:t>
              </a:r>
              <a:endParaRPr lang="en-US" sz="3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" name="Freeform 7"/>
            <p:cNvSpPr/>
            <p:nvPr/>
          </p:nvSpPr>
          <p:spPr>
            <a:xfrm>
              <a:off x="1524001" y="1828798"/>
              <a:ext cx="2910358" cy="1758023"/>
            </a:xfrm>
            <a:custGeom>
              <a:avLst/>
              <a:gdLst>
                <a:gd name="connsiteX0" fmla="*/ 0 w 1904999"/>
                <a:gd name="connsiteY0" fmla="*/ 0 h 1143000"/>
                <a:gd name="connsiteX1" fmla="*/ 1904999 w 1904999"/>
                <a:gd name="connsiteY1" fmla="*/ 0 h 1143000"/>
                <a:gd name="connsiteX2" fmla="*/ 1904999 w 1904999"/>
                <a:gd name="connsiteY2" fmla="*/ 1143000 h 1143000"/>
                <a:gd name="connsiteX3" fmla="*/ 0 w 1904999"/>
                <a:gd name="connsiteY3" fmla="*/ 1143000 h 1143000"/>
                <a:gd name="connsiteX4" fmla="*/ 0 w 1904999"/>
                <a:gd name="connsiteY4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4999" h="1143000">
                  <a:moveTo>
                    <a:pt x="0" y="0"/>
                  </a:moveTo>
                  <a:lnTo>
                    <a:pt x="1904999" y="0"/>
                  </a:lnTo>
                  <a:lnTo>
                    <a:pt x="1904999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38100">
              <a:noFill/>
            </a:ln>
            <a:effectLst/>
          </p:spPr>
          <p:style>
            <a:lnRef idx="0">
              <a:scrgbClr r="0" g="0" b="0"/>
            </a:lnRef>
            <a:fillRef idx="2">
              <a:schemeClr val="accent4">
                <a:hueOff val="-2232385"/>
                <a:satOff val="13449"/>
                <a:lumOff val="1078"/>
                <a:alphaOff val="0"/>
              </a:schemeClr>
            </a:fillRef>
            <a:effectRef idx="1">
              <a:schemeClr val="accent4">
                <a:hueOff val="-2232385"/>
                <a:satOff val="13449"/>
                <a:lumOff val="1078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algn="ctr" defTabSz="889000"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It is a poorly organized slide.</a:t>
              </a:r>
            </a:p>
          </p:txBody>
        </p:sp>
        <p:sp>
          <p:nvSpPr>
            <p:cNvPr id="4" name="Freeform 8"/>
            <p:cNvSpPr/>
            <p:nvPr/>
          </p:nvSpPr>
          <p:spPr>
            <a:xfrm>
              <a:off x="4525938" y="3726091"/>
              <a:ext cx="2910358" cy="1758023"/>
            </a:xfrm>
            <a:custGeom>
              <a:avLst/>
              <a:gdLst>
                <a:gd name="connsiteX0" fmla="*/ 0 w 1904999"/>
                <a:gd name="connsiteY0" fmla="*/ 0 h 1143000"/>
                <a:gd name="connsiteX1" fmla="*/ 1904999 w 1904999"/>
                <a:gd name="connsiteY1" fmla="*/ 0 h 1143000"/>
                <a:gd name="connsiteX2" fmla="*/ 1904999 w 1904999"/>
                <a:gd name="connsiteY2" fmla="*/ 1143000 h 1143000"/>
                <a:gd name="connsiteX3" fmla="*/ 0 w 1904999"/>
                <a:gd name="connsiteY3" fmla="*/ 1143000 h 1143000"/>
                <a:gd name="connsiteX4" fmla="*/ 0 w 1904999"/>
                <a:gd name="connsiteY4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4999" h="1143000">
                  <a:moveTo>
                    <a:pt x="0" y="0"/>
                  </a:moveTo>
                  <a:lnTo>
                    <a:pt x="1904999" y="0"/>
                  </a:lnTo>
                  <a:lnTo>
                    <a:pt x="1904999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38100">
              <a:noFill/>
            </a:ln>
            <a:effectLst/>
          </p:spPr>
          <p:style>
            <a:lnRef idx="0">
              <a:scrgbClr r="0" g="0" b="0"/>
            </a:lnRef>
            <a:fillRef idx="2">
              <a:schemeClr val="accent4">
                <a:hueOff val="-2232385"/>
                <a:satOff val="13449"/>
                <a:lumOff val="1078"/>
                <a:alphaOff val="0"/>
              </a:schemeClr>
            </a:fillRef>
            <a:effectRef idx="1">
              <a:schemeClr val="accent4">
                <a:hueOff val="-2232385"/>
                <a:satOff val="13449"/>
                <a:lumOff val="1078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algn="ctr" defTabSz="889000"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>
                  <a:solidFill>
                    <a:schemeClr val="bg1"/>
                  </a:solidFill>
                  <a:latin typeface="+mj-lt"/>
                  <a:cs typeface="Arial" pitchFamily="34" charset="0"/>
                </a:rPr>
                <a:t>None of the above.</a:t>
              </a:r>
              <a:endParaRPr lang="en-US" sz="3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5" name="Freeform 9"/>
            <p:cNvSpPr/>
            <p:nvPr/>
          </p:nvSpPr>
          <p:spPr>
            <a:xfrm>
              <a:off x="1524001" y="3726091"/>
              <a:ext cx="2910358" cy="1758023"/>
            </a:xfrm>
            <a:custGeom>
              <a:avLst/>
              <a:gdLst>
                <a:gd name="connsiteX0" fmla="*/ 0 w 1904999"/>
                <a:gd name="connsiteY0" fmla="*/ 0 h 1143000"/>
                <a:gd name="connsiteX1" fmla="*/ 1904999 w 1904999"/>
                <a:gd name="connsiteY1" fmla="*/ 0 h 1143000"/>
                <a:gd name="connsiteX2" fmla="*/ 1904999 w 1904999"/>
                <a:gd name="connsiteY2" fmla="*/ 1143000 h 1143000"/>
                <a:gd name="connsiteX3" fmla="*/ 0 w 1904999"/>
                <a:gd name="connsiteY3" fmla="*/ 1143000 h 1143000"/>
                <a:gd name="connsiteX4" fmla="*/ 0 w 1904999"/>
                <a:gd name="connsiteY4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4999" h="1143000">
                  <a:moveTo>
                    <a:pt x="0" y="0"/>
                  </a:moveTo>
                  <a:lnTo>
                    <a:pt x="1904999" y="0"/>
                  </a:lnTo>
                  <a:lnTo>
                    <a:pt x="1904999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38100">
              <a:noFill/>
            </a:ln>
            <a:effectLst/>
          </p:spPr>
          <p:style>
            <a:lnRef idx="0">
              <a:scrgbClr r="0" g="0" b="0"/>
            </a:lnRef>
            <a:fillRef idx="2">
              <a:schemeClr val="accent4">
                <a:hueOff val="-2232385"/>
                <a:satOff val="13449"/>
                <a:lumOff val="1078"/>
                <a:alphaOff val="0"/>
              </a:schemeClr>
            </a:fillRef>
            <a:effectRef idx="1">
              <a:schemeClr val="accent4">
                <a:hueOff val="-2232385"/>
                <a:satOff val="13449"/>
                <a:lumOff val="1078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algn="ctr" defTabSz="889000"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>
                  <a:solidFill>
                    <a:schemeClr val="bg1"/>
                  </a:solidFill>
                  <a:latin typeface="+mj-lt"/>
                  <a:cs typeface="Arial" pitchFamily="34" charset="0"/>
                </a:rPr>
                <a:t>All of the above.</a:t>
              </a:r>
              <a:endParaRPr lang="en-US" sz="3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902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black background&#10;&#10;Description generated with high confidence">
            <a:extLst>
              <a:ext uri="{FF2B5EF4-FFF2-40B4-BE49-F238E27FC236}">
                <a16:creationId xmlns:a16="http://schemas.microsoft.com/office/drawing/2014/main" id="{70EE02FF-B082-49C0-B9F7-0905FBB5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4" t="13104" r="13104" b="13104"/>
          <a:stretch/>
        </p:blipFill>
        <p:spPr>
          <a:xfrm>
            <a:off x="2667000" y="819807"/>
            <a:ext cx="5218386" cy="521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8381" y="481961"/>
            <a:ext cx="2368976" cy="7649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0935" y="1872353"/>
            <a:ext cx="2368976" cy="7649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4" name="Rectangle 3"/>
          <p:cNvSpPr/>
          <p:nvPr/>
        </p:nvSpPr>
        <p:spPr>
          <a:xfrm>
            <a:off x="2960907" y="3499942"/>
            <a:ext cx="2368976" cy="7649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5" name="Rectangle 4"/>
          <p:cNvSpPr/>
          <p:nvPr/>
        </p:nvSpPr>
        <p:spPr>
          <a:xfrm>
            <a:off x="6923984" y="2686147"/>
            <a:ext cx="2368976" cy="7649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4</a:t>
            </a:r>
          </a:p>
        </p:txBody>
      </p:sp>
      <p:sp>
        <p:nvSpPr>
          <p:cNvPr id="6" name="Rectangle 5"/>
          <p:cNvSpPr/>
          <p:nvPr/>
        </p:nvSpPr>
        <p:spPr>
          <a:xfrm>
            <a:off x="9590130" y="5543355"/>
            <a:ext cx="2368976" cy="7649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5</a:t>
            </a:r>
          </a:p>
        </p:txBody>
      </p:sp>
      <p:cxnSp>
        <p:nvCxnSpPr>
          <p:cNvPr id="9" name="Straight Arrow Connector 8"/>
          <p:cNvCxnSpPr>
            <a:cxnSpLocks/>
            <a:stCxn id="2" idx="2"/>
            <a:endCxn id="3" idx="0"/>
          </p:cNvCxnSpPr>
          <p:nvPr/>
        </p:nvCxnSpPr>
        <p:spPr>
          <a:xfrm flipH="1">
            <a:off x="2285423" y="1246909"/>
            <a:ext cx="227446" cy="6254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3" idx="2"/>
            <a:endCxn id="4" idx="0"/>
          </p:cNvCxnSpPr>
          <p:nvPr/>
        </p:nvCxnSpPr>
        <p:spPr>
          <a:xfrm>
            <a:off x="2285423" y="2637301"/>
            <a:ext cx="1859972" cy="86264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4" idx="3"/>
            <a:endCxn id="5" idx="0"/>
          </p:cNvCxnSpPr>
          <p:nvPr/>
        </p:nvCxnSpPr>
        <p:spPr>
          <a:xfrm flipV="1">
            <a:off x="5329883" y="2686147"/>
            <a:ext cx="2778589" cy="119626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5" idx="2"/>
            <a:endCxn id="6" idx="0"/>
          </p:cNvCxnSpPr>
          <p:nvPr/>
        </p:nvCxnSpPr>
        <p:spPr>
          <a:xfrm>
            <a:off x="8108472" y="3451095"/>
            <a:ext cx="2666146" cy="209226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46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5604611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+mn-lt"/>
              </a:rPr>
              <a:t>Good Intentions Are Not Always Socially Responsible by Peter Drucker</a:t>
            </a:r>
          </a:p>
          <a:p>
            <a:r>
              <a:rPr lang="en-US" sz="2200" dirty="0"/>
              <a:t>A business that does not show a profit at least equal to its cost of capital is </a:t>
            </a:r>
            <a:r>
              <a:rPr lang="en-US" sz="2200" dirty="0" err="1"/>
              <a:t>iresponsible</a:t>
            </a:r>
            <a:r>
              <a:rPr lang="en-US" sz="2200" dirty="0"/>
              <a:t>; it wastes society’s resources. Economic profit performance is the base without which business cannot discharge any other responsibilities, cannot be a good </a:t>
            </a:r>
            <a:r>
              <a:rPr lang="en-US" sz="2200" dirty="0" err="1"/>
              <a:t>employeer</a:t>
            </a:r>
            <a:r>
              <a:rPr lang="en-US" sz="2200" dirty="0"/>
              <a:t>, a good citizen, a good neighbor. But economic   performance is not the only responsibility  of a business any more than </a:t>
            </a:r>
            <a:r>
              <a:rPr lang="en-US" sz="2200" dirty="0" err="1"/>
              <a:t>educationl</a:t>
            </a:r>
            <a:r>
              <a:rPr lang="en-US" sz="2200" dirty="0"/>
              <a:t> performance is the only responsibility of a school or health care the only responsibility of a hospital. Every organization must assume</a:t>
            </a:r>
          </a:p>
          <a:p>
            <a:endParaRPr lang="en-US" sz="2200" dirty="0"/>
          </a:p>
          <a:p>
            <a:r>
              <a:rPr lang="en-US" sz="2200" dirty="0" err="1"/>
              <a:t>responsibilty</a:t>
            </a:r>
            <a:r>
              <a:rPr lang="en-US" sz="2200" dirty="0"/>
              <a:t> for its impact on </a:t>
            </a:r>
            <a:r>
              <a:rPr lang="en-US" sz="2200" dirty="0" err="1"/>
              <a:t>employe</a:t>
            </a:r>
            <a:r>
              <a:rPr lang="en-US" sz="2200" dirty="0"/>
              <a:t>, the </a:t>
            </a:r>
            <a:r>
              <a:rPr lang="en-US" sz="2200" dirty="0" err="1"/>
              <a:t>environmnt</a:t>
            </a:r>
            <a:r>
              <a:rPr lang="en-US" sz="2200" dirty="0"/>
              <a:t>, customers, and whomever and whatever it touches. That   is social responsibility. But we also know that society will increasingly look to major organizations, for-profit and nonprofit alike, to tackle major social ills. And there we had better be watchful ,  Because good intentions are not always socially responsible. It is irresponsible for an organization to accept – let alone to pursue – responsibilities that would impede its capacity to perform its main task and </a:t>
            </a:r>
            <a:r>
              <a:rPr lang="en-US" sz="2200" dirty="0" err="1"/>
              <a:t>mision</a:t>
            </a:r>
            <a:r>
              <a:rPr lang="en-US" sz="2200" dirty="0"/>
              <a:t> or to act where it has no competence.</a:t>
            </a:r>
          </a:p>
          <a:p>
            <a:endParaRPr lang="en-US" sz="2200" dirty="0"/>
          </a:p>
          <a:p>
            <a:r>
              <a:rPr lang="en-US" sz="2200" dirty="0"/>
              <a:t>When it comes to </a:t>
            </a:r>
            <a:r>
              <a:rPr lang="en-US" sz="2200" dirty="0" err="1"/>
              <a:t>coporate</a:t>
            </a:r>
            <a:r>
              <a:rPr lang="en-US" sz="2200" dirty="0"/>
              <a:t> philanthropy, make sure your company doesn’t take its</a:t>
            </a:r>
            <a:br>
              <a:rPr lang="en-US" sz="2200" dirty="0"/>
            </a:br>
            <a:r>
              <a:rPr lang="en-US" sz="2200" dirty="0"/>
              <a:t>eye off the ball.</a:t>
            </a:r>
          </a:p>
        </p:txBody>
      </p:sp>
    </p:spTree>
    <p:extLst>
      <p:ext uri="{BB962C8B-B14F-4D97-AF65-F5344CB8AC3E}">
        <p14:creationId xmlns:p14="http://schemas.microsoft.com/office/powerpoint/2010/main" val="22308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4488A3EFEE8847A48321AD96D39057" ma:contentTypeVersion="8" ma:contentTypeDescription="Create a new document." ma:contentTypeScope="" ma:versionID="30142aa4094a7186a9bd11192859a9ae">
  <xsd:schema xmlns:xsd="http://www.w3.org/2001/XMLSchema" xmlns:xs="http://www.w3.org/2001/XMLSchema" xmlns:p="http://schemas.microsoft.com/office/2006/metadata/properties" xmlns:ns2="c46f2de4-8cf0-45d8-a53c-9ccf1a9c7dcd" xmlns:ns3="d019e1f6-b43b-43d0-8035-397463d6c043" targetNamespace="http://schemas.microsoft.com/office/2006/metadata/properties" ma:root="true" ma:fieldsID="4fa488b69a8cf84c2c41206decfb768d" ns2:_="" ns3:_="">
    <xsd:import namespace="c46f2de4-8cf0-45d8-a53c-9ccf1a9c7dcd"/>
    <xsd:import namespace="d019e1f6-b43b-43d0-8035-397463d6c04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6f2de4-8cf0-45d8-a53c-9ccf1a9c7dc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19e1f6-b43b-43d0-8035-397463d6c0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140FE7-C361-417B-80CB-BF277ACBE085}">
  <ds:schemaRefs>
    <ds:schemaRef ds:uri="http://schemas.microsoft.com/office/infopath/2007/PartnerControls"/>
    <ds:schemaRef ds:uri="d019e1f6-b43b-43d0-8035-397463d6c043"/>
    <ds:schemaRef ds:uri="http://purl.org/dc/elements/1.1/"/>
    <ds:schemaRef ds:uri="http://schemas.microsoft.com/office/2006/metadata/properties"/>
    <ds:schemaRef ds:uri="c46f2de4-8cf0-45d8-a53c-9ccf1a9c7dcd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B7A8C5C-B6E2-4714-B298-1F051B5ED2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B74741-438C-4550-B9A6-430118285D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6f2de4-8cf0-45d8-a53c-9ccf1a9c7dcd"/>
    <ds:schemaRef ds:uri="d019e1f6-b43b-43d0-8035-397463d6c0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479</Words>
  <Application>Microsoft Office PowerPoint</Application>
  <PresentationFormat>Widescreen</PresentationFormat>
  <Paragraphs>38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Sissy Mary Warshong [Chillibreeze]</dc:creator>
  <cp:lastModifiedBy>Nazarine Kharkongor</cp:lastModifiedBy>
  <cp:revision>61</cp:revision>
  <dcterms:created xsi:type="dcterms:W3CDTF">2016-12-28T11:59:55Z</dcterms:created>
  <dcterms:modified xsi:type="dcterms:W3CDTF">2018-10-22T04:37:41Z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0x010100114488A3EFEE8847A48321AD96D39057</vt:lpwstr>
  </property>
</Properties>
</file>