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8"/>
  </p:notesMasterIdLst>
  <p:sldIdLst>
    <p:sldId id="340" r:id="rId2"/>
    <p:sldId id="272" r:id="rId3"/>
    <p:sldId id="256" r:id="rId4"/>
    <p:sldId id="301" r:id="rId5"/>
    <p:sldId id="300" r:id="rId6"/>
    <p:sldId id="320" r:id="rId7"/>
    <p:sldId id="321" r:id="rId8"/>
    <p:sldId id="328" r:id="rId9"/>
    <p:sldId id="332" r:id="rId10"/>
    <p:sldId id="333" r:id="rId11"/>
    <p:sldId id="335" r:id="rId12"/>
    <p:sldId id="336" r:id="rId13"/>
    <p:sldId id="337" r:id="rId14"/>
    <p:sldId id="334" r:id="rId15"/>
    <p:sldId id="338" r:id="rId16"/>
    <p:sldId id="33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4" userDrawn="1">
          <p15:clr>
            <a:srgbClr val="A4A3A4"/>
          </p15:clr>
        </p15:guide>
        <p15:guide id="2" pos="416" userDrawn="1">
          <p15:clr>
            <a:srgbClr val="A4A3A4"/>
          </p15:clr>
        </p15:guide>
        <p15:guide id="3" pos="7296" userDrawn="1">
          <p15:clr>
            <a:srgbClr val="A4A3A4"/>
          </p15:clr>
        </p15:guide>
        <p15:guide id="4" orient="horz" pos="1008" userDrawn="1">
          <p15:clr>
            <a:srgbClr val="A4A3A4"/>
          </p15:clr>
        </p15:guide>
        <p15:guide id="5" orient="horz" pos="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81B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828" autoAdjust="0"/>
  </p:normalViewPr>
  <p:slideViewPr>
    <p:cSldViewPr snapToGrid="0">
      <p:cViewPr varScale="1">
        <p:scale>
          <a:sx n="77" d="100"/>
          <a:sy n="77" d="100"/>
        </p:scale>
        <p:origin x="678" y="84"/>
      </p:cViewPr>
      <p:guideLst>
        <p:guide orient="horz" pos="3864"/>
        <p:guide pos="416"/>
        <p:guide pos="7296"/>
        <p:guide orient="horz" pos="1008"/>
        <p:guide orient="horz" pos="9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956711225050357"/>
          <c:y val="9.1169584328639267E-2"/>
          <c:w val="0.75719135689434169"/>
          <c:h val="0.62840065420240765"/>
        </c:manualLayout>
      </c:layout>
      <c:lineChart>
        <c:grouping val="standard"/>
        <c:varyColors val="0"/>
        <c:ser>
          <c:idx val="0"/>
          <c:order val="0"/>
          <c:tx>
            <c:strRef>
              <c:f>Sheet1!$B$1</c:f>
              <c:strCache>
                <c:ptCount val="1"/>
                <c:pt idx="0">
                  <c:v>Series 1</c:v>
                </c:pt>
              </c:strCache>
            </c:strRef>
          </c:tx>
          <c:marker>
            <c:symbol val="none"/>
          </c:marker>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c:formatCode>
                <c:ptCount val="4"/>
                <c:pt idx="0">
                  <c:v>0.5</c:v>
                </c:pt>
                <c:pt idx="1">
                  <c:v>0.4</c:v>
                </c:pt>
                <c:pt idx="2">
                  <c:v>0.3</c:v>
                </c:pt>
                <c:pt idx="3">
                  <c:v>0.6</c:v>
                </c:pt>
              </c:numCache>
            </c:numRef>
          </c:val>
          <c:smooth val="0"/>
          <c:extLst>
            <c:ext xmlns:c16="http://schemas.microsoft.com/office/drawing/2014/chart" uri="{C3380CC4-5D6E-409C-BE32-E72D297353CC}">
              <c16:uniqueId val="{00000000-CFF3-4CDF-8781-6019E15F9C59}"/>
            </c:ext>
          </c:extLst>
        </c:ser>
        <c:ser>
          <c:idx val="1"/>
          <c:order val="1"/>
          <c:tx>
            <c:strRef>
              <c:f>Sheet1!$C$1</c:f>
              <c:strCache>
                <c:ptCount val="1"/>
                <c:pt idx="0">
                  <c:v>Series 2</c:v>
                </c:pt>
              </c:strCache>
            </c:strRef>
          </c:tx>
          <c:marker>
            <c:symbol val="none"/>
          </c:marker>
          <c:dLbls>
            <c:spPr>
              <a:noFill/>
              <a:ln>
                <a:noFill/>
              </a:ln>
              <a:effectLst/>
            </c:spPr>
            <c:txPr>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Sheet1!$C$2:$C$5</c:f>
              <c:numCache>
                <c:formatCode>0%</c:formatCode>
                <c:ptCount val="4"/>
                <c:pt idx="0">
                  <c:v>0.2</c:v>
                </c:pt>
                <c:pt idx="1">
                  <c:v>0.3</c:v>
                </c:pt>
                <c:pt idx="2">
                  <c:v>0.5</c:v>
                </c:pt>
                <c:pt idx="3">
                  <c:v>0.4</c:v>
                </c:pt>
              </c:numCache>
            </c:numRef>
          </c:val>
          <c:smooth val="0"/>
          <c:extLst>
            <c:ext xmlns:c16="http://schemas.microsoft.com/office/drawing/2014/chart" uri="{C3380CC4-5D6E-409C-BE32-E72D297353CC}">
              <c16:uniqueId val="{00000001-CFF3-4CDF-8781-6019E15F9C59}"/>
            </c:ext>
          </c:extLst>
        </c:ser>
        <c:ser>
          <c:idx val="2"/>
          <c:order val="2"/>
          <c:tx>
            <c:strRef>
              <c:f>Sheet1!$D$1</c:f>
              <c:strCache>
                <c:ptCount val="1"/>
                <c:pt idx="0">
                  <c:v>Series 3</c:v>
                </c:pt>
              </c:strCache>
            </c:strRef>
          </c:tx>
          <c:marker>
            <c:symbol val="none"/>
          </c:marker>
          <c:dLbls>
            <c:spPr>
              <a:noFill/>
              <a:ln>
                <a:noFill/>
              </a:ln>
              <a:effectLst/>
            </c:spPr>
            <c:txPr>
              <a:bodyPr/>
              <a:lstStyle/>
              <a:p>
                <a:pPr>
                  <a:defRPr sz="1200" b="1">
                    <a:solidFill>
                      <a:schemeClr val="tx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Sheet1!$D$2:$D$5</c:f>
              <c:numCache>
                <c:formatCode>"$"#,##0</c:formatCode>
                <c:ptCount val="4"/>
                <c:pt idx="0">
                  <c:v>60</c:v>
                </c:pt>
                <c:pt idx="1">
                  <c:v>30</c:v>
                </c:pt>
                <c:pt idx="2">
                  <c:v>20</c:v>
                </c:pt>
                <c:pt idx="3">
                  <c:v>40</c:v>
                </c:pt>
              </c:numCache>
            </c:numRef>
          </c:val>
          <c:smooth val="0"/>
          <c:extLst>
            <c:ext xmlns:c16="http://schemas.microsoft.com/office/drawing/2014/chart" uri="{C3380CC4-5D6E-409C-BE32-E72D297353CC}">
              <c16:uniqueId val="{00000002-CFF3-4CDF-8781-6019E15F9C59}"/>
            </c:ext>
          </c:extLst>
        </c:ser>
        <c:dLbls>
          <c:showLegendKey val="0"/>
          <c:showVal val="0"/>
          <c:showCatName val="0"/>
          <c:showSerName val="0"/>
          <c:showPercent val="0"/>
          <c:showBubbleSize val="0"/>
        </c:dLbls>
        <c:smooth val="0"/>
        <c:axId val="708810912"/>
        <c:axId val="708808736"/>
      </c:lineChart>
      <c:catAx>
        <c:axId val="708810912"/>
        <c:scaling>
          <c:orientation val="minMax"/>
        </c:scaling>
        <c:delete val="0"/>
        <c:axPos val="b"/>
        <c:numFmt formatCode="General" sourceLinked="0"/>
        <c:majorTickMark val="out"/>
        <c:minorTickMark val="none"/>
        <c:tickLblPos val="nextTo"/>
        <c:crossAx val="708808736"/>
        <c:crosses val="autoZero"/>
        <c:auto val="1"/>
        <c:lblAlgn val="ctr"/>
        <c:lblOffset val="100"/>
        <c:noMultiLvlLbl val="0"/>
      </c:catAx>
      <c:valAx>
        <c:axId val="708808736"/>
        <c:scaling>
          <c:orientation val="minMax"/>
        </c:scaling>
        <c:delete val="0"/>
        <c:axPos val="l"/>
        <c:numFmt formatCode="0%" sourceLinked="1"/>
        <c:majorTickMark val="out"/>
        <c:minorTickMark val="none"/>
        <c:tickLblPos val="nextTo"/>
        <c:crossAx val="70881091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920EA0-2418-417D-B067-F105F5CB5A4F}" type="datetimeFigureOut">
              <a:rPr lang="en-US" smtClean="0"/>
              <a:t>11/2/2018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E8BCEE-CEB9-40AD-988F-99D373404788}" type="slidenum">
              <a:rPr lang="en-US" smtClean="0"/>
              <a:t>‹#›</a:t>
            </a:fld>
            <a:endParaRPr lang="en-US"/>
          </a:p>
        </p:txBody>
      </p:sp>
    </p:spTree>
    <p:extLst>
      <p:ext uri="{BB962C8B-B14F-4D97-AF65-F5344CB8AC3E}">
        <p14:creationId xmlns:p14="http://schemas.microsoft.com/office/powerpoint/2010/main" val="3730688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DBE8BCEE-CEB9-40AD-988F-99D373404788}" type="slidenum">
              <a:rPr lang="en-US" smtClean="0"/>
              <a:t>15</a:t>
            </a:fld>
            <a:endParaRPr lang="en-US"/>
          </a:p>
        </p:txBody>
      </p:sp>
    </p:spTree>
    <p:extLst>
      <p:ext uri="{BB962C8B-B14F-4D97-AF65-F5344CB8AC3E}">
        <p14:creationId xmlns:p14="http://schemas.microsoft.com/office/powerpoint/2010/main" val="2177067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4E5AF50A-3E87-42D9-B24C-D1A3B99D6C3F}" type="slidenum">
              <a:rPr lang="en-US" smtClean="0"/>
              <a:t>‹#›</a:t>
            </a:fld>
            <a:endParaRPr lang="en-US"/>
          </a:p>
        </p:txBody>
      </p:sp>
    </p:spTree>
    <p:extLst>
      <p:ext uri="{BB962C8B-B14F-4D97-AF65-F5344CB8AC3E}">
        <p14:creationId xmlns:p14="http://schemas.microsoft.com/office/powerpoint/2010/main" val="168639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D21067-1E60-4221-BA2B-2521D6F92E9D}"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1393114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236162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2168497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2625897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D21067-1E60-4221-BA2B-2521D6F92E9D}"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1073346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D21067-1E60-4221-BA2B-2521D6F92E9D}"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2007534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3252956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305941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341580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D21067-1E60-4221-BA2B-2521D6F92E9D}" type="datetimeFigureOut">
              <a:rPr lang="en-US" smtClean="0"/>
              <a:t>11/2/2018</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1432601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D21067-1E60-4221-BA2B-2521D6F92E9D}"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2051784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D21067-1E60-4221-BA2B-2521D6F92E9D}" type="datetimeFigureOut">
              <a:rPr lang="en-US" smtClean="0"/>
              <a:t>11/2/2018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120533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D21067-1E60-4221-BA2B-2521D6F92E9D}" type="datetimeFigureOut">
              <a:rPr lang="en-US" smtClean="0"/>
              <a:t>11/2/2018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2907461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D21067-1E60-4221-BA2B-2521D6F92E9D}" type="datetimeFigureOut">
              <a:rPr lang="en-US" smtClean="0"/>
              <a:t>11/2/2018</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3043436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D21067-1E60-4221-BA2B-2521D6F92E9D}"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322965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D21067-1E60-4221-BA2B-2521D6F92E9D}" type="datetimeFigureOut">
              <a:rPr lang="en-US" smtClean="0"/>
              <a:t>11/2/2018</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E5AF50A-3E87-42D9-B24C-D1A3B99D6C3F}" type="slidenum">
              <a:rPr lang="en-US" smtClean="0"/>
              <a:t>‹#›</a:t>
            </a:fld>
            <a:endParaRPr lang="en-US"/>
          </a:p>
        </p:txBody>
      </p:sp>
    </p:spTree>
    <p:extLst>
      <p:ext uri="{BB962C8B-B14F-4D97-AF65-F5344CB8AC3E}">
        <p14:creationId xmlns:p14="http://schemas.microsoft.com/office/powerpoint/2010/main" val="3426556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D21067-1E60-4221-BA2B-2521D6F92E9D}" type="datetimeFigureOut">
              <a:rPr lang="en-US" smtClean="0"/>
              <a:t>11/2/2018</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E5AF50A-3E87-42D9-B24C-D1A3B99D6C3F}" type="slidenum">
              <a:rPr lang="en-US" smtClean="0"/>
              <a:t>‹#›</a:t>
            </a:fld>
            <a:endParaRPr lang="en-US"/>
          </a:p>
        </p:txBody>
      </p:sp>
    </p:spTree>
    <p:extLst>
      <p:ext uri="{BB962C8B-B14F-4D97-AF65-F5344CB8AC3E}">
        <p14:creationId xmlns:p14="http://schemas.microsoft.com/office/powerpoint/2010/main" val="295915589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C74F-413A-480B-A5CD-070B13EFE34F}"/>
              </a:ext>
            </a:extLst>
          </p:cNvPr>
          <p:cNvSpPr>
            <a:spLocks noGrp="1"/>
          </p:cNvSpPr>
          <p:nvPr>
            <p:ph type="title"/>
          </p:nvPr>
        </p:nvSpPr>
        <p:spPr/>
        <p:txBody>
          <a:bodyPr/>
          <a:lstStyle/>
          <a:p>
            <a:r>
              <a:rPr lang="en-IN" dirty="0"/>
              <a:t>Instructions</a:t>
            </a:r>
            <a:endParaRPr lang="en-US" dirty="0"/>
          </a:p>
        </p:txBody>
      </p:sp>
      <p:sp>
        <p:nvSpPr>
          <p:cNvPr id="3" name="Content Placeholder 2">
            <a:extLst>
              <a:ext uri="{FF2B5EF4-FFF2-40B4-BE49-F238E27FC236}">
                <a16:creationId xmlns:a16="http://schemas.microsoft.com/office/drawing/2014/main" id="{854FAC88-A84B-410D-8FBF-B6A2CB439D5F}"/>
              </a:ext>
            </a:extLst>
          </p:cNvPr>
          <p:cNvSpPr>
            <a:spLocks noGrp="1"/>
          </p:cNvSpPr>
          <p:nvPr>
            <p:ph idx="1"/>
          </p:nvPr>
        </p:nvSpPr>
        <p:spPr/>
        <p:txBody>
          <a:bodyPr/>
          <a:lstStyle/>
          <a:p>
            <a:r>
              <a:rPr lang="en-US" dirty="0"/>
              <a:t>Please help with the instructions which in red boxes in the slides to fit within the guides, all font to be according to the template and to use colors only from the template.</a:t>
            </a:r>
          </a:p>
          <a:p>
            <a:r>
              <a:rPr lang="en-IN" dirty="0"/>
              <a:t>Please delete the instructions and also delete this instructions slide before you submit the file.</a:t>
            </a:r>
            <a:endParaRPr lang="en-US" dirty="0"/>
          </a:p>
          <a:p>
            <a:endParaRPr lang="en-US" dirty="0"/>
          </a:p>
        </p:txBody>
      </p:sp>
    </p:spTree>
    <p:extLst>
      <p:ext uri="{BB962C8B-B14F-4D97-AF65-F5344CB8AC3E}">
        <p14:creationId xmlns:p14="http://schemas.microsoft.com/office/powerpoint/2010/main" val="4102879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1BE1-D621-479A-A23E-C464E3F8A003}"/>
              </a:ext>
            </a:extLst>
          </p:cNvPr>
          <p:cNvSpPr>
            <a:spLocks noGrp="1"/>
          </p:cNvSpPr>
          <p:nvPr>
            <p:ph type="title"/>
          </p:nvPr>
        </p:nvSpPr>
        <p:spPr/>
        <p:txBody>
          <a:bodyPr/>
          <a:lstStyle/>
          <a:p>
            <a:r>
              <a:rPr lang="de-DE" dirty="0"/>
              <a:t>Picture</a:t>
            </a:r>
          </a:p>
        </p:txBody>
      </p:sp>
      <p:sp>
        <p:nvSpPr>
          <p:cNvPr id="4" name="Rectangle 3">
            <a:extLst>
              <a:ext uri="{FF2B5EF4-FFF2-40B4-BE49-F238E27FC236}">
                <a16:creationId xmlns:a16="http://schemas.microsoft.com/office/drawing/2014/main" id="{C7E85DBB-8567-4A3A-99BD-AA0D8912FC18}"/>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Copy the text and paste it as “picture”</a:t>
            </a:r>
          </a:p>
        </p:txBody>
      </p:sp>
      <p:pic>
        <p:nvPicPr>
          <p:cNvPr id="6" name="Picture 5">
            <a:extLst>
              <a:ext uri="{FF2B5EF4-FFF2-40B4-BE49-F238E27FC236}">
                <a16:creationId xmlns:a16="http://schemas.microsoft.com/office/drawing/2014/main" id="{560B3635-788F-48ED-8A06-5C2FFEA8516E}"/>
              </a:ext>
            </a:extLst>
          </p:cNvPr>
          <p:cNvPicPr>
            <a:picLocks noChangeAspect="1"/>
          </p:cNvPicPr>
          <p:nvPr/>
        </p:nvPicPr>
        <p:blipFill>
          <a:blip r:embed="rId2"/>
          <a:stretch>
            <a:fillRect/>
          </a:stretch>
        </p:blipFill>
        <p:spPr>
          <a:xfrm>
            <a:off x="1953409" y="2496231"/>
            <a:ext cx="8285182" cy="1865538"/>
          </a:xfrm>
          <a:prstGeom prst="rect">
            <a:avLst/>
          </a:prstGeom>
        </p:spPr>
      </p:pic>
    </p:spTree>
    <p:extLst>
      <p:ext uri="{BB962C8B-B14F-4D97-AF65-F5344CB8AC3E}">
        <p14:creationId xmlns:p14="http://schemas.microsoft.com/office/powerpoint/2010/main" val="58807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118136-432E-4FA7-98E4-03229C20CF01}"/>
              </a:ext>
            </a:extLst>
          </p:cNvPr>
          <p:cNvSpPr>
            <a:spLocks noGrp="1"/>
          </p:cNvSpPr>
          <p:nvPr>
            <p:ph type="title"/>
          </p:nvPr>
        </p:nvSpPr>
        <p:spPr/>
        <p:txBody>
          <a:bodyPr/>
          <a:lstStyle/>
          <a:p>
            <a:r>
              <a:rPr lang="de-DE" dirty="0"/>
              <a:t>Logo</a:t>
            </a:r>
          </a:p>
        </p:txBody>
      </p:sp>
      <p:sp>
        <p:nvSpPr>
          <p:cNvPr id="7" name="Rectangle 6">
            <a:extLst>
              <a:ext uri="{FF2B5EF4-FFF2-40B4-BE49-F238E27FC236}">
                <a16:creationId xmlns:a16="http://schemas.microsoft.com/office/drawing/2014/main" id="{F5E37396-2A4B-476F-A373-DAD7802B8201}"/>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Remove the background from the logo and paste </a:t>
            </a:r>
            <a:r>
              <a:rPr lang="en-US" sz="1600">
                <a:solidFill>
                  <a:schemeClr val="bg1"/>
                </a:solidFill>
              </a:rPr>
              <a:t>as png</a:t>
            </a:r>
            <a:r>
              <a:rPr lang="en-US" sz="1600" dirty="0">
                <a:solidFill>
                  <a:schemeClr val="bg1"/>
                </a:solidFill>
              </a:rPr>
              <a:t>.</a:t>
            </a:r>
          </a:p>
        </p:txBody>
      </p:sp>
      <p:pic>
        <p:nvPicPr>
          <p:cNvPr id="2" name="Picture 1">
            <a:extLst>
              <a:ext uri="{FF2B5EF4-FFF2-40B4-BE49-F238E27FC236}">
                <a16:creationId xmlns:a16="http://schemas.microsoft.com/office/drawing/2014/main" id="{C89A01D4-15DD-443B-8F8B-C9424277416A}"/>
              </a:ext>
            </a:extLst>
          </p:cNvPr>
          <p:cNvPicPr>
            <a:picLocks noChangeAspect="1"/>
          </p:cNvPicPr>
          <p:nvPr/>
        </p:nvPicPr>
        <p:blipFill>
          <a:blip r:embed="rId2"/>
          <a:stretch>
            <a:fillRect/>
          </a:stretch>
        </p:blipFill>
        <p:spPr>
          <a:xfrm>
            <a:off x="2946731" y="1676400"/>
            <a:ext cx="6663506" cy="3054361"/>
          </a:xfrm>
          <a:prstGeom prst="rect">
            <a:avLst/>
          </a:prstGeom>
        </p:spPr>
      </p:pic>
    </p:spTree>
    <p:extLst>
      <p:ext uri="{BB962C8B-B14F-4D97-AF65-F5344CB8AC3E}">
        <p14:creationId xmlns:p14="http://schemas.microsoft.com/office/powerpoint/2010/main" val="1743583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FD0D5-8F28-4BEE-AA7E-81EA4911DF75}"/>
              </a:ext>
            </a:extLst>
          </p:cNvPr>
          <p:cNvSpPr>
            <a:spLocks noGrp="1"/>
          </p:cNvSpPr>
          <p:nvPr>
            <p:ph type="title"/>
          </p:nvPr>
        </p:nvSpPr>
        <p:spPr/>
        <p:txBody>
          <a:bodyPr/>
          <a:lstStyle/>
          <a:p>
            <a:endParaRPr lang="de-DE"/>
          </a:p>
        </p:txBody>
      </p:sp>
      <p:sp>
        <p:nvSpPr>
          <p:cNvPr id="163" name="Rectangle 162">
            <a:extLst>
              <a:ext uri="{FF2B5EF4-FFF2-40B4-BE49-F238E27FC236}">
                <a16:creationId xmlns:a16="http://schemas.microsoft.com/office/drawing/2014/main" id="{A099B89C-134E-46E8-B3F7-AD51975D6845}"/>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Cut this table and paste </a:t>
            </a:r>
            <a:r>
              <a:rPr lang="en-US" sz="1600">
                <a:solidFill>
                  <a:schemeClr val="bg1"/>
                </a:solidFill>
              </a:rPr>
              <a:t>as wmf</a:t>
            </a:r>
            <a:r>
              <a:rPr lang="en-US" sz="1600" dirty="0">
                <a:solidFill>
                  <a:schemeClr val="bg1"/>
                </a:solidFill>
              </a:rPr>
              <a:t> </a:t>
            </a:r>
          </a:p>
        </p:txBody>
      </p:sp>
      <p:pic>
        <p:nvPicPr>
          <p:cNvPr id="2" name="Picture 1">
            <a:extLst>
              <a:ext uri="{FF2B5EF4-FFF2-40B4-BE49-F238E27FC236}">
                <a16:creationId xmlns:a16="http://schemas.microsoft.com/office/drawing/2014/main" id="{A8BD75C1-B66B-4FD7-B345-5B8FC4F4A947}"/>
              </a:ext>
            </a:extLst>
          </p:cNvPr>
          <p:cNvPicPr>
            <a:picLocks noChangeAspect="1"/>
          </p:cNvPicPr>
          <p:nvPr/>
        </p:nvPicPr>
        <p:blipFill>
          <a:blip r:embed="rId2"/>
          <a:stretch>
            <a:fillRect/>
          </a:stretch>
        </p:blipFill>
        <p:spPr>
          <a:xfrm>
            <a:off x="1729536" y="1753460"/>
            <a:ext cx="9008501" cy="4380640"/>
          </a:xfrm>
          <a:prstGeom prst="rect">
            <a:avLst/>
          </a:prstGeom>
        </p:spPr>
      </p:pic>
    </p:spTree>
    <p:extLst>
      <p:ext uri="{BB962C8B-B14F-4D97-AF65-F5344CB8AC3E}">
        <p14:creationId xmlns:p14="http://schemas.microsoft.com/office/powerpoint/2010/main" val="1598731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F632-9848-49D4-B26B-971AD82CCA70}"/>
              </a:ext>
            </a:extLst>
          </p:cNvPr>
          <p:cNvSpPr>
            <a:spLocks noGrp="1"/>
          </p:cNvSpPr>
          <p:nvPr>
            <p:ph type="title"/>
          </p:nvPr>
        </p:nvSpPr>
        <p:spPr/>
        <p:txBody>
          <a:bodyPr/>
          <a:lstStyle/>
          <a:p>
            <a:endParaRPr lang="de-DE"/>
          </a:p>
        </p:txBody>
      </p:sp>
      <p:pic>
        <p:nvPicPr>
          <p:cNvPr id="4" name="Picture 3">
            <a:extLst>
              <a:ext uri="{FF2B5EF4-FFF2-40B4-BE49-F238E27FC236}">
                <a16:creationId xmlns:a16="http://schemas.microsoft.com/office/drawing/2014/main" id="{A69C3F40-A3D9-4131-AA16-ECC3A78328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64870" y="1676400"/>
            <a:ext cx="7062260" cy="4708173"/>
          </a:xfrm>
          <a:prstGeom prst="rect">
            <a:avLst/>
          </a:prstGeom>
        </p:spPr>
      </p:pic>
      <p:sp>
        <p:nvSpPr>
          <p:cNvPr id="5" name="Rectangle 4">
            <a:extLst>
              <a:ext uri="{FF2B5EF4-FFF2-40B4-BE49-F238E27FC236}">
                <a16:creationId xmlns:a16="http://schemas.microsoft.com/office/drawing/2014/main" id="{9D02D816-2247-4861-92E0-E6DA013FFCEE}"/>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“Reduce/compress” the file size of this image</a:t>
            </a:r>
          </a:p>
        </p:txBody>
      </p:sp>
    </p:spTree>
    <p:extLst>
      <p:ext uri="{BB962C8B-B14F-4D97-AF65-F5344CB8AC3E}">
        <p14:creationId xmlns:p14="http://schemas.microsoft.com/office/powerpoint/2010/main" val="341350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36AE-8C78-47DC-A6A3-60273EAB63B4}"/>
              </a:ext>
            </a:extLst>
          </p:cNvPr>
          <p:cNvSpPr>
            <a:spLocks noGrp="1"/>
          </p:cNvSpPr>
          <p:nvPr>
            <p:ph type="title"/>
          </p:nvPr>
        </p:nvSpPr>
        <p:spPr/>
        <p:txBody>
          <a:bodyPr/>
          <a:lstStyle/>
          <a:p>
            <a:r>
              <a:rPr lang="de-DE" dirty="0"/>
              <a:t>Images</a:t>
            </a:r>
          </a:p>
        </p:txBody>
      </p:sp>
      <p:sp>
        <p:nvSpPr>
          <p:cNvPr id="7" name="Rectangle 6">
            <a:extLst>
              <a:ext uri="{FF2B5EF4-FFF2-40B4-BE49-F238E27FC236}">
                <a16:creationId xmlns:a16="http://schemas.microsoft.com/office/drawing/2014/main" id="{2C8F7D41-7823-4F28-8E40-9792B45D0537}"/>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82880" indent="-182880">
              <a:buAutoNum type="arabicPeriod"/>
            </a:pPr>
            <a:r>
              <a:rPr lang="en-US" sz="1600" dirty="0">
                <a:solidFill>
                  <a:schemeClr val="bg1"/>
                </a:solidFill>
              </a:rPr>
              <a:t>Resize and reduce the pictures to fit within the slide</a:t>
            </a:r>
          </a:p>
          <a:p>
            <a:pPr marL="182880" indent="-182880">
              <a:buAutoNum type="arabicPeriod"/>
            </a:pPr>
            <a:r>
              <a:rPr lang="en-US" sz="1600" dirty="0">
                <a:solidFill>
                  <a:schemeClr val="bg1"/>
                </a:solidFill>
              </a:rPr>
              <a:t>Add border to the appropriate picture</a:t>
            </a:r>
          </a:p>
          <a:p>
            <a:pPr marL="182880" indent="-182880">
              <a:buAutoNum type="arabicPeriod"/>
            </a:pPr>
            <a:r>
              <a:rPr lang="en-US" sz="1600" dirty="0">
                <a:solidFill>
                  <a:schemeClr val="bg1"/>
                </a:solidFill>
              </a:rPr>
              <a:t>Crop the images to have the same height</a:t>
            </a:r>
          </a:p>
        </p:txBody>
      </p:sp>
      <p:pic>
        <p:nvPicPr>
          <p:cNvPr id="24" name="Picture 23">
            <a:extLst>
              <a:ext uri="{FF2B5EF4-FFF2-40B4-BE49-F238E27FC236}">
                <a16:creationId xmlns:a16="http://schemas.microsoft.com/office/drawing/2014/main" id="{B7B78AAC-F724-4C34-B8A1-3CA00D4FB647}"/>
              </a:ext>
            </a:extLst>
          </p:cNvPr>
          <p:cNvPicPr>
            <a:picLocks noChangeAspect="1"/>
          </p:cNvPicPr>
          <p:nvPr/>
        </p:nvPicPr>
        <p:blipFill rotWithShape="1">
          <a:blip r:embed="rId2" cstate="email">
            <a:extLst>
              <a:ext uri="{28A0092B-C50C-407E-A947-70E740481C1C}">
                <a14:useLocalDpi xmlns:a14="http://schemas.microsoft.com/office/drawing/2010/main"/>
              </a:ext>
            </a:extLst>
          </a:blip>
          <a:stretch/>
        </p:blipFill>
        <p:spPr>
          <a:xfrm>
            <a:off x="2019301" y="1803381"/>
            <a:ext cx="3749040" cy="2499360"/>
          </a:xfrm>
          <a:prstGeom prst="rect">
            <a:avLst/>
          </a:prstGeom>
        </p:spPr>
      </p:pic>
      <p:pic>
        <p:nvPicPr>
          <p:cNvPr id="25" name="Picture 24">
            <a:extLst>
              <a:ext uri="{FF2B5EF4-FFF2-40B4-BE49-F238E27FC236}">
                <a16:creationId xmlns:a16="http://schemas.microsoft.com/office/drawing/2014/main" id="{4C1F2A88-128A-48E9-ACDF-2D3F58F8C336}"/>
              </a:ext>
            </a:extLst>
          </p:cNvPr>
          <p:cNvPicPr>
            <a:picLocks noChangeAspect="1"/>
          </p:cNvPicPr>
          <p:nvPr/>
        </p:nvPicPr>
        <p:blipFill rotWithShape="1">
          <a:blip r:embed="rId3" cstate="email">
            <a:extLst>
              <a:ext uri="{28A0092B-C50C-407E-A947-70E740481C1C}">
                <a14:useLocalDpi xmlns:a14="http://schemas.microsoft.com/office/drawing/2010/main"/>
              </a:ext>
            </a:extLst>
          </a:blip>
          <a:stretch/>
        </p:blipFill>
        <p:spPr>
          <a:xfrm>
            <a:off x="2019301" y="4385689"/>
            <a:ext cx="3749040" cy="2499360"/>
          </a:xfrm>
          <a:prstGeom prst="rect">
            <a:avLst/>
          </a:prstGeom>
          <a:ln>
            <a:solidFill>
              <a:schemeClr val="bg1">
                <a:lumMod val="95000"/>
              </a:schemeClr>
            </a:solidFill>
          </a:ln>
        </p:spPr>
      </p:pic>
      <p:pic>
        <p:nvPicPr>
          <p:cNvPr id="30" name="Picture 29">
            <a:extLst>
              <a:ext uri="{FF2B5EF4-FFF2-40B4-BE49-F238E27FC236}">
                <a16:creationId xmlns:a16="http://schemas.microsoft.com/office/drawing/2014/main" id="{C1F12895-C6ED-4D92-8E3D-806D13CA7A0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33360" y="4358640"/>
            <a:ext cx="3749040" cy="2499360"/>
          </a:xfrm>
          <a:prstGeom prst="rect">
            <a:avLst/>
          </a:prstGeom>
          <a:ln>
            <a:solidFill>
              <a:schemeClr val="bg1">
                <a:lumMod val="95000"/>
              </a:schemeClr>
            </a:solidFill>
          </a:ln>
        </p:spPr>
      </p:pic>
      <p:pic>
        <p:nvPicPr>
          <p:cNvPr id="32" name="Picture 31">
            <a:extLst>
              <a:ext uri="{FF2B5EF4-FFF2-40B4-BE49-F238E27FC236}">
                <a16:creationId xmlns:a16="http://schemas.microsoft.com/office/drawing/2014/main" id="{D0356349-CC56-405C-92A3-A5FDD996EE6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833360" y="2076910"/>
            <a:ext cx="3749040" cy="2499360"/>
          </a:xfrm>
          <a:prstGeom prst="rect">
            <a:avLst/>
          </a:prstGeom>
        </p:spPr>
      </p:pic>
    </p:spTree>
    <p:extLst>
      <p:ext uri="{BB962C8B-B14F-4D97-AF65-F5344CB8AC3E}">
        <p14:creationId xmlns:p14="http://schemas.microsoft.com/office/powerpoint/2010/main" val="78313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F632-9848-49D4-B26B-971AD82CCA70}"/>
              </a:ext>
            </a:extLst>
          </p:cNvPr>
          <p:cNvSpPr>
            <a:spLocks noGrp="1"/>
          </p:cNvSpPr>
          <p:nvPr>
            <p:ph type="title"/>
          </p:nvPr>
        </p:nvSpPr>
        <p:spPr/>
        <p:txBody>
          <a:bodyPr/>
          <a:lstStyle/>
          <a:p>
            <a:r>
              <a:rPr lang="de-DE" dirty="0"/>
              <a:t>Charts</a:t>
            </a:r>
          </a:p>
        </p:txBody>
      </p:sp>
      <p:sp>
        <p:nvSpPr>
          <p:cNvPr id="5" name="Rectangle 4">
            <a:extLst>
              <a:ext uri="{FF2B5EF4-FFF2-40B4-BE49-F238E27FC236}">
                <a16:creationId xmlns:a16="http://schemas.microsoft.com/office/drawing/2014/main" id="{9D02D816-2247-4861-92E0-E6DA013FFCEE}"/>
              </a:ext>
            </a:extLst>
          </p:cNvPr>
          <p:cNvSpPr/>
          <p:nvPr/>
        </p:nvSpPr>
        <p:spPr>
          <a:xfrm>
            <a:off x="-1242860" y="1529236"/>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Change the chart type of the currency value to line chart making use of a </a:t>
            </a:r>
            <a:r>
              <a:rPr lang="en-US" sz="1600">
                <a:solidFill>
                  <a:schemeClr val="bg1"/>
                </a:solidFill>
              </a:rPr>
              <a:t>secondary axis</a:t>
            </a:r>
            <a:endParaRPr lang="en-US" sz="1600" dirty="0">
              <a:solidFill>
                <a:schemeClr val="bg1"/>
              </a:solidFill>
            </a:endParaRPr>
          </a:p>
        </p:txBody>
      </p:sp>
      <p:graphicFrame>
        <p:nvGraphicFramePr>
          <p:cNvPr id="14" name="Chart 13">
            <a:extLst>
              <a:ext uri="{FF2B5EF4-FFF2-40B4-BE49-F238E27FC236}">
                <a16:creationId xmlns:a16="http://schemas.microsoft.com/office/drawing/2014/main" id="{1F74D8DC-8CA5-4326-A212-E8887A9BA63E}"/>
              </a:ext>
            </a:extLst>
          </p:cNvPr>
          <p:cNvGraphicFramePr/>
          <p:nvPr>
            <p:extLst>
              <p:ext uri="{D42A27DB-BD31-4B8C-83A1-F6EECF244321}">
                <p14:modId xmlns:p14="http://schemas.microsoft.com/office/powerpoint/2010/main" val="2950887022"/>
              </p:ext>
            </p:extLst>
          </p:nvPr>
        </p:nvGraphicFramePr>
        <p:xfrm>
          <a:off x="2019300" y="1600200"/>
          <a:ext cx="8191500" cy="37969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2214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AD8F-CAC1-41BD-8DAA-55328A31233C}"/>
              </a:ext>
            </a:extLst>
          </p:cNvPr>
          <p:cNvSpPr>
            <a:spLocks noGrp="1"/>
          </p:cNvSpPr>
          <p:nvPr>
            <p:ph type="title"/>
          </p:nvPr>
        </p:nvSpPr>
        <p:spPr/>
        <p:txBody>
          <a:bodyPr>
            <a:normAutofit/>
          </a:bodyPr>
          <a:lstStyle/>
          <a:p>
            <a:r>
              <a:rPr lang="de-DE" dirty="0"/>
              <a:t>Design</a:t>
            </a:r>
          </a:p>
        </p:txBody>
      </p:sp>
      <p:sp>
        <p:nvSpPr>
          <p:cNvPr id="3" name="Rectangle 2">
            <a:extLst>
              <a:ext uri="{FF2B5EF4-FFF2-40B4-BE49-F238E27FC236}">
                <a16:creationId xmlns:a16="http://schemas.microsoft.com/office/drawing/2014/main" id="{B24D51E3-0BBC-4B6A-9922-56351D9D754E}"/>
              </a:ext>
            </a:extLst>
          </p:cNvPr>
          <p:cNvSpPr/>
          <p:nvPr/>
        </p:nvSpPr>
        <p:spPr>
          <a:xfrm>
            <a:off x="2019303" y="1600200"/>
            <a:ext cx="2690523" cy="2971800"/>
          </a:xfrm>
          <a:prstGeom prst="rect">
            <a:avLst/>
          </a:prstGeom>
          <a:solidFill>
            <a:schemeClr val="accent1"/>
          </a:solidFill>
          <a:ln w="25400" cap="flat" cmpd="sng" algn="ctr">
            <a:noFill/>
            <a:prstDash val="solid"/>
          </a:ln>
          <a:effectLst/>
        </p:spPr>
        <p:txBody>
          <a:bodyPr lIns="91440" tIns="45720" rIns="91440" bIns="45720" rtlCol="0" anchor="t" anchorCtr="0">
            <a:noAutofit/>
          </a:bodyPr>
          <a:lstStyle/>
          <a:p>
            <a:pPr defTabSz="731167">
              <a:spcBef>
                <a:spcPts val="600"/>
              </a:spcBef>
              <a:defRPr/>
            </a:pPr>
            <a:r>
              <a:rPr lang="en-IN" sz="2400" kern="0" dirty="0">
                <a:solidFill>
                  <a:schemeClr val="bg1">
                    <a:alpha val="99000"/>
                  </a:schemeClr>
                </a:solidFill>
                <a:latin typeface="Segoe UI"/>
              </a:rPr>
              <a:t>Design Scalable Solutions</a:t>
            </a:r>
          </a:p>
          <a:p>
            <a:pPr marL="265113" indent="-166688" defTabSz="731167">
              <a:spcBef>
                <a:spcPts val="600"/>
              </a:spcBef>
              <a:spcAft>
                <a:spcPts val="600"/>
              </a:spcAft>
              <a:buFont typeface="Arial" pitchFamily="34" charset="0"/>
              <a:buChar char="•"/>
              <a:defRPr/>
            </a:pPr>
            <a:r>
              <a:rPr lang="en-IN" kern="0" dirty="0">
                <a:solidFill>
                  <a:schemeClr val="bg1">
                    <a:alpha val="99000"/>
                  </a:schemeClr>
                </a:solidFill>
                <a:latin typeface="Segoe UI"/>
              </a:rPr>
              <a:t>Productivity enhancing designers</a:t>
            </a:r>
          </a:p>
          <a:p>
            <a:pPr marL="265113" indent="-166688" defTabSz="731167">
              <a:spcBef>
                <a:spcPts val="600"/>
              </a:spcBef>
              <a:spcAft>
                <a:spcPts val="600"/>
              </a:spcAft>
              <a:buFont typeface="Arial" pitchFamily="34" charset="0"/>
              <a:buChar char="•"/>
              <a:defRPr/>
            </a:pPr>
            <a:r>
              <a:rPr lang="en-IN" kern="0" dirty="0">
                <a:solidFill>
                  <a:schemeClr val="bg1">
                    <a:alpha val="99000"/>
                  </a:schemeClr>
                </a:solidFill>
                <a:latin typeface="Segoe UI"/>
              </a:rPr>
              <a:t>Scalable Infrastructure</a:t>
            </a:r>
          </a:p>
          <a:p>
            <a:pPr marL="265113" indent="-166688" defTabSz="731167">
              <a:spcBef>
                <a:spcPts val="600"/>
              </a:spcBef>
              <a:spcAft>
                <a:spcPts val="600"/>
              </a:spcAft>
              <a:buFont typeface="Arial" pitchFamily="34" charset="0"/>
              <a:buChar char="•"/>
              <a:defRPr/>
            </a:pPr>
            <a:r>
              <a:rPr lang="en-IN" kern="0" dirty="0">
                <a:solidFill>
                  <a:schemeClr val="bg1">
                    <a:alpha val="99000"/>
                  </a:schemeClr>
                </a:solidFill>
                <a:latin typeface="Segoe UI"/>
              </a:rPr>
              <a:t>Superior Performance</a:t>
            </a:r>
          </a:p>
        </p:txBody>
      </p:sp>
      <p:sp>
        <p:nvSpPr>
          <p:cNvPr id="4" name="Rectangle 3">
            <a:extLst>
              <a:ext uri="{FF2B5EF4-FFF2-40B4-BE49-F238E27FC236}">
                <a16:creationId xmlns:a16="http://schemas.microsoft.com/office/drawing/2014/main" id="{271F5F6F-3A1A-419D-A5FB-0B7584B3A612}"/>
              </a:ext>
            </a:extLst>
          </p:cNvPr>
          <p:cNvSpPr/>
          <p:nvPr/>
        </p:nvSpPr>
        <p:spPr>
          <a:xfrm>
            <a:off x="4769791" y="1600200"/>
            <a:ext cx="2690523" cy="2971800"/>
          </a:xfrm>
          <a:prstGeom prst="rect">
            <a:avLst/>
          </a:prstGeom>
          <a:solidFill>
            <a:schemeClr val="accent2"/>
          </a:solidFill>
          <a:ln w="25400" cap="flat" cmpd="sng" algn="ctr">
            <a:noFill/>
            <a:prstDash val="solid"/>
          </a:ln>
          <a:effectLst/>
        </p:spPr>
        <p:txBody>
          <a:bodyPr lIns="91440" tIns="45720" rIns="91440" bIns="45720" rtlCol="0" anchor="t" anchorCtr="0"/>
          <a:lstStyle/>
          <a:p>
            <a:pPr defTabSz="731167">
              <a:spcBef>
                <a:spcPts val="600"/>
              </a:spcBef>
              <a:defRPr/>
            </a:pPr>
            <a:r>
              <a:rPr lang="en-IN" sz="2400" kern="0" dirty="0">
                <a:solidFill>
                  <a:schemeClr val="bg1">
                    <a:alpha val="99000"/>
                  </a:schemeClr>
                </a:solidFill>
                <a:latin typeface="Segoe UI"/>
              </a:rPr>
              <a:t>Extend Beyond OLAP</a:t>
            </a:r>
          </a:p>
          <a:p>
            <a:pPr marL="265113" indent="-166688" defTabSz="731167">
              <a:spcBef>
                <a:spcPts val="600"/>
              </a:spcBef>
              <a:spcAft>
                <a:spcPts val="600"/>
              </a:spcAft>
              <a:buFont typeface="Arial" pitchFamily="34" charset="0"/>
              <a:buChar char="•"/>
              <a:defRPr/>
            </a:pPr>
            <a:r>
              <a:rPr lang="en-US" kern="0" dirty="0">
                <a:solidFill>
                  <a:schemeClr val="bg1">
                    <a:alpha val="99000"/>
                  </a:schemeClr>
                </a:solidFill>
                <a:latin typeface="Segoe UI"/>
              </a:rPr>
              <a:t>Unified meta data model </a:t>
            </a:r>
          </a:p>
          <a:p>
            <a:pPr marL="265113" indent="-166688" defTabSz="731167">
              <a:spcBef>
                <a:spcPts val="600"/>
              </a:spcBef>
              <a:spcAft>
                <a:spcPts val="600"/>
              </a:spcAft>
              <a:buFont typeface="Arial" pitchFamily="34" charset="0"/>
              <a:buChar char="•"/>
              <a:defRPr/>
            </a:pPr>
            <a:r>
              <a:rPr lang="en-US" kern="0" dirty="0">
                <a:solidFill>
                  <a:schemeClr val="bg1">
                    <a:alpha val="99000"/>
                  </a:schemeClr>
                </a:solidFill>
                <a:latin typeface="Segoe UI"/>
              </a:rPr>
              <a:t>Central KPI manageability</a:t>
            </a:r>
          </a:p>
          <a:p>
            <a:pPr marL="265113" indent="-166688" defTabSz="731167">
              <a:spcBef>
                <a:spcPts val="600"/>
              </a:spcBef>
              <a:spcAft>
                <a:spcPts val="600"/>
              </a:spcAft>
              <a:buFont typeface="Arial" pitchFamily="34" charset="0"/>
              <a:buChar char="•"/>
              <a:defRPr/>
            </a:pPr>
            <a:r>
              <a:rPr lang="en-US" kern="0" dirty="0">
                <a:solidFill>
                  <a:schemeClr val="bg1">
                    <a:alpha val="99000"/>
                  </a:schemeClr>
                </a:solidFill>
                <a:latin typeface="Segoe UI"/>
              </a:rPr>
              <a:t>Predictive Analysis</a:t>
            </a:r>
          </a:p>
        </p:txBody>
      </p:sp>
      <p:sp>
        <p:nvSpPr>
          <p:cNvPr id="5" name="Rectangle 4">
            <a:extLst>
              <a:ext uri="{FF2B5EF4-FFF2-40B4-BE49-F238E27FC236}">
                <a16:creationId xmlns:a16="http://schemas.microsoft.com/office/drawing/2014/main" id="{31582EF9-0290-446C-B832-FCE4C404C889}"/>
              </a:ext>
            </a:extLst>
          </p:cNvPr>
          <p:cNvSpPr/>
          <p:nvPr/>
        </p:nvSpPr>
        <p:spPr>
          <a:xfrm>
            <a:off x="7520280" y="1600200"/>
            <a:ext cx="2690523" cy="2971800"/>
          </a:xfrm>
          <a:prstGeom prst="rect">
            <a:avLst/>
          </a:prstGeom>
          <a:solidFill>
            <a:schemeClr val="accent3"/>
          </a:solidFill>
          <a:ln w="25400" cap="flat" cmpd="sng" algn="ctr">
            <a:noFill/>
            <a:prstDash val="solid"/>
          </a:ln>
          <a:effectLst/>
        </p:spPr>
        <p:txBody>
          <a:bodyPr lIns="91440" tIns="45720" rIns="91440" bIns="45720" rtlCol="0" anchor="t" anchorCtr="0"/>
          <a:lstStyle/>
          <a:p>
            <a:pPr defTabSz="731167">
              <a:spcBef>
                <a:spcPts val="600"/>
              </a:spcBef>
              <a:defRPr/>
            </a:pPr>
            <a:r>
              <a:rPr lang="en-IN" sz="2400" kern="0" dirty="0">
                <a:solidFill>
                  <a:schemeClr val="bg1"/>
                </a:solidFill>
                <a:latin typeface="Segoe UI"/>
              </a:rPr>
              <a:t>Deliver Pervasive Insight</a:t>
            </a:r>
          </a:p>
          <a:p>
            <a:pPr marL="265113" indent="-166688" defTabSz="731167">
              <a:spcBef>
                <a:spcPts val="600"/>
              </a:spcBef>
              <a:spcAft>
                <a:spcPts val="600"/>
              </a:spcAft>
              <a:buFont typeface="Arial" pitchFamily="34" charset="0"/>
              <a:buChar char="•"/>
              <a:defRPr/>
            </a:pPr>
            <a:r>
              <a:rPr lang="en-US" kern="0" dirty="0">
                <a:solidFill>
                  <a:schemeClr val="bg1">
                    <a:alpha val="99000"/>
                  </a:schemeClr>
                </a:solidFill>
                <a:latin typeface="Segoe UI"/>
              </a:rPr>
              <a:t>Optimized Office interoperability</a:t>
            </a:r>
          </a:p>
          <a:p>
            <a:pPr marL="265113" indent="-166688" defTabSz="731167">
              <a:spcBef>
                <a:spcPts val="600"/>
              </a:spcBef>
              <a:spcAft>
                <a:spcPts val="600"/>
              </a:spcAft>
              <a:buFont typeface="Arial" pitchFamily="34" charset="0"/>
              <a:buChar char="•"/>
              <a:defRPr/>
            </a:pPr>
            <a:r>
              <a:rPr lang="en-US" kern="0" dirty="0">
                <a:solidFill>
                  <a:schemeClr val="bg1">
                    <a:alpha val="99000"/>
                  </a:schemeClr>
                </a:solidFill>
                <a:latin typeface="Segoe UI"/>
              </a:rPr>
              <a:t>Rich partner extensibility</a:t>
            </a:r>
          </a:p>
          <a:p>
            <a:pPr marL="265113" indent="-166688" defTabSz="731167">
              <a:spcBef>
                <a:spcPts val="600"/>
              </a:spcBef>
              <a:spcAft>
                <a:spcPts val="600"/>
              </a:spcAft>
              <a:buFont typeface="Arial" pitchFamily="34" charset="0"/>
              <a:buChar char="•"/>
              <a:defRPr/>
            </a:pPr>
            <a:r>
              <a:rPr lang="en-US" kern="0" dirty="0">
                <a:solidFill>
                  <a:schemeClr val="bg1">
                    <a:alpha val="99000"/>
                  </a:schemeClr>
                </a:solidFill>
                <a:latin typeface="Segoe UI"/>
              </a:rPr>
              <a:t>Open, embeddable architecture</a:t>
            </a:r>
          </a:p>
        </p:txBody>
      </p:sp>
      <p:sp>
        <p:nvSpPr>
          <p:cNvPr id="7" name="Rectangle 6">
            <a:extLst>
              <a:ext uri="{FF2B5EF4-FFF2-40B4-BE49-F238E27FC236}">
                <a16:creationId xmlns:a16="http://schemas.microsoft.com/office/drawing/2014/main" id="{F40DDBA7-C722-4EB3-A581-76346198B2FE}"/>
              </a:ext>
            </a:extLst>
          </p:cNvPr>
          <p:cNvSpPr/>
          <p:nvPr/>
        </p:nvSpPr>
        <p:spPr>
          <a:xfrm>
            <a:off x="-1242860" y="1529236"/>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Build the slide using </a:t>
            </a:r>
            <a:r>
              <a:rPr lang="en-US" sz="1600">
                <a:solidFill>
                  <a:schemeClr val="bg1"/>
                </a:solidFill>
              </a:rPr>
              <a:t>multiple animations</a:t>
            </a:r>
            <a:endParaRPr lang="en-US" sz="1600" dirty="0">
              <a:solidFill>
                <a:schemeClr val="bg1"/>
              </a:solidFill>
            </a:endParaRPr>
          </a:p>
        </p:txBody>
      </p:sp>
    </p:spTree>
    <p:extLst>
      <p:ext uri="{BB962C8B-B14F-4D97-AF65-F5344CB8AC3E}">
        <p14:creationId xmlns:p14="http://schemas.microsoft.com/office/powerpoint/2010/main" val="386225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2000"/>
                                        <p:tgtEl>
                                          <p:spTgt spid="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ox(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1"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1000" fill="hold"/>
                                        <p:tgtEl>
                                          <p:spTgt spid="3"/>
                                        </p:tgtEl>
                                        <p:attrNameLst>
                                          <p:attrName>ppt_w</p:attrName>
                                        </p:attrNameLst>
                                      </p:cBhvr>
                                      <p:tavLst>
                                        <p:tav tm="0">
                                          <p:val>
                                            <p:fltVal val="0"/>
                                          </p:val>
                                        </p:tav>
                                        <p:tav tm="100000">
                                          <p:val>
                                            <p:strVal val="#ppt_w"/>
                                          </p:val>
                                        </p:tav>
                                      </p:tavLst>
                                    </p:anim>
                                    <p:anim calcmode="lin" valueType="num">
                                      <p:cBhvr>
                                        <p:cTn id="19" dur="1000" fill="hold"/>
                                        <p:tgtEl>
                                          <p:spTgt spid="3"/>
                                        </p:tgtEl>
                                        <p:attrNameLst>
                                          <p:attrName>ppt_h</p:attrName>
                                        </p:attrNameLst>
                                      </p:cBhvr>
                                      <p:tavLst>
                                        <p:tav tm="0">
                                          <p:val>
                                            <p:fltVal val="0"/>
                                          </p:val>
                                        </p:tav>
                                        <p:tav tm="100000">
                                          <p:val>
                                            <p:strVal val="#ppt_h"/>
                                          </p:val>
                                        </p:tav>
                                      </p:tavLst>
                                    </p:anim>
                                    <p:anim calcmode="lin" valueType="num">
                                      <p:cBhvr>
                                        <p:cTn id="20" dur="1000" fill="hold"/>
                                        <p:tgtEl>
                                          <p:spTgt spid="3"/>
                                        </p:tgtEl>
                                        <p:attrNameLst>
                                          <p:attrName>style.rotation</p:attrName>
                                        </p:attrNameLst>
                                      </p:cBhvr>
                                      <p:tavLst>
                                        <p:tav tm="0">
                                          <p:val>
                                            <p:fltVal val="90"/>
                                          </p:val>
                                        </p:tav>
                                        <p:tav tm="100000">
                                          <p:val>
                                            <p:fltVal val="0"/>
                                          </p:val>
                                        </p:tav>
                                      </p:tavLst>
                                    </p:anim>
                                    <p:animEffect transition="in" filter="fade">
                                      <p:cBhvr>
                                        <p:cTn id="21" dur="1000"/>
                                        <p:tgtEl>
                                          <p:spTgt spid="3"/>
                                        </p:tgtEl>
                                      </p:cBhvr>
                                    </p:animEffect>
                                  </p:childTnLst>
                                </p:cTn>
                              </p:par>
                              <p:par>
                                <p:cTn id="22" presetID="31" presetClass="entr" presetSubtype="0" fill="hold" grpId="1"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par>
                                <p:cTn id="28" presetID="31" presetClass="entr" presetSubtype="0" fill="hold" grpId="1"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p:cTn id="30" dur="1000" fill="hold"/>
                                        <p:tgtEl>
                                          <p:spTgt spid="5"/>
                                        </p:tgtEl>
                                        <p:attrNameLst>
                                          <p:attrName>ppt_w</p:attrName>
                                        </p:attrNameLst>
                                      </p:cBhvr>
                                      <p:tavLst>
                                        <p:tav tm="0">
                                          <p:val>
                                            <p:fltVal val="0"/>
                                          </p:val>
                                        </p:tav>
                                        <p:tav tm="100000">
                                          <p:val>
                                            <p:strVal val="#ppt_w"/>
                                          </p:val>
                                        </p:tav>
                                      </p:tavLst>
                                    </p:anim>
                                    <p:anim calcmode="lin" valueType="num">
                                      <p:cBhvr>
                                        <p:cTn id="31" dur="1000" fill="hold"/>
                                        <p:tgtEl>
                                          <p:spTgt spid="5"/>
                                        </p:tgtEl>
                                        <p:attrNameLst>
                                          <p:attrName>ppt_h</p:attrName>
                                        </p:attrNameLst>
                                      </p:cBhvr>
                                      <p:tavLst>
                                        <p:tav tm="0">
                                          <p:val>
                                            <p:fltVal val="0"/>
                                          </p:val>
                                        </p:tav>
                                        <p:tav tm="100000">
                                          <p:val>
                                            <p:strVal val="#ppt_h"/>
                                          </p:val>
                                        </p:tav>
                                      </p:tavLst>
                                    </p:anim>
                                    <p:anim calcmode="lin" valueType="num">
                                      <p:cBhvr>
                                        <p:cTn id="32" dur="1000" fill="hold"/>
                                        <p:tgtEl>
                                          <p:spTgt spid="5"/>
                                        </p:tgtEl>
                                        <p:attrNameLst>
                                          <p:attrName>style.rotation</p:attrName>
                                        </p:attrNameLst>
                                      </p:cBhvr>
                                      <p:tavLst>
                                        <p:tav tm="0">
                                          <p:val>
                                            <p:fltVal val="90"/>
                                          </p:val>
                                        </p:tav>
                                        <p:tav tm="100000">
                                          <p:val>
                                            <p:fltVal val="0"/>
                                          </p:val>
                                        </p:tav>
                                      </p:tavLst>
                                    </p:anim>
                                    <p:animEffect transition="in" filter="fade">
                                      <p:cBhvr>
                                        <p:cTn id="3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37823202"/>
              </p:ext>
            </p:extLst>
          </p:nvPr>
        </p:nvGraphicFramePr>
        <p:xfrm>
          <a:off x="4198942" y="2257527"/>
          <a:ext cx="4572000" cy="32004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167715609"/>
                    </a:ext>
                  </a:extLst>
                </a:gridCol>
                <a:gridCol w="914400">
                  <a:extLst>
                    <a:ext uri="{9D8B030D-6E8A-4147-A177-3AD203B41FA5}">
                      <a16:colId xmlns:a16="http://schemas.microsoft.com/office/drawing/2014/main" val="2985124614"/>
                    </a:ext>
                  </a:extLst>
                </a:gridCol>
                <a:gridCol w="914400">
                  <a:extLst>
                    <a:ext uri="{9D8B030D-6E8A-4147-A177-3AD203B41FA5}">
                      <a16:colId xmlns:a16="http://schemas.microsoft.com/office/drawing/2014/main" val="2138207052"/>
                    </a:ext>
                  </a:extLst>
                </a:gridCol>
              </a:tblGrid>
              <a:tr h="457200">
                <a:tc>
                  <a:txBody>
                    <a:bodyPr/>
                    <a:lstStyle/>
                    <a:p>
                      <a:endParaRPr lang="en-US" sz="1400" dirty="0"/>
                    </a:p>
                  </a:txBody>
                  <a:tcPr marL="68580" marR="68580" marT="34290" marB="34290">
                    <a:lnL w="6350" cap="flat" cmpd="sng" algn="ctr">
                      <a:solidFill>
                        <a:schemeClr val="accent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solidFill>
                      <a:schemeClr val="accent1"/>
                    </a:solidFill>
                  </a:tcPr>
                </a:tc>
                <a:tc>
                  <a:txBody>
                    <a:bodyPr/>
                    <a:lstStyle/>
                    <a:p>
                      <a:endParaRPr lang="en-US" sz="14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solidFill>
                      <a:schemeClr val="accent1"/>
                    </a:solidFill>
                  </a:tcPr>
                </a:tc>
                <a:tc>
                  <a:txBody>
                    <a:bodyPr/>
                    <a:lstStyle/>
                    <a:p>
                      <a:endParaRPr lang="en-US" sz="14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solidFill>
                      <a:schemeClr val="accent1"/>
                    </a:solidFill>
                  </a:tcPr>
                </a:tc>
                <a:tc>
                  <a:txBody>
                    <a:bodyPr/>
                    <a:lstStyle/>
                    <a:p>
                      <a:endParaRPr lang="en-US" sz="14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accent1"/>
                      </a:solidFill>
                      <a:prstDash val="solid"/>
                      <a:round/>
                      <a:headEnd type="none" w="med" len="med"/>
                      <a:tailEnd type="none" w="med" len="med"/>
                    </a:lnT>
                    <a:solidFill>
                      <a:schemeClr val="accent1"/>
                    </a:solidFill>
                  </a:tcPr>
                </a:tc>
                <a:tc>
                  <a:txBody>
                    <a:bodyPr/>
                    <a:lstStyle/>
                    <a:p>
                      <a:endParaRPr lang="en-US" sz="1400" dirty="0"/>
                    </a:p>
                  </a:txBody>
                  <a:tcPr marL="68580" marR="68580" marT="34290" marB="34290">
                    <a:lnL w="6350" cap="flat" cmpd="sng" algn="ctr">
                      <a:solidFill>
                        <a:schemeClr val="bg1"/>
                      </a:solidFill>
                      <a:prstDash val="solid"/>
                      <a:round/>
                      <a:headEnd type="none" w="med" len="med"/>
                      <a:tailEnd type="none" w="med" len="med"/>
                    </a:lnL>
                    <a:lnR w="6350" cap="flat" cmpd="sng" algn="ctr">
                      <a:solidFill>
                        <a:schemeClr val="accent1"/>
                      </a:solidFill>
                      <a:prstDash val="solid"/>
                      <a:round/>
                      <a:headEnd type="none" w="med" len="med"/>
                      <a:tailEnd type="none" w="med" len="med"/>
                    </a:lnR>
                    <a:lnT w="6350" cap="flat" cmpd="sng" algn="ctr">
                      <a:solidFill>
                        <a:schemeClr val="accent1"/>
                      </a:solidFill>
                      <a:prstDash val="solid"/>
                      <a:round/>
                      <a:headEnd type="none" w="med" len="med"/>
                      <a:tailEnd type="none" w="med" len="med"/>
                    </a:lnT>
                    <a:solidFill>
                      <a:schemeClr val="accent1"/>
                    </a:solidFill>
                  </a:tcPr>
                </a:tc>
                <a:extLst>
                  <a:ext uri="{0D108BD9-81ED-4DB2-BD59-A6C34878D82A}">
                    <a16:rowId xmlns:a16="http://schemas.microsoft.com/office/drawing/2014/main" val="10000"/>
                  </a:ext>
                </a:extLst>
              </a:tr>
              <a:tr h="457200">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1"/>
                  </a:ext>
                </a:extLst>
              </a:tr>
              <a:tr h="457200">
                <a:tc gridSpan="2">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hMerge="1">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2"/>
                  </a:ext>
                </a:extLst>
              </a:tr>
              <a:tr h="457200">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3"/>
                  </a:ext>
                </a:extLst>
              </a:tr>
              <a:tr h="457200">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4"/>
                  </a:ext>
                </a:extLst>
              </a:tr>
              <a:tr h="457200">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5"/>
                  </a:ext>
                </a:extLst>
              </a:tr>
              <a:tr h="457200">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tc>
                  <a:txBody>
                    <a:bodyPr/>
                    <a:lstStyle/>
                    <a:p>
                      <a:endParaRPr lang="en-US" sz="1400" dirty="0"/>
                    </a:p>
                  </a:txBody>
                  <a:tcPr marL="68580" marR="68580" marT="34290" marB="3429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tx2"/>
                    </a:solidFill>
                  </a:tcPr>
                </a:tc>
                <a:extLst>
                  <a:ext uri="{0D108BD9-81ED-4DB2-BD59-A6C34878D82A}">
                    <a16:rowId xmlns:a16="http://schemas.microsoft.com/office/drawing/2014/main" val="10006"/>
                  </a:ext>
                </a:extLst>
              </a:tr>
            </a:tbl>
          </a:graphicData>
        </a:graphic>
      </p:graphicFrame>
      <p:sp>
        <p:nvSpPr>
          <p:cNvPr id="4" name="Oval 3"/>
          <p:cNvSpPr/>
          <p:nvPr/>
        </p:nvSpPr>
        <p:spPr>
          <a:xfrm>
            <a:off x="4507256" y="3299171"/>
            <a:ext cx="205740" cy="2057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dirty="0"/>
              <a:t>1</a:t>
            </a:r>
          </a:p>
        </p:txBody>
      </p:sp>
      <p:sp>
        <p:nvSpPr>
          <p:cNvPr id="5" name="Oval 4"/>
          <p:cNvSpPr/>
          <p:nvPr/>
        </p:nvSpPr>
        <p:spPr>
          <a:xfrm>
            <a:off x="5432790" y="3299171"/>
            <a:ext cx="205740" cy="20574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dirty="0"/>
              <a:t>2</a:t>
            </a:r>
          </a:p>
        </p:txBody>
      </p:sp>
      <p:sp>
        <p:nvSpPr>
          <p:cNvPr id="6" name="Rectangle 5">
            <a:extLst>
              <a:ext uri="{FF2B5EF4-FFF2-40B4-BE49-F238E27FC236}">
                <a16:creationId xmlns:a16="http://schemas.microsoft.com/office/drawing/2014/main" id="{B7677043-A3F0-4279-B5D8-89B3424DBF2E}"/>
              </a:ext>
            </a:extLst>
          </p:cNvPr>
          <p:cNvSpPr/>
          <p:nvPr/>
        </p:nvSpPr>
        <p:spPr>
          <a:xfrm>
            <a:off x="-1051932" y="2273185"/>
            <a:ext cx="2575932" cy="2362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82880" indent="-182880">
              <a:buAutoNum type="arabicPeriod"/>
            </a:pPr>
            <a:r>
              <a:rPr lang="en-US" sz="1400" dirty="0">
                <a:solidFill>
                  <a:schemeClr val="bg1"/>
                </a:solidFill>
              </a:rPr>
              <a:t>Merge cells ❶ and ❷ using the </a:t>
            </a:r>
            <a:r>
              <a:rPr lang="en-US" sz="1400" b="1" dirty="0">
                <a:solidFill>
                  <a:schemeClr val="bg1"/>
                </a:solidFill>
              </a:rPr>
              <a:t>“Merge Cells” </a:t>
            </a:r>
            <a:r>
              <a:rPr lang="en-US" sz="1400" dirty="0">
                <a:solidFill>
                  <a:schemeClr val="bg1"/>
                </a:solidFill>
              </a:rPr>
              <a:t>tool</a:t>
            </a:r>
          </a:p>
          <a:p>
            <a:pPr marL="182880" indent="-182880">
              <a:buAutoNum type="arabicPeriod"/>
            </a:pPr>
            <a:r>
              <a:rPr lang="en-US" sz="1400" dirty="0">
                <a:solidFill>
                  <a:schemeClr val="bg1"/>
                </a:solidFill>
              </a:rPr>
              <a:t>Distribute rows of table so that all rows has same height</a:t>
            </a:r>
          </a:p>
          <a:p>
            <a:pPr marL="182880" indent="-182880">
              <a:buAutoNum type="arabicPeriod"/>
            </a:pPr>
            <a:r>
              <a:rPr lang="en-US" sz="1400" dirty="0">
                <a:solidFill>
                  <a:schemeClr val="bg1"/>
                </a:solidFill>
              </a:rPr>
              <a:t>Distribute columns of table so that all columns has same width </a:t>
            </a:r>
            <a:endParaRPr lang="de-DE" sz="1400" dirty="0">
              <a:solidFill>
                <a:schemeClr val="bg1"/>
              </a:solidFill>
            </a:endParaRPr>
          </a:p>
        </p:txBody>
      </p:sp>
      <p:sp>
        <p:nvSpPr>
          <p:cNvPr id="7" name="Title 6">
            <a:extLst>
              <a:ext uri="{FF2B5EF4-FFF2-40B4-BE49-F238E27FC236}">
                <a16:creationId xmlns:a16="http://schemas.microsoft.com/office/drawing/2014/main" id="{AFED4740-C8EB-4AAD-84AB-7AD28EB4B072}"/>
              </a:ext>
            </a:extLst>
          </p:cNvPr>
          <p:cNvSpPr>
            <a:spLocks noGrp="1"/>
          </p:cNvSpPr>
          <p:nvPr>
            <p:ph type="title"/>
          </p:nvPr>
        </p:nvSpPr>
        <p:spPr/>
        <p:txBody>
          <a:bodyPr/>
          <a:lstStyle/>
          <a:p>
            <a:r>
              <a:rPr lang="de-DE" dirty="0"/>
              <a:t>Table</a:t>
            </a:r>
          </a:p>
        </p:txBody>
      </p:sp>
    </p:spTree>
    <p:extLst>
      <p:ext uri="{BB962C8B-B14F-4D97-AF65-F5344CB8AC3E}">
        <p14:creationId xmlns:p14="http://schemas.microsoft.com/office/powerpoint/2010/main" val="332714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0038852-295E-4442-977D-A433804F3D60}"/>
              </a:ext>
            </a:extLst>
          </p:cNvPr>
          <p:cNvGraphicFramePr>
            <a:graphicFrameLocks noGrp="1"/>
          </p:cNvGraphicFramePr>
          <p:nvPr>
            <p:custDataLst>
              <p:tags r:id="rId1"/>
            </p:custDataLst>
            <p:extLst>
              <p:ext uri="{D42A27DB-BD31-4B8C-83A1-F6EECF244321}">
                <p14:modId xmlns:p14="http://schemas.microsoft.com/office/powerpoint/2010/main" val="224167311"/>
              </p:ext>
            </p:extLst>
          </p:nvPr>
        </p:nvGraphicFramePr>
        <p:xfrm>
          <a:off x="1981203" y="1770590"/>
          <a:ext cx="9676435" cy="5087410"/>
        </p:xfrm>
        <a:graphic>
          <a:graphicData uri="http://schemas.openxmlformats.org/drawingml/2006/table">
            <a:tbl>
              <a:tblPr firstRow="1" bandRow="1">
                <a:tableStyleId>{5940675A-B579-460E-94D1-54222C63F5DA}</a:tableStyleId>
              </a:tblPr>
              <a:tblGrid>
                <a:gridCol w="1648979">
                  <a:extLst>
                    <a:ext uri="{9D8B030D-6E8A-4147-A177-3AD203B41FA5}">
                      <a16:colId xmlns:a16="http://schemas.microsoft.com/office/drawing/2014/main" val="20000"/>
                    </a:ext>
                  </a:extLst>
                </a:gridCol>
                <a:gridCol w="4156882">
                  <a:extLst>
                    <a:ext uri="{9D8B030D-6E8A-4147-A177-3AD203B41FA5}">
                      <a16:colId xmlns:a16="http://schemas.microsoft.com/office/drawing/2014/main" val="20001"/>
                    </a:ext>
                  </a:extLst>
                </a:gridCol>
                <a:gridCol w="1451465">
                  <a:extLst>
                    <a:ext uri="{9D8B030D-6E8A-4147-A177-3AD203B41FA5}">
                      <a16:colId xmlns:a16="http://schemas.microsoft.com/office/drawing/2014/main" val="20002"/>
                    </a:ext>
                  </a:extLst>
                </a:gridCol>
                <a:gridCol w="2419109">
                  <a:extLst>
                    <a:ext uri="{9D8B030D-6E8A-4147-A177-3AD203B41FA5}">
                      <a16:colId xmlns:a16="http://schemas.microsoft.com/office/drawing/2014/main" val="20003"/>
                    </a:ext>
                  </a:extLst>
                </a:gridCol>
              </a:tblGrid>
              <a:tr h="517081">
                <a:tc>
                  <a:txBody>
                    <a:bodyPr/>
                    <a:lstStyle/>
                    <a:p>
                      <a:pPr marL="0" marR="0" indent="0" algn="l" defTabSz="962641" rtl="0" eaLnBrk="1" fontAlgn="auto" latinLnBrk="0" hangingPunct="1">
                        <a:lnSpc>
                          <a:spcPct val="100000"/>
                        </a:lnSpc>
                        <a:spcBef>
                          <a:spcPts val="0"/>
                        </a:spcBef>
                        <a:spcAft>
                          <a:spcPts val="0"/>
                        </a:spcAft>
                        <a:buClrTx/>
                        <a:buSzTx/>
                        <a:buFontTx/>
                        <a:buNone/>
                        <a:tabLst/>
                        <a:defRPr/>
                      </a:pPr>
                      <a:r>
                        <a:rPr lang="en-US" sz="1100" b="1" kern="1200" baseline="0" dirty="0">
                          <a:solidFill>
                            <a:schemeClr val="bg1"/>
                          </a:solidFill>
                          <a:latin typeface="+mn-lt"/>
                          <a:ea typeface="+mn-ea"/>
                          <a:cs typeface="+mn-cs"/>
                        </a:rPr>
                        <a:t>Priority</a:t>
                      </a:r>
                    </a:p>
                  </a:txBody>
                  <a:tcPr marL="68580" marR="73152" marT="68580" marB="68580" anchor="ctr">
                    <a:lnL w="635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62641" rtl="0" eaLnBrk="1" fontAlgn="auto" latinLnBrk="0" hangingPunct="1">
                        <a:lnSpc>
                          <a:spcPct val="100000"/>
                        </a:lnSpc>
                        <a:spcBef>
                          <a:spcPts val="0"/>
                        </a:spcBef>
                        <a:spcAft>
                          <a:spcPts val="0"/>
                        </a:spcAft>
                        <a:buClrTx/>
                        <a:buSzTx/>
                        <a:buFontTx/>
                        <a:buNone/>
                        <a:tabLst/>
                        <a:defRPr/>
                      </a:pPr>
                      <a:r>
                        <a:rPr lang="en-US" sz="1100" b="1" kern="1200" baseline="0" dirty="0">
                          <a:solidFill>
                            <a:schemeClr val="bg1"/>
                          </a:solidFill>
                          <a:latin typeface="+mn-lt"/>
                          <a:ea typeface="+mn-ea"/>
                          <a:cs typeface="+mn-cs"/>
                        </a:rPr>
                        <a:t>Strategy Briefing and ADS</a:t>
                      </a:r>
                    </a:p>
                  </a:txBody>
                  <a:tcPr marL="68580" marR="73152" marT="68580" marB="6858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62641" rtl="0" eaLnBrk="1" fontAlgn="auto" latinLnBrk="0" hangingPunct="1">
                        <a:lnSpc>
                          <a:spcPct val="100000"/>
                        </a:lnSpc>
                        <a:spcBef>
                          <a:spcPts val="0"/>
                        </a:spcBef>
                        <a:spcAft>
                          <a:spcPts val="0"/>
                        </a:spcAft>
                        <a:buClrTx/>
                        <a:buSzTx/>
                        <a:buFontTx/>
                        <a:buNone/>
                        <a:tabLst/>
                        <a:defRPr/>
                      </a:pPr>
                      <a:r>
                        <a:rPr lang="en-US" sz="1100" b="1" kern="1200" baseline="0" dirty="0">
                          <a:solidFill>
                            <a:schemeClr val="bg1"/>
                          </a:solidFill>
                          <a:latin typeface="+mn-lt"/>
                          <a:ea typeface="+mn-ea"/>
                          <a:cs typeface="+mn-cs"/>
                        </a:rPr>
                        <a:t>Hands on Experience</a:t>
                      </a:r>
                    </a:p>
                  </a:txBody>
                  <a:tcPr marL="68580" marR="73152" marT="68580" marB="6858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indent="0" algn="ctr" defTabSz="962641" rtl="0" eaLnBrk="1" fontAlgn="auto" latinLnBrk="0" hangingPunct="1">
                        <a:lnSpc>
                          <a:spcPct val="100000"/>
                        </a:lnSpc>
                        <a:spcBef>
                          <a:spcPts val="0"/>
                        </a:spcBef>
                        <a:spcAft>
                          <a:spcPts val="0"/>
                        </a:spcAft>
                        <a:buClrTx/>
                        <a:buSzTx/>
                        <a:buFontTx/>
                        <a:buNone/>
                        <a:tabLst/>
                        <a:defRPr/>
                      </a:pPr>
                      <a:r>
                        <a:rPr lang="en-US" sz="1100" b="1" kern="1200" baseline="0" dirty="0">
                          <a:solidFill>
                            <a:schemeClr val="bg1"/>
                          </a:solidFill>
                          <a:latin typeface="+mn-lt"/>
                          <a:ea typeface="+mn-ea"/>
                          <a:cs typeface="+mn-cs"/>
                        </a:rPr>
                        <a:t>Impact</a:t>
                      </a:r>
                    </a:p>
                  </a:txBody>
                  <a:tcPr marL="68580" marR="73152" marT="68580" marB="68580" anchor="ctr">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1292703">
                <a:tc>
                  <a:txBody>
                    <a:bodyPr/>
                    <a:lstStyle/>
                    <a:p>
                      <a:pPr marL="0" marR="0" indent="0" algn="l" defTabSz="962812" rtl="0" eaLnBrk="1" fontAlgn="ctr" latinLnBrk="0" hangingPunct="1">
                        <a:lnSpc>
                          <a:spcPct val="100000"/>
                        </a:lnSpc>
                        <a:spcBef>
                          <a:spcPts val="100"/>
                        </a:spcBef>
                        <a:spcAft>
                          <a:spcPts val="100"/>
                        </a:spcAft>
                        <a:buClrTx/>
                        <a:buSzTx/>
                        <a:buFont typeface="Arial" pitchFamily="34" charset="0"/>
                        <a:buNone/>
                        <a:tabLst/>
                        <a:defRPr/>
                      </a:pPr>
                      <a:r>
                        <a:rPr lang="en-US" sz="800" b="0" kern="1200" dirty="0">
                          <a:solidFill>
                            <a:sysClr val="windowText" lastClr="000000"/>
                          </a:solidFill>
                          <a:latin typeface="Segoe UI Semibold" pitchFamily="34" charset="0"/>
                          <a:ea typeface="+mn-ea"/>
                          <a:cs typeface="+mn-cs"/>
                        </a:rPr>
                        <a:t>Windows 8 Devices</a:t>
                      </a:r>
                      <a:r>
                        <a:rPr lang="en-US" sz="800" b="0" kern="1200" dirty="0">
                          <a:solidFill>
                            <a:sysClr val="windowText" lastClr="000000"/>
                          </a:solidFill>
                          <a:latin typeface="+mn-lt"/>
                          <a:ea typeface="+mn-ea"/>
                          <a:cs typeface="+mn-cs"/>
                        </a:rPr>
                        <a:t> – Win businesses and partners with Windows 8 devices and apps</a:t>
                      </a:r>
                    </a:p>
                  </a:txBody>
                  <a:tcPr marL="68580" marR="73152" marT="68580" marB="68580">
                    <a:lnL w="635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Differentiating your Business in the New Era Briefing</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Your Application: Seizing the Opportunity in the New Era ADS</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The Cloud &amp; ISVs: Providing New Opportunities for your business ADS</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62641" rtl="0" eaLnBrk="1" fontAlgn="auto" latinLnBrk="0" hangingPunct="1">
                        <a:lnSpc>
                          <a:spcPct val="100000"/>
                        </a:lnSpc>
                        <a:spcBef>
                          <a:spcPts val="100"/>
                        </a:spcBef>
                        <a:spcAft>
                          <a:spcPts val="100"/>
                        </a:spcAft>
                        <a:buClrTx/>
                        <a:buSzTx/>
                        <a:buFontTx/>
                        <a:buNone/>
                        <a:tabLst/>
                        <a:defRPr/>
                      </a:pPr>
                      <a:r>
                        <a:rPr lang="en-US" sz="800" b="0" kern="1200" baseline="0" dirty="0">
                          <a:solidFill>
                            <a:srgbClr val="000000"/>
                          </a:solidFill>
                          <a:latin typeface="+mn-lt"/>
                          <a:ea typeface="+mn-ea"/>
                          <a:cs typeface="+mn-cs"/>
                        </a:rPr>
                        <a:t>Interactive Center</a:t>
                      </a:r>
                    </a:p>
                  </a:txBody>
                  <a:tcPr marL="68580" marR="73152" marT="68580" marB="6858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Briefings or ADS delivered to 750 accounts</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Interactive Center viewed or experienced by 4,000 accounts</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Impact over $40M in revenue (Custom Applications, Custom Development, Application Integration)</a:t>
                      </a:r>
                    </a:p>
                  </a:txBody>
                  <a:tcPr marL="68580" marR="73152" marT="68580" marB="68580">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21411">
                <a:tc>
                  <a:txBody>
                    <a:bodyPr/>
                    <a:lstStyle/>
                    <a:p>
                      <a:pPr marL="0" marR="0" indent="0" algn="l" defTabSz="962812" rtl="0" eaLnBrk="1" fontAlgn="ctr" latinLnBrk="0" hangingPunct="1">
                        <a:lnSpc>
                          <a:spcPct val="100000"/>
                        </a:lnSpc>
                        <a:spcBef>
                          <a:spcPts val="100"/>
                        </a:spcBef>
                        <a:spcAft>
                          <a:spcPts val="100"/>
                        </a:spcAft>
                        <a:buClrTx/>
                        <a:buSzTx/>
                        <a:buFont typeface="Arial" pitchFamily="34" charset="0"/>
                        <a:buNone/>
                        <a:tabLst/>
                        <a:defRPr/>
                      </a:pPr>
                      <a:r>
                        <a:rPr lang="en-US" sz="800" b="0" kern="1200" dirty="0">
                          <a:solidFill>
                            <a:sysClr val="windowText" lastClr="000000"/>
                          </a:solidFill>
                          <a:latin typeface="Segoe UI Semibold" pitchFamily="34" charset="0"/>
                          <a:ea typeface="+mn-ea"/>
                          <a:cs typeface="+mn-cs"/>
                        </a:rPr>
                        <a:t>Deployment and Usage</a:t>
                      </a:r>
                      <a:r>
                        <a:rPr lang="en-US" sz="800" b="0" kern="1200" dirty="0">
                          <a:solidFill>
                            <a:sysClr val="windowText" lastClr="000000"/>
                          </a:solidFill>
                          <a:latin typeface="+mn-lt"/>
                          <a:ea typeface="+mn-ea"/>
                          <a:cs typeface="+mn-cs"/>
                        </a:rPr>
                        <a:t> – Windows, Office, IE and AD</a:t>
                      </a:r>
                    </a:p>
                  </a:txBody>
                  <a:tcPr marL="68580" marR="73152" marT="68580" marB="68580">
                    <a:lnL w="635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All Briefings show Office, IE, AD in the Envisioning Center</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CIE</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PCI/TDI</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Lync 2013 Trial</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6,000 showings of the Envisioning Center demonstration</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Immersion offerings delivered to over 1,500 accounts</a:t>
                      </a:r>
                    </a:p>
                  </a:txBody>
                  <a:tcPr marL="68580" marR="73152" marT="68580" marB="68580">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721411">
                <a:tc>
                  <a:txBody>
                    <a:bodyPr/>
                    <a:lstStyle/>
                    <a:p>
                      <a:pPr marL="0" marR="0" indent="0" algn="l" defTabSz="962812" rtl="0" eaLnBrk="1" fontAlgn="ctr" latinLnBrk="0" hangingPunct="1">
                        <a:lnSpc>
                          <a:spcPct val="100000"/>
                        </a:lnSpc>
                        <a:spcBef>
                          <a:spcPts val="100"/>
                        </a:spcBef>
                        <a:spcAft>
                          <a:spcPts val="100"/>
                        </a:spcAft>
                        <a:buClrTx/>
                        <a:buSzTx/>
                        <a:buFont typeface="Arial" pitchFamily="34" charset="0"/>
                        <a:buNone/>
                        <a:tabLst/>
                        <a:defRPr/>
                      </a:pPr>
                      <a:r>
                        <a:rPr lang="en-US" sz="800" b="0" kern="1200" dirty="0">
                          <a:solidFill>
                            <a:sysClr val="windowText" lastClr="000000"/>
                          </a:solidFill>
                          <a:latin typeface="Segoe UI Semibold" pitchFamily="34" charset="0"/>
                          <a:ea typeface="+mn-ea"/>
                          <a:cs typeface="+mn-cs"/>
                        </a:rPr>
                        <a:t>The New Office</a:t>
                      </a:r>
                      <a:r>
                        <a:rPr lang="en-US" sz="800" b="0" kern="1200" dirty="0">
                          <a:solidFill>
                            <a:sysClr val="windowText" lastClr="000000"/>
                          </a:solidFill>
                          <a:latin typeface="+mn-lt"/>
                          <a:ea typeface="+mn-ea"/>
                          <a:cs typeface="+mn-cs"/>
                        </a:rPr>
                        <a:t> – Accelerate O365 adoption and usage</a:t>
                      </a:r>
                    </a:p>
                  </a:txBody>
                  <a:tcPr marL="68580" marR="73152" marT="68580" marB="68580">
                    <a:lnL w="635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All Briefings show Office 365 in the Envisioning Center</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62641" rtl="0" eaLnBrk="1" fontAlgn="auto" latinLnBrk="0" hangingPunct="1">
                        <a:lnSpc>
                          <a:spcPct val="100000"/>
                        </a:lnSpc>
                        <a:spcBef>
                          <a:spcPts val="100"/>
                        </a:spcBef>
                        <a:spcAft>
                          <a:spcPts val="100"/>
                        </a:spcAft>
                        <a:buClrTx/>
                        <a:buSzTx/>
                        <a:buFontTx/>
                        <a:buNone/>
                        <a:tabLst/>
                        <a:defRPr/>
                      </a:pPr>
                      <a:r>
                        <a:rPr lang="en-US" sz="800" b="0" kern="1200" baseline="0" dirty="0">
                          <a:solidFill>
                            <a:srgbClr val="000000"/>
                          </a:solidFill>
                          <a:latin typeface="+mn-lt"/>
                          <a:ea typeface="+mn-ea"/>
                          <a:cs typeface="+mn-cs"/>
                        </a:rPr>
                        <a:t>CIE</a:t>
                      </a:r>
                    </a:p>
                  </a:txBody>
                  <a:tcPr marL="68580" marR="73152" marT="68580" marB="6858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6,000 showings of the Envisioning Center demonstration</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Immersion offerings delivered to over 1,500 accounts</a:t>
                      </a:r>
                    </a:p>
                  </a:txBody>
                  <a:tcPr marL="68580" marR="73152" marT="68580" marB="68580">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3"/>
                  </a:ext>
                </a:extLst>
              </a:tr>
              <a:tr h="1271853">
                <a:tc>
                  <a:txBody>
                    <a:bodyPr/>
                    <a:lstStyle/>
                    <a:p>
                      <a:pPr marL="0" marR="0" indent="0" algn="l" defTabSz="962812" rtl="0" eaLnBrk="1" fontAlgn="ctr" latinLnBrk="0" hangingPunct="1">
                        <a:lnSpc>
                          <a:spcPct val="100000"/>
                        </a:lnSpc>
                        <a:spcBef>
                          <a:spcPts val="100"/>
                        </a:spcBef>
                        <a:spcAft>
                          <a:spcPts val="100"/>
                        </a:spcAft>
                        <a:buClrTx/>
                        <a:buSzTx/>
                        <a:buFont typeface="Arial" pitchFamily="34" charset="0"/>
                        <a:buNone/>
                        <a:tabLst/>
                        <a:defRPr/>
                      </a:pPr>
                      <a:r>
                        <a:rPr lang="en-US" sz="800" b="0" kern="1200" dirty="0">
                          <a:solidFill>
                            <a:sysClr val="windowText" lastClr="000000"/>
                          </a:solidFill>
                          <a:latin typeface="Segoe UI Semibold" pitchFamily="34" charset="0"/>
                          <a:ea typeface="+mn-ea"/>
                          <a:cs typeface="+mn-cs"/>
                        </a:rPr>
                        <a:t>Data Insights</a:t>
                      </a:r>
                      <a:r>
                        <a:rPr lang="en-US" sz="800" b="0" kern="1200" dirty="0">
                          <a:solidFill>
                            <a:sysClr val="windowText" lastClr="000000"/>
                          </a:solidFill>
                          <a:latin typeface="+mn-lt"/>
                          <a:ea typeface="+mn-ea"/>
                          <a:cs typeface="+mn-cs"/>
                        </a:rPr>
                        <a:t> – Grow SQL Server, Big Data</a:t>
                      </a:r>
                    </a:p>
                  </a:txBody>
                  <a:tcPr marL="68580" marR="73152" marT="68580" marB="68580">
                    <a:lnL w="635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Business Data: From Insights to Results Briefing</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Making the Cloud work for your Business Briefing</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Leave your Competition Behind with Data Integration Briefing</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The Art and Science of Big Data Briefing</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Business Continuity: Safeguarding your most critical data Briefing</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Business Intelligence Immersion – for the Provider</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Business Intelligence Immersion – for the User</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Briefing or ADS delivered 1,500 times</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200 BI Immersion offerings delivered</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Impact over $110M in revenue (Data Warehouse, Business Analytics, Reporting and Analysis)</a:t>
                      </a:r>
                    </a:p>
                  </a:txBody>
                  <a:tcPr marL="68580" marR="73152" marT="68580" marB="68580">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562951">
                <a:tc>
                  <a:txBody>
                    <a:bodyPr/>
                    <a:lstStyle/>
                    <a:p>
                      <a:pPr marL="0" marR="0" indent="0" algn="l" defTabSz="962812" rtl="0" eaLnBrk="1" fontAlgn="ctr" latinLnBrk="0" hangingPunct="1">
                        <a:lnSpc>
                          <a:spcPct val="100000"/>
                        </a:lnSpc>
                        <a:spcBef>
                          <a:spcPts val="100"/>
                        </a:spcBef>
                        <a:spcAft>
                          <a:spcPts val="100"/>
                        </a:spcAft>
                        <a:buClrTx/>
                        <a:buSzTx/>
                        <a:buFont typeface="Arial" pitchFamily="34" charset="0"/>
                        <a:buNone/>
                        <a:tabLst/>
                        <a:defRPr/>
                      </a:pPr>
                      <a:r>
                        <a:rPr lang="en-US" sz="800" b="0" kern="1200" dirty="0">
                          <a:solidFill>
                            <a:sysClr val="windowText" lastClr="000000"/>
                          </a:solidFill>
                          <a:latin typeface="Segoe UI Semibold" pitchFamily="34" charset="0"/>
                          <a:ea typeface="+mn-ea"/>
                          <a:cs typeface="+mn-cs"/>
                        </a:rPr>
                        <a:t>Modern Datacenter</a:t>
                      </a:r>
                      <a:r>
                        <a:rPr lang="en-US" sz="800" b="0" kern="1200" dirty="0">
                          <a:solidFill>
                            <a:sysClr val="windowText" lastClr="000000"/>
                          </a:solidFill>
                          <a:latin typeface="+mn-lt"/>
                          <a:ea typeface="+mn-ea"/>
                          <a:cs typeface="+mn-cs"/>
                        </a:rPr>
                        <a:t> – Execute Cloud OS; Win Datacenter</a:t>
                      </a:r>
                    </a:p>
                  </a:txBody>
                  <a:tcPr marL="68580" marR="73152" marT="68580" marB="68580">
                    <a:lnL w="6350" cap="flat" cmpd="sng" algn="ctr">
                      <a:no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The Cloud: Providing New Opportunities for your business Briefing</a:t>
                      </a:r>
                    </a:p>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Making the Cloud work for your Business Briefing</a:t>
                      </a:r>
                    </a:p>
                  </a:txBody>
                  <a:tcPr marL="68580" marR="73152" marT="68580" marB="68580">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ctr" defTabSz="962641" rtl="0" eaLnBrk="1" fontAlgn="auto" latinLnBrk="0" hangingPunct="1">
                        <a:lnSpc>
                          <a:spcPct val="100000"/>
                        </a:lnSpc>
                        <a:spcBef>
                          <a:spcPts val="100"/>
                        </a:spcBef>
                        <a:spcAft>
                          <a:spcPts val="100"/>
                        </a:spcAft>
                        <a:buClrTx/>
                        <a:buSzTx/>
                        <a:buFontTx/>
                        <a:buNone/>
                        <a:tabLst/>
                        <a:defRPr/>
                      </a:pPr>
                      <a:r>
                        <a:rPr lang="en-US" sz="800" b="0" kern="1200" baseline="0" dirty="0">
                          <a:solidFill>
                            <a:srgbClr val="000000"/>
                          </a:solidFill>
                          <a:latin typeface="+mn-lt"/>
                          <a:ea typeface="+mn-ea"/>
                          <a:cs typeface="+mn-cs"/>
                        </a:rPr>
                        <a:t>PCI/TDI</a:t>
                      </a:r>
                    </a:p>
                  </a:txBody>
                  <a:tcPr marL="68580" marR="73152" marT="68580" marB="6858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114300" marR="0" indent="-114300" algn="l" defTabSz="962641"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US" sz="800" b="0" kern="1200" baseline="0" dirty="0">
                          <a:solidFill>
                            <a:srgbClr val="000000"/>
                          </a:solidFill>
                          <a:latin typeface="+mn-lt"/>
                          <a:ea typeface="+mn-ea"/>
                          <a:cs typeface="+mn-cs"/>
                        </a:rPr>
                        <a:t>Briefing or ADS delivered to 1,000 accounts</a:t>
                      </a:r>
                    </a:p>
                  </a:txBody>
                  <a:tcPr marL="68580" marR="73152" marT="68580" marB="68580">
                    <a:lnL w="9525"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bl>
          </a:graphicData>
        </a:graphic>
      </p:graphicFrame>
      <p:sp>
        <p:nvSpPr>
          <p:cNvPr id="5" name="Rectangle 4">
            <a:extLst>
              <a:ext uri="{FF2B5EF4-FFF2-40B4-BE49-F238E27FC236}">
                <a16:creationId xmlns:a16="http://schemas.microsoft.com/office/drawing/2014/main" id="{8EDA821F-72EC-4A89-BF07-A2F34904E67E}"/>
              </a:ext>
            </a:extLst>
          </p:cNvPr>
          <p:cNvSpPr/>
          <p:nvPr/>
        </p:nvSpPr>
        <p:spPr>
          <a:xfrm>
            <a:off x="-1051932" y="2273185"/>
            <a:ext cx="2575932" cy="2362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dirty="0">
                <a:solidFill>
                  <a:schemeClr val="bg1"/>
                </a:solidFill>
              </a:rPr>
              <a:t>Adjust the internal margin of the table to fit within the guides of the slide</a:t>
            </a:r>
            <a:endParaRPr lang="de-DE" dirty="0">
              <a:solidFill>
                <a:schemeClr val="bg1"/>
              </a:solidFill>
            </a:endParaRPr>
          </a:p>
        </p:txBody>
      </p:sp>
      <p:sp>
        <p:nvSpPr>
          <p:cNvPr id="3" name="Title 2">
            <a:extLst>
              <a:ext uri="{FF2B5EF4-FFF2-40B4-BE49-F238E27FC236}">
                <a16:creationId xmlns:a16="http://schemas.microsoft.com/office/drawing/2014/main" id="{5AFCAE24-B37B-49F8-ADDD-666486754D53}"/>
              </a:ext>
            </a:extLst>
          </p:cNvPr>
          <p:cNvSpPr>
            <a:spLocks noGrp="1"/>
          </p:cNvSpPr>
          <p:nvPr>
            <p:ph type="title"/>
          </p:nvPr>
        </p:nvSpPr>
        <p:spPr/>
        <p:txBody>
          <a:bodyPr/>
          <a:lstStyle/>
          <a:p>
            <a:r>
              <a:rPr lang="en-US" dirty="0"/>
              <a:t>Business Data</a:t>
            </a:r>
          </a:p>
        </p:txBody>
      </p:sp>
    </p:spTree>
    <p:extLst>
      <p:ext uri="{BB962C8B-B14F-4D97-AF65-F5344CB8AC3E}">
        <p14:creationId xmlns:p14="http://schemas.microsoft.com/office/powerpoint/2010/main" val="1969775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8"/>
            <a:ext cx="8229600" cy="1143000"/>
          </a:xfrm>
        </p:spPr>
        <p:txBody>
          <a:bodyPr>
            <a:noAutofit/>
          </a:bodyPr>
          <a:lstStyle/>
          <a:p>
            <a:r>
              <a:rPr lang="en-US" sz="3600" dirty="0"/>
              <a:t>Solutions</a:t>
            </a:r>
          </a:p>
        </p:txBody>
      </p:sp>
      <p:sp>
        <p:nvSpPr>
          <p:cNvPr id="5" name="Rectangle 4"/>
          <p:cNvSpPr/>
          <p:nvPr/>
        </p:nvSpPr>
        <p:spPr>
          <a:xfrm>
            <a:off x="1770831" y="2594609"/>
            <a:ext cx="2743200" cy="3657600"/>
          </a:xfrm>
          <a:prstGeom prst="rect">
            <a:avLst/>
          </a:prstGeom>
          <a:solidFill>
            <a:schemeClr val="bg1">
              <a:alpha val="95000"/>
            </a:schemeClr>
          </a:solidFill>
          <a:ln w="9525" cap="flat" cmpd="sng" algn="ctr">
            <a:noFill/>
            <a:prstDash val="solid"/>
          </a:ln>
          <a:effectLst/>
        </p:spPr>
        <p:txBody>
          <a:bodyPr lIns="0" rIns="9144" rtlCol="0" anchor="t"/>
          <a:lstStyle/>
          <a:p>
            <a:pPr marL="347663" indent="-285750" defTabSz="457200">
              <a:buFont typeface="Arial" panose="020B0604020202020204" pitchFamily="34" charset="0"/>
              <a:buChar char="•"/>
              <a:defRPr/>
            </a:pPr>
            <a:r>
              <a:rPr lang="en-US" sz="2400" kern="0" dirty="0"/>
              <a:t>Productivity enhancing designers</a:t>
            </a:r>
          </a:p>
          <a:p>
            <a:pPr marL="347663" indent="-285750" defTabSz="457200">
              <a:buFont typeface="Arial" panose="020B0604020202020204" pitchFamily="34" charset="0"/>
              <a:buChar char="•"/>
              <a:defRPr/>
            </a:pPr>
            <a:r>
              <a:rPr lang="en-US" sz="2400" kern="0" dirty="0"/>
              <a:t>Scalable Infrastructure</a:t>
            </a:r>
          </a:p>
          <a:p>
            <a:pPr marL="347663" indent="-285750" defTabSz="457200">
              <a:buFont typeface="Arial" panose="020B0604020202020204" pitchFamily="34" charset="0"/>
              <a:buChar char="•"/>
              <a:defRPr/>
            </a:pPr>
            <a:r>
              <a:rPr lang="en-US" sz="2400" kern="0" dirty="0"/>
              <a:t>Superior Performance</a:t>
            </a:r>
          </a:p>
        </p:txBody>
      </p:sp>
      <p:sp>
        <p:nvSpPr>
          <p:cNvPr id="6" name="Rectangle 5"/>
          <p:cNvSpPr/>
          <p:nvPr/>
        </p:nvSpPr>
        <p:spPr>
          <a:xfrm>
            <a:off x="4764520" y="2594609"/>
            <a:ext cx="2743200" cy="3657600"/>
          </a:xfrm>
          <a:prstGeom prst="rect">
            <a:avLst/>
          </a:prstGeom>
          <a:solidFill>
            <a:schemeClr val="bg1">
              <a:alpha val="95000"/>
            </a:schemeClr>
          </a:solidFill>
          <a:ln w="9525" cap="flat" cmpd="sng" algn="ctr">
            <a:noFill/>
            <a:prstDash val="solid"/>
          </a:ln>
          <a:effectLst/>
        </p:spPr>
        <p:txBody>
          <a:bodyPr lIns="0" rIns="9144" rtlCol="0" anchor="t"/>
          <a:lstStyle/>
          <a:p>
            <a:pPr marL="285750" indent="-285750" defTabSz="457200">
              <a:buFont typeface="Arial" panose="020B0604020202020204" pitchFamily="34" charset="0"/>
              <a:buChar char="•"/>
              <a:defRPr/>
            </a:pPr>
            <a:r>
              <a:rPr lang="en-US" sz="2400" kern="0" dirty="0"/>
              <a:t>Unified meta data model </a:t>
            </a:r>
          </a:p>
          <a:p>
            <a:pPr marL="285750" indent="-285750" defTabSz="457200">
              <a:buFont typeface="Arial" panose="020B0604020202020204" pitchFamily="34" charset="0"/>
              <a:buChar char="•"/>
              <a:defRPr/>
            </a:pPr>
            <a:r>
              <a:rPr lang="en-US" sz="2400" kern="0" dirty="0"/>
              <a:t>Central KPI manageability</a:t>
            </a:r>
          </a:p>
          <a:p>
            <a:pPr marL="285750" indent="-285750" defTabSz="457200">
              <a:buFont typeface="Arial" panose="020B0604020202020204" pitchFamily="34" charset="0"/>
              <a:buChar char="•"/>
              <a:defRPr/>
            </a:pPr>
            <a:r>
              <a:rPr lang="en-US" sz="2400" kern="0" dirty="0"/>
              <a:t>Predictive Analysis</a:t>
            </a:r>
          </a:p>
        </p:txBody>
      </p:sp>
      <p:sp>
        <p:nvSpPr>
          <p:cNvPr id="7" name="Rectangle 6"/>
          <p:cNvSpPr/>
          <p:nvPr/>
        </p:nvSpPr>
        <p:spPr>
          <a:xfrm>
            <a:off x="7758209" y="2594609"/>
            <a:ext cx="2743200" cy="3657600"/>
          </a:xfrm>
          <a:prstGeom prst="rect">
            <a:avLst/>
          </a:prstGeom>
          <a:solidFill>
            <a:schemeClr val="bg1">
              <a:alpha val="95000"/>
            </a:schemeClr>
          </a:solidFill>
          <a:ln w="9525" cap="flat" cmpd="sng" algn="ctr">
            <a:noFill/>
            <a:prstDash val="solid"/>
          </a:ln>
          <a:effectLst/>
        </p:spPr>
        <p:txBody>
          <a:bodyPr lIns="0" rIns="9144" rtlCol="0" anchor="t"/>
          <a:lstStyle/>
          <a:p>
            <a:pPr marL="285750" indent="-285750" defTabSz="457200">
              <a:buFont typeface="Arial" panose="020B0604020202020204" pitchFamily="34" charset="0"/>
              <a:buChar char="•"/>
              <a:defRPr/>
            </a:pPr>
            <a:r>
              <a:rPr lang="en-US" sz="2400" kern="0" dirty="0"/>
              <a:t>Optimized Office interoperability</a:t>
            </a:r>
          </a:p>
          <a:p>
            <a:pPr marL="285750" indent="-285750" defTabSz="457200">
              <a:buFont typeface="Arial" panose="020B0604020202020204" pitchFamily="34" charset="0"/>
              <a:buChar char="•"/>
              <a:defRPr/>
            </a:pPr>
            <a:r>
              <a:rPr lang="en-US" sz="2400" kern="0" dirty="0"/>
              <a:t>Rich partner extensibility</a:t>
            </a:r>
          </a:p>
          <a:p>
            <a:pPr marL="285750" indent="-285750" defTabSz="457200">
              <a:buFont typeface="Arial" panose="020B0604020202020204" pitchFamily="34" charset="0"/>
              <a:buChar char="•"/>
              <a:defRPr/>
            </a:pPr>
            <a:r>
              <a:rPr lang="en-US" sz="2400" kern="0" dirty="0"/>
              <a:t>Open, embeddable architecture</a:t>
            </a:r>
          </a:p>
          <a:p>
            <a:pPr marL="285750" indent="-285750" defTabSz="457200">
              <a:buFont typeface="Arial" panose="020B0604020202020204" pitchFamily="34" charset="0"/>
              <a:buChar char="•"/>
              <a:defRPr/>
            </a:pPr>
            <a:endParaRPr lang="en-US" sz="2400" kern="0" dirty="0"/>
          </a:p>
        </p:txBody>
      </p:sp>
      <p:sp>
        <p:nvSpPr>
          <p:cNvPr id="8" name="Rectangle 7"/>
          <p:cNvSpPr/>
          <p:nvPr/>
        </p:nvSpPr>
        <p:spPr>
          <a:xfrm>
            <a:off x="1770831" y="2163391"/>
            <a:ext cx="2743200" cy="431218"/>
          </a:xfrm>
          <a:prstGeom prst="rect">
            <a:avLst/>
          </a:prstGeom>
          <a:solidFill>
            <a:schemeClr val="accent1"/>
          </a:solidFill>
          <a:ln w="9525" cap="flat" cmpd="sng" algn="ctr">
            <a:noFill/>
            <a:prstDash val="solid"/>
          </a:ln>
          <a:effectLst/>
        </p:spPr>
        <p:txBody>
          <a:bodyPr rtlCol="0" anchor="t"/>
          <a:lstStyle/>
          <a:p>
            <a:pPr marL="61913" defTabSz="457200">
              <a:defRPr/>
            </a:pPr>
            <a:r>
              <a:rPr lang="en-US" sz="1600" kern="0" dirty="0">
                <a:solidFill>
                  <a:prstClr val="white"/>
                </a:solidFill>
              </a:rPr>
              <a:t>Design Scalable Solutions</a:t>
            </a:r>
          </a:p>
        </p:txBody>
      </p:sp>
      <p:sp>
        <p:nvSpPr>
          <p:cNvPr id="9" name="Rectangle 8"/>
          <p:cNvSpPr/>
          <p:nvPr/>
        </p:nvSpPr>
        <p:spPr>
          <a:xfrm>
            <a:off x="4764520" y="2163391"/>
            <a:ext cx="2743200" cy="431218"/>
          </a:xfrm>
          <a:prstGeom prst="rect">
            <a:avLst/>
          </a:prstGeom>
          <a:solidFill>
            <a:schemeClr val="accent1"/>
          </a:solidFill>
          <a:ln w="9525" cap="flat" cmpd="sng" algn="ctr">
            <a:noFill/>
            <a:prstDash val="solid"/>
          </a:ln>
          <a:effectLst/>
        </p:spPr>
        <p:txBody>
          <a:bodyPr lIns="182880" rtlCol="0" anchor="t"/>
          <a:lstStyle/>
          <a:p>
            <a:pPr defTabSz="457200">
              <a:defRPr/>
            </a:pPr>
            <a:r>
              <a:rPr lang="en-US" sz="1600" kern="0" dirty="0">
                <a:solidFill>
                  <a:prstClr val="white"/>
                </a:solidFill>
              </a:rPr>
              <a:t>Extend Beyond OLAP</a:t>
            </a:r>
          </a:p>
        </p:txBody>
      </p:sp>
      <p:sp>
        <p:nvSpPr>
          <p:cNvPr id="10" name="Rectangle 9"/>
          <p:cNvSpPr/>
          <p:nvPr/>
        </p:nvSpPr>
        <p:spPr>
          <a:xfrm>
            <a:off x="7758209" y="2163391"/>
            <a:ext cx="2743200" cy="431218"/>
          </a:xfrm>
          <a:prstGeom prst="rect">
            <a:avLst/>
          </a:prstGeom>
          <a:solidFill>
            <a:schemeClr val="accent1"/>
          </a:solidFill>
          <a:ln w="9525" cap="flat" cmpd="sng" algn="ctr">
            <a:noFill/>
            <a:prstDash val="solid"/>
          </a:ln>
          <a:effectLst/>
        </p:spPr>
        <p:txBody>
          <a:bodyPr rtlCol="0" anchor="t"/>
          <a:lstStyle/>
          <a:p>
            <a:pPr defTabSz="457200">
              <a:defRPr/>
            </a:pPr>
            <a:r>
              <a:rPr lang="en-US" sz="1600" kern="0" dirty="0">
                <a:solidFill>
                  <a:prstClr val="white"/>
                </a:solidFill>
              </a:rPr>
              <a:t>Deliver Pervasive Insight</a:t>
            </a:r>
          </a:p>
        </p:txBody>
      </p:sp>
      <p:sp>
        <p:nvSpPr>
          <p:cNvPr id="11" name="Rectangle 10">
            <a:extLst>
              <a:ext uri="{FF2B5EF4-FFF2-40B4-BE49-F238E27FC236}">
                <a16:creationId xmlns:a16="http://schemas.microsoft.com/office/drawing/2014/main" id="{9B64CFD7-89A7-4700-83F9-B79AD00717DC}"/>
              </a:ext>
            </a:extLst>
          </p:cNvPr>
          <p:cNvSpPr/>
          <p:nvPr/>
        </p:nvSpPr>
        <p:spPr>
          <a:xfrm>
            <a:off x="-1242859" y="1371600"/>
            <a:ext cx="2766860" cy="33740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82880" indent="-182880">
              <a:buAutoNum type="arabicPeriod"/>
            </a:pPr>
            <a:r>
              <a:rPr lang="en-US" sz="1600" dirty="0">
                <a:solidFill>
                  <a:schemeClr val="bg1"/>
                </a:solidFill>
              </a:rPr>
              <a:t>Distribute the shapes equally and make sure that all the shapes have the same size</a:t>
            </a:r>
          </a:p>
          <a:p>
            <a:pPr marL="182880" indent="-182880">
              <a:buAutoNum type="arabicPeriod"/>
            </a:pPr>
            <a:r>
              <a:rPr lang="en-US" sz="1600" dirty="0">
                <a:solidFill>
                  <a:schemeClr val="bg1"/>
                </a:solidFill>
              </a:rPr>
              <a:t>Fill the gray shapes with a white fill of 5% darker.</a:t>
            </a:r>
          </a:p>
          <a:p>
            <a:pPr marL="182880" indent="-182880">
              <a:buAutoNum type="arabicPeriod"/>
            </a:pPr>
            <a:r>
              <a:rPr lang="en-US" sz="1600" dirty="0">
                <a:solidFill>
                  <a:schemeClr val="bg1"/>
                </a:solidFill>
              </a:rPr>
              <a:t>Adjust the internal margin of all the shapes.</a:t>
            </a:r>
          </a:p>
          <a:p>
            <a:pPr marL="182880" indent="-182880">
              <a:buAutoNum type="arabicPeriod"/>
            </a:pPr>
            <a:r>
              <a:rPr lang="en-US" sz="1600" dirty="0">
                <a:solidFill>
                  <a:schemeClr val="bg1"/>
                </a:solidFill>
              </a:rPr>
              <a:t>Make sure the fonts and the shapes are of </a:t>
            </a:r>
            <a:r>
              <a:rPr lang="en-US" sz="1600">
                <a:solidFill>
                  <a:schemeClr val="bg1"/>
                </a:solidFill>
              </a:rPr>
              <a:t>equal sizes.</a:t>
            </a:r>
            <a:endParaRPr lang="en-US" sz="1600" dirty="0">
              <a:solidFill>
                <a:schemeClr val="bg1"/>
              </a:solidFill>
            </a:endParaRPr>
          </a:p>
        </p:txBody>
      </p:sp>
    </p:spTree>
    <p:extLst>
      <p:ext uri="{BB962C8B-B14F-4D97-AF65-F5344CB8AC3E}">
        <p14:creationId xmlns:p14="http://schemas.microsoft.com/office/powerpoint/2010/main" val="47770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Give the same effect for the square just like the circle.</a:t>
            </a:r>
          </a:p>
        </p:txBody>
      </p:sp>
      <p:sp>
        <p:nvSpPr>
          <p:cNvPr id="3" name="Oval 2"/>
          <p:cNvSpPr/>
          <p:nvPr/>
        </p:nvSpPr>
        <p:spPr>
          <a:xfrm>
            <a:off x="2751761" y="2434265"/>
            <a:ext cx="3008376" cy="3011041"/>
          </a:xfrm>
          <a:prstGeom prst="ellipse">
            <a:avLst/>
          </a:prstGeom>
          <a:solidFill>
            <a:srgbClr val="0070C0"/>
          </a:solidFill>
          <a:ln w="9525" cap="flat" cmpd="sng" algn="ctr">
            <a:noFill/>
            <a:prstDash val="solid"/>
          </a:ln>
          <a:effectLst>
            <a:outerShdw blurRad="50800" dist="38100" dir="6000000" sx="105000" sy="105000" algn="t" rotWithShape="0">
              <a:prstClr val="black">
                <a:alpha val="30000"/>
              </a:prstClr>
            </a:outerShdw>
          </a:effectLst>
        </p:spPr>
        <p:txBody>
          <a:bodyPr rtlCol="0" anchor="t"/>
          <a:lstStyle/>
          <a:p>
            <a:pPr marL="61913" defTabSz="457200">
              <a:defRPr/>
            </a:pPr>
            <a:endParaRPr lang="en-US" sz="1600" kern="0" dirty="0">
              <a:solidFill>
                <a:prstClr val="white"/>
              </a:solidFill>
              <a:latin typeface="Segoe UI"/>
            </a:endParaRPr>
          </a:p>
        </p:txBody>
      </p:sp>
      <p:sp>
        <p:nvSpPr>
          <p:cNvPr id="4" name="Oval 3"/>
          <p:cNvSpPr/>
          <p:nvPr/>
        </p:nvSpPr>
        <p:spPr>
          <a:xfrm>
            <a:off x="6573747" y="2434265"/>
            <a:ext cx="3008376" cy="3011041"/>
          </a:xfrm>
          <a:prstGeom prst="ellipse">
            <a:avLst/>
          </a:prstGeom>
          <a:solidFill>
            <a:srgbClr val="0070C0"/>
          </a:solidFill>
          <a:ln w="9525" cap="flat" cmpd="sng" algn="ctr">
            <a:noFill/>
            <a:prstDash val="solid"/>
          </a:ln>
          <a:effectLst>
            <a:outerShdw blurRad="50800" dist="38100" dir="6000000" sx="105000" sy="105000" algn="t" rotWithShape="0">
              <a:prstClr val="black">
                <a:alpha val="30000"/>
              </a:prstClr>
            </a:outerShdw>
          </a:effectLst>
        </p:spPr>
        <p:txBody>
          <a:bodyPr rtlCol="0" anchor="t"/>
          <a:lstStyle/>
          <a:p>
            <a:pPr marL="61913"/>
            <a:endParaRPr lang="en-US" sz="1600" kern="0" dirty="0">
              <a:solidFill>
                <a:prstClr val="white"/>
              </a:solidFill>
              <a:latin typeface="Segoe UI"/>
            </a:endParaRPr>
          </a:p>
        </p:txBody>
      </p:sp>
      <p:sp>
        <p:nvSpPr>
          <p:cNvPr id="5" name="Rectangle 4">
            <a:extLst>
              <a:ext uri="{FF2B5EF4-FFF2-40B4-BE49-F238E27FC236}">
                <a16:creationId xmlns:a16="http://schemas.microsoft.com/office/drawing/2014/main" id="{FE7C516D-1DB0-47C0-933E-BE78CC2D7E5D}"/>
              </a:ext>
            </a:extLst>
          </p:cNvPr>
          <p:cNvSpPr/>
          <p:nvPr/>
        </p:nvSpPr>
        <p:spPr>
          <a:xfrm>
            <a:off x="-1242859" y="1371600"/>
            <a:ext cx="2766860" cy="337402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Convert the yellow square into the blue circle with the same effects as the blue circle</a:t>
            </a:r>
          </a:p>
        </p:txBody>
      </p:sp>
    </p:spTree>
    <p:extLst>
      <p:ext uri="{BB962C8B-B14F-4D97-AF65-F5344CB8AC3E}">
        <p14:creationId xmlns:p14="http://schemas.microsoft.com/office/powerpoint/2010/main" val="172048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4546923" y="1524000"/>
            <a:ext cx="3098161" cy="3098162"/>
          </a:xfrm>
          <a:custGeom>
            <a:avLst/>
            <a:gdLst>
              <a:gd name="connsiteX0" fmla="*/ 0 w 2438400"/>
              <a:gd name="connsiteY0" fmla="*/ 1219200 h 2438400"/>
              <a:gd name="connsiteX1" fmla="*/ 1219200 w 2438400"/>
              <a:gd name="connsiteY1" fmla="*/ 0 h 2438400"/>
              <a:gd name="connsiteX2" fmla="*/ 2438400 w 2438400"/>
              <a:gd name="connsiteY2" fmla="*/ 1219200 h 2438400"/>
              <a:gd name="connsiteX3" fmla="*/ 1219200 w 2438400"/>
              <a:gd name="connsiteY3" fmla="*/ 2438400 h 2438400"/>
              <a:gd name="connsiteX4" fmla="*/ 0 w 2438400"/>
              <a:gd name="connsiteY4" fmla="*/ 12192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2438400">
                <a:moveTo>
                  <a:pt x="0" y="1219200"/>
                </a:moveTo>
                <a:cubicBezTo>
                  <a:pt x="0" y="545854"/>
                  <a:pt x="545854" y="0"/>
                  <a:pt x="1219200" y="0"/>
                </a:cubicBezTo>
                <a:cubicBezTo>
                  <a:pt x="1892546" y="0"/>
                  <a:pt x="2438400" y="545854"/>
                  <a:pt x="2438400" y="1219200"/>
                </a:cubicBezTo>
                <a:cubicBezTo>
                  <a:pt x="2438400" y="1892546"/>
                  <a:pt x="1892546" y="2438400"/>
                  <a:pt x="1219200" y="2438400"/>
                </a:cubicBezTo>
                <a:cubicBezTo>
                  <a:pt x="545854" y="2438400"/>
                  <a:pt x="0" y="1892546"/>
                  <a:pt x="0" y="1219200"/>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25121" tIns="426720" rIns="325119" bIns="914400" numCol="1" spcCol="1270" anchor="ctr" anchorCtr="0">
            <a:noAutofit/>
          </a:bodyPr>
          <a:lstStyle/>
          <a:p>
            <a:pPr algn="ctr" defTabSz="2755900">
              <a:lnSpc>
                <a:spcPct val="90000"/>
              </a:lnSpc>
              <a:spcBef>
                <a:spcPct val="0"/>
              </a:spcBef>
              <a:spcAft>
                <a:spcPct val="35000"/>
              </a:spcAft>
            </a:pPr>
            <a:endParaRPr lang="en-US" sz="6200"/>
          </a:p>
        </p:txBody>
      </p:sp>
      <p:sp>
        <p:nvSpPr>
          <p:cNvPr id="7" name="Freeform 6"/>
          <p:cNvSpPr/>
          <p:nvPr/>
        </p:nvSpPr>
        <p:spPr>
          <a:xfrm>
            <a:off x="5664843" y="3460352"/>
            <a:ext cx="3098161" cy="3098162"/>
          </a:xfrm>
          <a:custGeom>
            <a:avLst/>
            <a:gdLst>
              <a:gd name="connsiteX0" fmla="*/ 0 w 2438400"/>
              <a:gd name="connsiteY0" fmla="*/ 1219200 h 2438400"/>
              <a:gd name="connsiteX1" fmla="*/ 1219200 w 2438400"/>
              <a:gd name="connsiteY1" fmla="*/ 0 h 2438400"/>
              <a:gd name="connsiteX2" fmla="*/ 2438400 w 2438400"/>
              <a:gd name="connsiteY2" fmla="*/ 1219200 h 2438400"/>
              <a:gd name="connsiteX3" fmla="*/ 1219200 w 2438400"/>
              <a:gd name="connsiteY3" fmla="*/ 2438400 h 2438400"/>
              <a:gd name="connsiteX4" fmla="*/ 0 w 2438400"/>
              <a:gd name="connsiteY4" fmla="*/ 12192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2438400">
                <a:moveTo>
                  <a:pt x="0" y="1219200"/>
                </a:moveTo>
                <a:cubicBezTo>
                  <a:pt x="0" y="545854"/>
                  <a:pt x="545854" y="0"/>
                  <a:pt x="1219200" y="0"/>
                </a:cubicBezTo>
                <a:cubicBezTo>
                  <a:pt x="1892546" y="0"/>
                  <a:pt x="2438400" y="545854"/>
                  <a:pt x="2438400" y="1219200"/>
                </a:cubicBezTo>
                <a:cubicBezTo>
                  <a:pt x="2438400" y="1892546"/>
                  <a:pt x="1892546" y="2438400"/>
                  <a:pt x="1219200" y="2438400"/>
                </a:cubicBezTo>
                <a:cubicBezTo>
                  <a:pt x="545854" y="2438400"/>
                  <a:pt x="0" y="1892546"/>
                  <a:pt x="0" y="1219200"/>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745744" tIns="629920" rIns="229616" bIns="467360" numCol="1" spcCol="1270" anchor="ctr" anchorCtr="0">
            <a:noAutofit/>
          </a:bodyPr>
          <a:lstStyle/>
          <a:p>
            <a:pPr algn="ctr" defTabSz="2222500">
              <a:lnSpc>
                <a:spcPct val="90000"/>
              </a:lnSpc>
              <a:spcBef>
                <a:spcPct val="0"/>
              </a:spcBef>
              <a:spcAft>
                <a:spcPct val="35000"/>
              </a:spcAft>
            </a:pPr>
            <a:endParaRPr lang="en-US" sz="5000"/>
          </a:p>
        </p:txBody>
      </p:sp>
      <p:sp>
        <p:nvSpPr>
          <p:cNvPr id="8" name="Freeform 7"/>
          <p:cNvSpPr/>
          <p:nvPr/>
        </p:nvSpPr>
        <p:spPr>
          <a:xfrm>
            <a:off x="3429002" y="3460352"/>
            <a:ext cx="3098161" cy="3098162"/>
          </a:xfrm>
          <a:custGeom>
            <a:avLst/>
            <a:gdLst>
              <a:gd name="connsiteX0" fmla="*/ 0 w 2438400"/>
              <a:gd name="connsiteY0" fmla="*/ 1219200 h 2438400"/>
              <a:gd name="connsiteX1" fmla="*/ 1219200 w 2438400"/>
              <a:gd name="connsiteY1" fmla="*/ 0 h 2438400"/>
              <a:gd name="connsiteX2" fmla="*/ 2438400 w 2438400"/>
              <a:gd name="connsiteY2" fmla="*/ 1219200 h 2438400"/>
              <a:gd name="connsiteX3" fmla="*/ 1219200 w 2438400"/>
              <a:gd name="connsiteY3" fmla="*/ 2438400 h 2438400"/>
              <a:gd name="connsiteX4" fmla="*/ 0 w 2438400"/>
              <a:gd name="connsiteY4" fmla="*/ 1219200 h 243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 h="2438400">
                <a:moveTo>
                  <a:pt x="0" y="1219200"/>
                </a:moveTo>
                <a:cubicBezTo>
                  <a:pt x="0" y="545854"/>
                  <a:pt x="545854" y="0"/>
                  <a:pt x="1219200" y="0"/>
                </a:cubicBezTo>
                <a:cubicBezTo>
                  <a:pt x="1892546" y="0"/>
                  <a:pt x="2438400" y="545854"/>
                  <a:pt x="2438400" y="1219200"/>
                </a:cubicBezTo>
                <a:cubicBezTo>
                  <a:pt x="2438400" y="1892546"/>
                  <a:pt x="1892546" y="2438400"/>
                  <a:pt x="1219200" y="2438400"/>
                </a:cubicBezTo>
                <a:cubicBezTo>
                  <a:pt x="545854" y="2438400"/>
                  <a:pt x="0" y="1892546"/>
                  <a:pt x="0" y="1219200"/>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29617" tIns="629920" rIns="745743" bIns="467360" numCol="1" spcCol="1270" anchor="ctr" anchorCtr="0">
            <a:noAutofit/>
          </a:bodyPr>
          <a:lstStyle/>
          <a:p>
            <a:pPr algn="ctr" defTabSz="2222500">
              <a:lnSpc>
                <a:spcPct val="90000"/>
              </a:lnSpc>
              <a:spcBef>
                <a:spcPct val="0"/>
              </a:spcBef>
              <a:spcAft>
                <a:spcPct val="35000"/>
              </a:spcAft>
            </a:pPr>
            <a:endParaRPr lang="en-US" sz="5000"/>
          </a:p>
        </p:txBody>
      </p:sp>
      <p:sp>
        <p:nvSpPr>
          <p:cNvPr id="2" name="Title 1"/>
          <p:cNvSpPr>
            <a:spLocks noGrp="1"/>
          </p:cNvSpPr>
          <p:nvPr>
            <p:ph type="title"/>
          </p:nvPr>
        </p:nvSpPr>
        <p:spPr>
          <a:xfrm>
            <a:off x="1981200" y="274638"/>
            <a:ext cx="8229600" cy="1143000"/>
          </a:xfrm>
        </p:spPr>
        <p:txBody>
          <a:bodyPr>
            <a:noAutofit/>
          </a:bodyPr>
          <a:lstStyle/>
          <a:p>
            <a:r>
              <a:rPr lang="en-US" sz="3600" dirty="0"/>
              <a:t>Bring the circle in the center to the front</a:t>
            </a:r>
          </a:p>
        </p:txBody>
      </p:sp>
      <p:sp>
        <p:nvSpPr>
          <p:cNvPr id="10" name="Rectangle 9">
            <a:extLst>
              <a:ext uri="{FF2B5EF4-FFF2-40B4-BE49-F238E27FC236}">
                <a16:creationId xmlns:a16="http://schemas.microsoft.com/office/drawing/2014/main" id="{73F00630-929E-46E1-8100-AE6EC70D1671}"/>
              </a:ext>
            </a:extLst>
          </p:cNvPr>
          <p:cNvSpPr/>
          <p:nvPr/>
        </p:nvSpPr>
        <p:spPr>
          <a:xfrm>
            <a:off x="-1242859" y="1371600"/>
            <a:ext cx="2766860" cy="11430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r>
              <a:rPr lang="en-US" sz="1600" dirty="0">
                <a:solidFill>
                  <a:schemeClr val="bg1"/>
                </a:solidFill>
              </a:rPr>
              <a:t>Bring the circle in the center to the front</a:t>
            </a:r>
          </a:p>
        </p:txBody>
      </p:sp>
      <p:sp>
        <p:nvSpPr>
          <p:cNvPr id="9" name="Oval 8"/>
          <p:cNvSpPr/>
          <p:nvPr/>
        </p:nvSpPr>
        <p:spPr>
          <a:xfrm>
            <a:off x="5321462" y="3397648"/>
            <a:ext cx="1549081" cy="1549081"/>
          </a:xfrm>
          <a:prstGeom prst="ellipse">
            <a:avLst/>
          </a:prstGeom>
          <a:solidFill>
            <a:srgbClr val="4F81BD">
              <a:alpha val="50196"/>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Lorem Ipsum</a:t>
            </a:r>
          </a:p>
        </p:txBody>
      </p:sp>
    </p:spTree>
    <p:extLst>
      <p:ext uri="{BB962C8B-B14F-4D97-AF65-F5344CB8AC3E}">
        <p14:creationId xmlns:p14="http://schemas.microsoft.com/office/powerpoint/2010/main" val="184789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931966" y="1417639"/>
            <a:ext cx="173736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507169" y="2933701"/>
            <a:ext cx="173736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4067134" y="4762501"/>
            <a:ext cx="1371600" cy="91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42337" y="4762501"/>
            <a:ext cx="1371600" cy="914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7027390" y="2914211"/>
            <a:ext cx="1737360" cy="914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677884" y="4550628"/>
            <a:ext cx="13716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162558" y="4550628"/>
            <a:ext cx="1371600" cy="9144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Elbow Connector 30"/>
          <p:cNvCxnSpPr>
            <a:cxnSpLocks/>
            <a:stCxn id="21" idx="2"/>
            <a:endCxn id="23" idx="0"/>
          </p:cNvCxnSpPr>
          <p:nvPr/>
        </p:nvCxnSpPr>
        <p:spPr>
          <a:xfrm rot="5400000">
            <a:off x="4287417" y="1420472"/>
            <a:ext cx="601662" cy="2424797"/>
          </a:xfrm>
          <a:prstGeom prst="bentConnector3">
            <a:avLst/>
          </a:prstGeom>
          <a:ln w="2222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cxnSpLocks/>
            <a:stCxn id="21" idx="2"/>
            <a:endCxn id="27" idx="0"/>
          </p:cNvCxnSpPr>
          <p:nvPr/>
        </p:nvCxnSpPr>
        <p:spPr>
          <a:xfrm rot="16200000" flipH="1">
            <a:off x="6557272" y="1575413"/>
            <a:ext cx="582172" cy="2095424"/>
          </a:xfrm>
          <a:prstGeom prst="bentConnector3">
            <a:avLst>
              <a:gd name="adj1" fmla="val 50000"/>
            </a:avLst>
          </a:prstGeom>
          <a:ln w="22225">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cxnSpLocks/>
            <a:stCxn id="23" idx="2"/>
            <a:endCxn id="26" idx="0"/>
          </p:cNvCxnSpPr>
          <p:nvPr/>
        </p:nvCxnSpPr>
        <p:spPr>
          <a:xfrm rot="5400000">
            <a:off x="2394793" y="3781445"/>
            <a:ext cx="914400" cy="1047712"/>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34">
            <a:extLst>
              <a:ext uri="{FF2B5EF4-FFF2-40B4-BE49-F238E27FC236}">
                <a16:creationId xmlns:a16="http://schemas.microsoft.com/office/drawing/2014/main" id="{D74F227A-D216-4D11-9FC2-60CA5C8EA316}"/>
              </a:ext>
            </a:extLst>
          </p:cNvPr>
          <p:cNvCxnSpPr>
            <a:cxnSpLocks/>
            <a:stCxn id="27" idx="2"/>
            <a:endCxn id="30" idx="0"/>
          </p:cNvCxnSpPr>
          <p:nvPr/>
        </p:nvCxnSpPr>
        <p:spPr>
          <a:xfrm rot="5400000">
            <a:off x="7011206" y="3665763"/>
            <a:ext cx="722017" cy="1047712"/>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85DABF5-5883-4A8D-A5F8-B5255422E625}"/>
              </a:ext>
            </a:extLst>
          </p:cNvPr>
          <p:cNvSpPr/>
          <p:nvPr/>
        </p:nvSpPr>
        <p:spPr>
          <a:xfrm>
            <a:off x="-1242860" y="1447800"/>
            <a:ext cx="2766860" cy="132045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82880" indent="-182880">
              <a:buAutoNum type="arabicPeriod"/>
            </a:pPr>
            <a:r>
              <a:rPr lang="en-US" sz="1600" dirty="0">
                <a:solidFill>
                  <a:schemeClr val="bg1"/>
                </a:solidFill>
              </a:rPr>
              <a:t>Align the shape properly.</a:t>
            </a:r>
          </a:p>
          <a:p>
            <a:pPr marL="182880" indent="-182880">
              <a:buAutoNum type="arabicPeriod"/>
            </a:pPr>
            <a:r>
              <a:rPr lang="en-US" sz="1600" dirty="0">
                <a:solidFill>
                  <a:schemeClr val="bg1"/>
                </a:solidFill>
              </a:rPr>
              <a:t>Fill the shape on the left and right with two different colors</a:t>
            </a:r>
          </a:p>
        </p:txBody>
      </p:sp>
      <p:cxnSp>
        <p:nvCxnSpPr>
          <p:cNvPr id="16" name="Elbow Connector 34">
            <a:extLst>
              <a:ext uri="{FF2B5EF4-FFF2-40B4-BE49-F238E27FC236}">
                <a16:creationId xmlns:a16="http://schemas.microsoft.com/office/drawing/2014/main" id="{780ABD73-6F5E-4FF4-B804-784949D542FD}"/>
              </a:ext>
            </a:extLst>
          </p:cNvPr>
          <p:cNvCxnSpPr>
            <a:cxnSpLocks/>
          </p:cNvCxnSpPr>
          <p:nvPr/>
        </p:nvCxnSpPr>
        <p:spPr>
          <a:xfrm rot="16200000" flipH="1">
            <a:off x="3679118" y="3867715"/>
            <a:ext cx="953428" cy="836141"/>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677E63-1483-4884-9299-C60A6DD27F19}"/>
              </a:ext>
            </a:extLst>
          </p:cNvPr>
          <p:cNvPicPr>
            <a:picLocks noChangeAspect="1"/>
          </p:cNvPicPr>
          <p:nvPr/>
        </p:nvPicPr>
        <p:blipFill>
          <a:blip r:embed="rId2"/>
          <a:stretch>
            <a:fillRect/>
          </a:stretch>
        </p:blipFill>
        <p:spPr>
          <a:xfrm>
            <a:off x="8257982" y="3837484"/>
            <a:ext cx="926672" cy="722018"/>
          </a:xfrm>
          <a:prstGeom prst="rect">
            <a:avLst/>
          </a:prstGeom>
        </p:spPr>
      </p:pic>
    </p:spTree>
    <p:extLst>
      <p:ext uri="{BB962C8B-B14F-4D97-AF65-F5344CB8AC3E}">
        <p14:creationId xmlns:p14="http://schemas.microsoft.com/office/powerpoint/2010/main" val="262635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Circles</a:t>
            </a:r>
          </a:p>
        </p:txBody>
      </p:sp>
      <p:sp>
        <p:nvSpPr>
          <p:cNvPr id="15" name="Freeform: Shape 14">
            <a:extLst>
              <a:ext uri="{FF2B5EF4-FFF2-40B4-BE49-F238E27FC236}">
                <a16:creationId xmlns:a16="http://schemas.microsoft.com/office/drawing/2014/main" id="{FCF05213-4AC9-4950-9369-8B684A833A54}"/>
              </a:ext>
            </a:extLst>
          </p:cNvPr>
          <p:cNvSpPr/>
          <p:nvPr/>
        </p:nvSpPr>
        <p:spPr>
          <a:xfrm>
            <a:off x="2170773" y="1982133"/>
            <a:ext cx="8040027" cy="2230240"/>
          </a:xfrm>
          <a:custGeom>
            <a:avLst/>
            <a:gdLst>
              <a:gd name="connsiteX0" fmla="*/ 1115121 w 8040027"/>
              <a:gd name="connsiteY0" fmla="*/ 269352 h 2230240"/>
              <a:gd name="connsiteX1" fmla="*/ 269353 w 8040027"/>
              <a:gd name="connsiteY1" fmla="*/ 1115120 h 2230240"/>
              <a:gd name="connsiteX2" fmla="*/ 1115121 w 8040027"/>
              <a:gd name="connsiteY2" fmla="*/ 1960888 h 2230240"/>
              <a:gd name="connsiteX3" fmla="*/ 1960889 w 8040027"/>
              <a:gd name="connsiteY3" fmla="*/ 1115120 h 2230240"/>
              <a:gd name="connsiteX4" fmla="*/ 1115121 w 8040027"/>
              <a:gd name="connsiteY4" fmla="*/ 269352 h 2230240"/>
              <a:gd name="connsiteX5" fmla="*/ 6924907 w 8040027"/>
              <a:gd name="connsiteY5" fmla="*/ 0 h 2230240"/>
              <a:gd name="connsiteX6" fmla="*/ 8040027 w 8040027"/>
              <a:gd name="connsiteY6" fmla="*/ 1115120 h 2230240"/>
              <a:gd name="connsiteX7" fmla="*/ 6924907 w 8040027"/>
              <a:gd name="connsiteY7" fmla="*/ 2230240 h 2230240"/>
              <a:gd name="connsiteX8" fmla="*/ 6215587 w 8040027"/>
              <a:gd name="connsiteY8" fmla="*/ 1975601 h 2230240"/>
              <a:gd name="connsiteX9" fmla="*/ 6183349 w 8040027"/>
              <a:gd name="connsiteY9" fmla="*/ 1946301 h 2230240"/>
              <a:gd name="connsiteX10" fmla="*/ 6230300 w 8040027"/>
              <a:gd name="connsiteY10" fmla="*/ 1903629 h 2230240"/>
              <a:gd name="connsiteX11" fmla="*/ 6556911 w 8040027"/>
              <a:gd name="connsiteY11" fmla="*/ 1115120 h 2230240"/>
              <a:gd name="connsiteX12" fmla="*/ 6230300 w 8040027"/>
              <a:gd name="connsiteY12" fmla="*/ 326611 h 2230240"/>
              <a:gd name="connsiteX13" fmla="*/ 6183349 w 8040027"/>
              <a:gd name="connsiteY13" fmla="*/ 283939 h 2230240"/>
              <a:gd name="connsiteX14" fmla="*/ 6215587 w 8040027"/>
              <a:gd name="connsiteY14" fmla="*/ 254639 h 2230240"/>
              <a:gd name="connsiteX15" fmla="*/ 6924907 w 8040027"/>
              <a:gd name="connsiteY15" fmla="*/ 0 h 2230240"/>
              <a:gd name="connsiteX16" fmla="*/ 5441791 w 8040027"/>
              <a:gd name="connsiteY16" fmla="*/ 0 h 2230240"/>
              <a:gd name="connsiteX17" fmla="*/ 6151111 w 8040027"/>
              <a:gd name="connsiteY17" fmla="*/ 254639 h 2230240"/>
              <a:gd name="connsiteX18" fmla="*/ 6183349 w 8040027"/>
              <a:gd name="connsiteY18" fmla="*/ 283939 h 2230240"/>
              <a:gd name="connsiteX19" fmla="*/ 6136398 w 8040027"/>
              <a:gd name="connsiteY19" fmla="*/ 326611 h 2230240"/>
              <a:gd name="connsiteX20" fmla="*/ 5809787 w 8040027"/>
              <a:gd name="connsiteY20" fmla="*/ 1115120 h 2230240"/>
              <a:gd name="connsiteX21" fmla="*/ 6136398 w 8040027"/>
              <a:gd name="connsiteY21" fmla="*/ 1903629 h 2230240"/>
              <a:gd name="connsiteX22" fmla="*/ 6183349 w 8040027"/>
              <a:gd name="connsiteY22" fmla="*/ 1946301 h 2230240"/>
              <a:gd name="connsiteX23" fmla="*/ 6151111 w 8040027"/>
              <a:gd name="connsiteY23" fmla="*/ 1975601 h 2230240"/>
              <a:gd name="connsiteX24" fmla="*/ 5441791 w 8040027"/>
              <a:gd name="connsiteY24" fmla="*/ 2230240 h 2230240"/>
              <a:gd name="connsiteX25" fmla="*/ 4732471 w 8040027"/>
              <a:gd name="connsiteY25" fmla="*/ 1975601 h 2230240"/>
              <a:gd name="connsiteX26" fmla="*/ 4700233 w 8040027"/>
              <a:gd name="connsiteY26" fmla="*/ 1946301 h 2230240"/>
              <a:gd name="connsiteX27" fmla="*/ 4747184 w 8040027"/>
              <a:gd name="connsiteY27" fmla="*/ 1903629 h 2230240"/>
              <a:gd name="connsiteX28" fmla="*/ 5073795 w 8040027"/>
              <a:gd name="connsiteY28" fmla="*/ 1115120 h 2230240"/>
              <a:gd name="connsiteX29" fmla="*/ 4747184 w 8040027"/>
              <a:gd name="connsiteY29" fmla="*/ 326611 h 2230240"/>
              <a:gd name="connsiteX30" fmla="*/ 4700233 w 8040027"/>
              <a:gd name="connsiteY30" fmla="*/ 283939 h 2230240"/>
              <a:gd name="connsiteX31" fmla="*/ 4732471 w 8040027"/>
              <a:gd name="connsiteY31" fmla="*/ 254639 h 2230240"/>
              <a:gd name="connsiteX32" fmla="*/ 5441791 w 8040027"/>
              <a:gd name="connsiteY32" fmla="*/ 0 h 2230240"/>
              <a:gd name="connsiteX33" fmla="*/ 3958675 w 8040027"/>
              <a:gd name="connsiteY33" fmla="*/ 0 h 2230240"/>
              <a:gd name="connsiteX34" fmla="*/ 4667995 w 8040027"/>
              <a:gd name="connsiteY34" fmla="*/ 254639 h 2230240"/>
              <a:gd name="connsiteX35" fmla="*/ 4700233 w 8040027"/>
              <a:gd name="connsiteY35" fmla="*/ 283939 h 2230240"/>
              <a:gd name="connsiteX36" fmla="*/ 4653282 w 8040027"/>
              <a:gd name="connsiteY36" fmla="*/ 326611 h 2230240"/>
              <a:gd name="connsiteX37" fmla="*/ 4326671 w 8040027"/>
              <a:gd name="connsiteY37" fmla="*/ 1115120 h 2230240"/>
              <a:gd name="connsiteX38" fmla="*/ 4653282 w 8040027"/>
              <a:gd name="connsiteY38" fmla="*/ 1903629 h 2230240"/>
              <a:gd name="connsiteX39" fmla="*/ 4700233 w 8040027"/>
              <a:gd name="connsiteY39" fmla="*/ 1946301 h 2230240"/>
              <a:gd name="connsiteX40" fmla="*/ 4667995 w 8040027"/>
              <a:gd name="connsiteY40" fmla="*/ 1975601 h 2230240"/>
              <a:gd name="connsiteX41" fmla="*/ 3958675 w 8040027"/>
              <a:gd name="connsiteY41" fmla="*/ 2230240 h 2230240"/>
              <a:gd name="connsiteX42" fmla="*/ 2843555 w 8040027"/>
              <a:gd name="connsiteY42" fmla="*/ 1115120 h 2230240"/>
              <a:gd name="connsiteX43" fmla="*/ 3958675 w 8040027"/>
              <a:gd name="connsiteY43" fmla="*/ 0 h 2230240"/>
              <a:gd name="connsiteX44" fmla="*/ 1115121 w 8040027"/>
              <a:gd name="connsiteY44" fmla="*/ 0 h 2230240"/>
              <a:gd name="connsiteX45" fmla="*/ 2230240 w 8040027"/>
              <a:gd name="connsiteY45" fmla="*/ 1115120 h 2230240"/>
              <a:gd name="connsiteX46" fmla="*/ 1115121 w 8040027"/>
              <a:gd name="connsiteY46" fmla="*/ 2230240 h 2230240"/>
              <a:gd name="connsiteX47" fmla="*/ 0 w 8040027"/>
              <a:gd name="connsiteY47" fmla="*/ 1115120 h 2230240"/>
              <a:gd name="connsiteX48" fmla="*/ 1115121 w 8040027"/>
              <a:gd name="connsiteY48" fmla="*/ 0 h 223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040027" h="2230240">
                <a:moveTo>
                  <a:pt x="1115121" y="269352"/>
                </a:moveTo>
                <a:cubicBezTo>
                  <a:pt x="648015" y="269352"/>
                  <a:pt x="269353" y="648015"/>
                  <a:pt x="269353" y="1115120"/>
                </a:cubicBezTo>
                <a:cubicBezTo>
                  <a:pt x="269353" y="1582225"/>
                  <a:pt x="648015" y="1960888"/>
                  <a:pt x="1115121" y="1960888"/>
                </a:cubicBezTo>
                <a:cubicBezTo>
                  <a:pt x="1582225" y="1960888"/>
                  <a:pt x="1960889" y="1582225"/>
                  <a:pt x="1960889" y="1115120"/>
                </a:cubicBezTo>
                <a:cubicBezTo>
                  <a:pt x="1960889" y="648015"/>
                  <a:pt x="1582225" y="269352"/>
                  <a:pt x="1115121" y="269352"/>
                </a:cubicBezTo>
                <a:close/>
                <a:moveTo>
                  <a:pt x="6924907" y="0"/>
                </a:moveTo>
                <a:cubicBezTo>
                  <a:pt x="7540771" y="0"/>
                  <a:pt x="8040027" y="499256"/>
                  <a:pt x="8040027" y="1115120"/>
                </a:cubicBezTo>
                <a:cubicBezTo>
                  <a:pt x="8040027" y="1730984"/>
                  <a:pt x="7540771" y="2230240"/>
                  <a:pt x="6924907" y="2230240"/>
                </a:cubicBezTo>
                <a:cubicBezTo>
                  <a:pt x="6655467" y="2230240"/>
                  <a:pt x="6408346" y="2134679"/>
                  <a:pt x="6215587" y="1975601"/>
                </a:cubicBezTo>
                <a:lnTo>
                  <a:pt x="6183349" y="1946301"/>
                </a:lnTo>
                <a:lnTo>
                  <a:pt x="6230300" y="1903629"/>
                </a:lnTo>
                <a:cubicBezTo>
                  <a:pt x="6432097" y="1701832"/>
                  <a:pt x="6556911" y="1423052"/>
                  <a:pt x="6556911" y="1115120"/>
                </a:cubicBezTo>
                <a:cubicBezTo>
                  <a:pt x="6556911" y="807188"/>
                  <a:pt x="6432097" y="528408"/>
                  <a:pt x="6230300" y="326611"/>
                </a:cubicBezTo>
                <a:lnTo>
                  <a:pt x="6183349" y="283939"/>
                </a:lnTo>
                <a:lnTo>
                  <a:pt x="6215587" y="254639"/>
                </a:lnTo>
                <a:cubicBezTo>
                  <a:pt x="6408346" y="95561"/>
                  <a:pt x="6655467" y="0"/>
                  <a:pt x="6924907" y="0"/>
                </a:cubicBezTo>
                <a:close/>
                <a:moveTo>
                  <a:pt x="5441791" y="0"/>
                </a:moveTo>
                <a:cubicBezTo>
                  <a:pt x="5711232" y="0"/>
                  <a:pt x="5958353" y="95561"/>
                  <a:pt x="6151111" y="254639"/>
                </a:cubicBezTo>
                <a:lnTo>
                  <a:pt x="6183349" y="283939"/>
                </a:lnTo>
                <a:lnTo>
                  <a:pt x="6136398" y="326611"/>
                </a:lnTo>
                <a:cubicBezTo>
                  <a:pt x="5934601" y="528408"/>
                  <a:pt x="5809787" y="807188"/>
                  <a:pt x="5809787" y="1115120"/>
                </a:cubicBezTo>
                <a:cubicBezTo>
                  <a:pt x="5809787" y="1423052"/>
                  <a:pt x="5934601" y="1701832"/>
                  <a:pt x="6136398" y="1903629"/>
                </a:cubicBezTo>
                <a:lnTo>
                  <a:pt x="6183349" y="1946301"/>
                </a:lnTo>
                <a:lnTo>
                  <a:pt x="6151111" y="1975601"/>
                </a:lnTo>
                <a:cubicBezTo>
                  <a:pt x="5958353" y="2134679"/>
                  <a:pt x="5711232" y="2230240"/>
                  <a:pt x="5441791" y="2230240"/>
                </a:cubicBezTo>
                <a:cubicBezTo>
                  <a:pt x="5172351" y="2230240"/>
                  <a:pt x="4925230" y="2134679"/>
                  <a:pt x="4732471" y="1975601"/>
                </a:cubicBezTo>
                <a:lnTo>
                  <a:pt x="4700233" y="1946301"/>
                </a:lnTo>
                <a:lnTo>
                  <a:pt x="4747184" y="1903629"/>
                </a:lnTo>
                <a:cubicBezTo>
                  <a:pt x="4948981" y="1701832"/>
                  <a:pt x="5073795" y="1423052"/>
                  <a:pt x="5073795" y="1115120"/>
                </a:cubicBezTo>
                <a:cubicBezTo>
                  <a:pt x="5073795" y="807188"/>
                  <a:pt x="4948981" y="528408"/>
                  <a:pt x="4747184" y="326611"/>
                </a:cubicBezTo>
                <a:lnTo>
                  <a:pt x="4700233" y="283939"/>
                </a:lnTo>
                <a:lnTo>
                  <a:pt x="4732471" y="254639"/>
                </a:lnTo>
                <a:cubicBezTo>
                  <a:pt x="4925230" y="95561"/>
                  <a:pt x="5172351" y="0"/>
                  <a:pt x="5441791" y="0"/>
                </a:cubicBezTo>
                <a:close/>
                <a:moveTo>
                  <a:pt x="3958675" y="0"/>
                </a:moveTo>
                <a:cubicBezTo>
                  <a:pt x="4228116" y="0"/>
                  <a:pt x="4475237" y="95561"/>
                  <a:pt x="4667995" y="254639"/>
                </a:cubicBezTo>
                <a:lnTo>
                  <a:pt x="4700233" y="283939"/>
                </a:lnTo>
                <a:lnTo>
                  <a:pt x="4653282" y="326611"/>
                </a:lnTo>
                <a:cubicBezTo>
                  <a:pt x="4451485" y="528408"/>
                  <a:pt x="4326671" y="807188"/>
                  <a:pt x="4326671" y="1115120"/>
                </a:cubicBezTo>
                <a:cubicBezTo>
                  <a:pt x="4326671" y="1423052"/>
                  <a:pt x="4451485" y="1701832"/>
                  <a:pt x="4653282" y="1903629"/>
                </a:cubicBezTo>
                <a:lnTo>
                  <a:pt x="4700233" y="1946301"/>
                </a:lnTo>
                <a:lnTo>
                  <a:pt x="4667995" y="1975601"/>
                </a:lnTo>
                <a:cubicBezTo>
                  <a:pt x="4475237" y="2134679"/>
                  <a:pt x="4228116" y="2230240"/>
                  <a:pt x="3958675" y="2230240"/>
                </a:cubicBezTo>
                <a:cubicBezTo>
                  <a:pt x="3342811" y="2230240"/>
                  <a:pt x="2843555" y="1730984"/>
                  <a:pt x="2843555" y="1115120"/>
                </a:cubicBezTo>
                <a:cubicBezTo>
                  <a:pt x="2843555" y="499256"/>
                  <a:pt x="3342811" y="0"/>
                  <a:pt x="3958675" y="0"/>
                </a:cubicBezTo>
                <a:close/>
                <a:moveTo>
                  <a:pt x="1115121" y="0"/>
                </a:moveTo>
                <a:cubicBezTo>
                  <a:pt x="1730984" y="0"/>
                  <a:pt x="2230240" y="499256"/>
                  <a:pt x="2230240" y="1115120"/>
                </a:cubicBezTo>
                <a:cubicBezTo>
                  <a:pt x="2230240" y="1730984"/>
                  <a:pt x="1730984" y="2230240"/>
                  <a:pt x="1115121" y="2230240"/>
                </a:cubicBezTo>
                <a:cubicBezTo>
                  <a:pt x="499257" y="2230240"/>
                  <a:pt x="0" y="1730984"/>
                  <a:pt x="0" y="1115120"/>
                </a:cubicBezTo>
                <a:cubicBezTo>
                  <a:pt x="0" y="499256"/>
                  <a:pt x="499257" y="0"/>
                  <a:pt x="111512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6" name="Rectangle 5">
            <a:extLst>
              <a:ext uri="{FF2B5EF4-FFF2-40B4-BE49-F238E27FC236}">
                <a16:creationId xmlns:a16="http://schemas.microsoft.com/office/drawing/2014/main" id="{F9FD3FC5-732D-4D90-80E5-3523CD43591C}"/>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82880" indent="-182880">
              <a:buAutoNum type="arabicPeriod"/>
            </a:pPr>
            <a:r>
              <a:rPr lang="en-US" sz="1600" dirty="0">
                <a:solidFill>
                  <a:schemeClr val="bg1"/>
                </a:solidFill>
              </a:rPr>
              <a:t>Using combine shapes tool, subtract the red circle from the blue circle</a:t>
            </a:r>
          </a:p>
          <a:p>
            <a:pPr marL="182880" indent="-182880">
              <a:buAutoNum type="arabicPeriod"/>
            </a:pPr>
            <a:r>
              <a:rPr lang="en-US" sz="1600" dirty="0">
                <a:solidFill>
                  <a:schemeClr val="bg1"/>
                </a:solidFill>
              </a:rPr>
              <a:t>Using combine shapes tools combine these three shapes</a:t>
            </a:r>
          </a:p>
          <a:p>
            <a:pPr marL="182880" indent="-182880">
              <a:buAutoNum type="arabicPeriod"/>
            </a:pPr>
            <a:endParaRPr lang="en-US" sz="1600" dirty="0">
              <a:solidFill>
                <a:schemeClr val="bg1"/>
              </a:solidFill>
            </a:endParaRPr>
          </a:p>
        </p:txBody>
      </p:sp>
      <p:sp>
        <p:nvSpPr>
          <p:cNvPr id="10" name="Freeform: Shape 9">
            <a:extLst>
              <a:ext uri="{FF2B5EF4-FFF2-40B4-BE49-F238E27FC236}">
                <a16:creationId xmlns:a16="http://schemas.microsoft.com/office/drawing/2014/main" id="{38657821-8A2C-4935-B432-730CF7372B0E}"/>
              </a:ext>
            </a:extLst>
          </p:cNvPr>
          <p:cNvSpPr/>
          <p:nvPr/>
        </p:nvSpPr>
        <p:spPr>
          <a:xfrm>
            <a:off x="3188970" y="1512433"/>
            <a:ext cx="135022" cy="374580"/>
          </a:xfrm>
          <a:custGeom>
            <a:avLst/>
            <a:gdLst/>
            <a:ahLst/>
            <a:cxnLst/>
            <a:rect l="l" t="t" r="r" b="b"/>
            <a:pathLst>
              <a:path w="58824" h="163190">
                <a:moveTo>
                  <a:pt x="43197" y="0"/>
                </a:moveTo>
                <a:lnTo>
                  <a:pt x="58824" y="0"/>
                </a:lnTo>
                <a:lnTo>
                  <a:pt x="58824" y="163190"/>
                </a:lnTo>
                <a:lnTo>
                  <a:pt x="40742" y="163190"/>
                </a:lnTo>
                <a:lnTo>
                  <a:pt x="40742" y="46881"/>
                </a:lnTo>
                <a:cubicBezTo>
                  <a:pt x="40742" y="37207"/>
                  <a:pt x="41039" y="28054"/>
                  <a:pt x="41635" y="19422"/>
                </a:cubicBezTo>
                <a:cubicBezTo>
                  <a:pt x="40072" y="20985"/>
                  <a:pt x="38323" y="22622"/>
                  <a:pt x="36388" y="24333"/>
                </a:cubicBezTo>
                <a:cubicBezTo>
                  <a:pt x="34454" y="26045"/>
                  <a:pt x="25598" y="33300"/>
                  <a:pt x="9823" y="46100"/>
                </a:cubicBezTo>
                <a:lnTo>
                  <a:pt x="0" y="33375"/>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 name="Freeform: Shape 15">
            <a:extLst>
              <a:ext uri="{FF2B5EF4-FFF2-40B4-BE49-F238E27FC236}">
                <a16:creationId xmlns:a16="http://schemas.microsoft.com/office/drawing/2014/main" id="{C8C38A70-49C0-47E5-8988-664D45FA6FCC}"/>
              </a:ext>
            </a:extLst>
          </p:cNvPr>
          <p:cNvSpPr/>
          <p:nvPr/>
        </p:nvSpPr>
        <p:spPr>
          <a:xfrm>
            <a:off x="7612567" y="1512433"/>
            <a:ext cx="230481" cy="374904"/>
          </a:xfrm>
          <a:custGeom>
            <a:avLst/>
            <a:gdLst/>
            <a:ahLst/>
            <a:cxnLst/>
            <a:rect l="l" t="t" r="r" b="b"/>
            <a:pathLst>
              <a:path w="107268" h="165534">
                <a:moveTo>
                  <a:pt x="51234" y="0"/>
                </a:moveTo>
                <a:cubicBezTo>
                  <a:pt x="66564" y="0"/>
                  <a:pt x="78581" y="3926"/>
                  <a:pt x="87288" y="11776"/>
                </a:cubicBezTo>
                <a:cubicBezTo>
                  <a:pt x="95994" y="19627"/>
                  <a:pt x="100348" y="30175"/>
                  <a:pt x="100348" y="43421"/>
                </a:cubicBezTo>
                <a:cubicBezTo>
                  <a:pt x="100348" y="53764"/>
                  <a:pt x="97445" y="63996"/>
                  <a:pt x="91641" y="74117"/>
                </a:cubicBezTo>
                <a:cubicBezTo>
                  <a:pt x="85837" y="84237"/>
                  <a:pt x="74972" y="97036"/>
                  <a:pt x="59048" y="112514"/>
                </a:cubicBezTo>
                <a:lnTo>
                  <a:pt x="23329" y="147452"/>
                </a:lnTo>
                <a:lnTo>
                  <a:pt x="23329" y="148345"/>
                </a:lnTo>
                <a:lnTo>
                  <a:pt x="107268" y="148345"/>
                </a:lnTo>
                <a:lnTo>
                  <a:pt x="107268" y="165534"/>
                </a:lnTo>
                <a:lnTo>
                  <a:pt x="0" y="165534"/>
                </a:lnTo>
                <a:lnTo>
                  <a:pt x="0" y="149572"/>
                </a:lnTo>
                <a:lnTo>
                  <a:pt x="42974" y="106375"/>
                </a:lnTo>
                <a:cubicBezTo>
                  <a:pt x="56071" y="93129"/>
                  <a:pt x="64703" y="83679"/>
                  <a:pt x="68870" y="78023"/>
                </a:cubicBezTo>
                <a:cubicBezTo>
                  <a:pt x="73038" y="72368"/>
                  <a:pt x="76163" y="66861"/>
                  <a:pt x="78247" y="61503"/>
                </a:cubicBezTo>
                <a:cubicBezTo>
                  <a:pt x="80330" y="56146"/>
                  <a:pt x="81372" y="50378"/>
                  <a:pt x="81372" y="44202"/>
                </a:cubicBezTo>
                <a:cubicBezTo>
                  <a:pt x="81372" y="35496"/>
                  <a:pt x="78730" y="28594"/>
                  <a:pt x="73447" y="23496"/>
                </a:cubicBezTo>
                <a:cubicBezTo>
                  <a:pt x="68164" y="18399"/>
                  <a:pt x="60834" y="15850"/>
                  <a:pt x="51458" y="15850"/>
                </a:cubicBezTo>
                <a:cubicBezTo>
                  <a:pt x="44686" y="15850"/>
                  <a:pt x="38268" y="16967"/>
                  <a:pt x="32203" y="19199"/>
                </a:cubicBezTo>
                <a:cubicBezTo>
                  <a:pt x="26138" y="21431"/>
                  <a:pt x="19385" y="25487"/>
                  <a:pt x="11944" y="31366"/>
                </a:cubicBezTo>
                <a:lnTo>
                  <a:pt x="2121" y="18753"/>
                </a:lnTo>
                <a:cubicBezTo>
                  <a:pt x="17153" y="6251"/>
                  <a:pt x="33524" y="0"/>
                  <a:pt x="51234"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80799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People</a:t>
            </a:r>
          </a:p>
        </p:txBody>
      </p:sp>
      <p:sp>
        <p:nvSpPr>
          <p:cNvPr id="5" name="Rectangle 4"/>
          <p:cNvSpPr/>
          <p:nvPr/>
        </p:nvSpPr>
        <p:spPr>
          <a:xfrm>
            <a:off x="2598420" y="3133618"/>
            <a:ext cx="7086600" cy="19623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solidFill>
                  <a:schemeClr val="bg1"/>
                </a:solidFill>
              </a:rPr>
              <a:t>Ambitious people</a:t>
            </a:r>
          </a:p>
        </p:txBody>
      </p:sp>
      <p:sp>
        <p:nvSpPr>
          <p:cNvPr id="6" name="Rectangle 5">
            <a:extLst>
              <a:ext uri="{FF2B5EF4-FFF2-40B4-BE49-F238E27FC236}">
                <a16:creationId xmlns:a16="http://schemas.microsoft.com/office/drawing/2014/main" id="{1B4F5270-CF9F-468F-84AD-F26547467709}"/>
              </a:ext>
            </a:extLst>
          </p:cNvPr>
          <p:cNvSpPr/>
          <p:nvPr/>
        </p:nvSpPr>
        <p:spPr>
          <a:xfrm>
            <a:off x="-1242860" y="1447800"/>
            <a:ext cx="2766860" cy="21317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marL="182880" indent="-182880">
              <a:buAutoNum type="arabicPeriod"/>
            </a:pPr>
            <a:r>
              <a:rPr lang="en-US" sz="1600" dirty="0">
                <a:solidFill>
                  <a:schemeClr val="bg1"/>
                </a:solidFill>
              </a:rPr>
              <a:t>Bring the image to the front</a:t>
            </a:r>
          </a:p>
          <a:p>
            <a:pPr marL="182880" indent="-182880">
              <a:buAutoNum type="arabicPeriod"/>
            </a:pPr>
            <a:r>
              <a:rPr lang="en-US" sz="1600" dirty="0">
                <a:solidFill>
                  <a:schemeClr val="bg1"/>
                </a:solidFill>
              </a:rPr>
              <a:t>Align image and shape properly to look great.</a:t>
            </a:r>
          </a:p>
          <a:p>
            <a:pPr marL="182880" indent="-182880">
              <a:buAutoNum type="arabicPeriod"/>
            </a:pPr>
            <a:endParaRPr lang="en-US" sz="1600" dirty="0">
              <a:solidFill>
                <a:schemeClr val="bg1"/>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598420" y="1806788"/>
            <a:ext cx="7086600" cy="2865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753844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NVutr3TTEu2v7xM.IY7qA"/>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1345</TotalTime>
  <Words>716</Words>
  <Application>Microsoft Office PowerPoint</Application>
  <PresentationFormat>Widescreen</PresentationFormat>
  <Paragraphs>109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Segoe UI</vt:lpstr>
      <vt:lpstr>Segoe UI Semibold</vt:lpstr>
      <vt:lpstr>Wingdings 3</vt:lpstr>
      <vt:lpstr>Ion Boardroom</vt:lpstr>
      <vt:lpstr>Instructions</vt:lpstr>
      <vt:lpstr>Table</vt:lpstr>
      <vt:lpstr>Business Data</vt:lpstr>
      <vt:lpstr>Solutions</vt:lpstr>
      <vt:lpstr>Give the same effect for the square just like the circle.</vt:lpstr>
      <vt:lpstr>Bring the circle in the center to the front</vt:lpstr>
      <vt:lpstr>PowerPoint Presentation</vt:lpstr>
      <vt:lpstr>Circles</vt:lpstr>
      <vt:lpstr>People</vt:lpstr>
      <vt:lpstr>Picture</vt:lpstr>
      <vt:lpstr>Logo</vt:lpstr>
      <vt:lpstr>PowerPoint Presentation</vt:lpstr>
      <vt:lpstr>PowerPoint Presentation</vt:lpstr>
      <vt:lpstr>Images</vt:lpstr>
      <vt:lpstr>Charts</vt:lpstr>
      <vt:lpstr>Design</vt:lpstr>
    </vt:vector>
  </TitlesOfParts>
  <Company>Chillibreeze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Sissy</dc:creator>
  <cp:lastModifiedBy>Kevin Malcolm Phillips Jyrwa [Chillibreeze]</cp:lastModifiedBy>
  <cp:revision>173</cp:revision>
  <dcterms:created xsi:type="dcterms:W3CDTF">2013-07-18T04:55:25Z</dcterms:created>
  <dcterms:modified xsi:type="dcterms:W3CDTF">2018-11-02T08:31:00Z</dcterms:modified>
</cp:coreProperties>
</file>