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1"/>
  </p:sldMasterIdLst>
  <p:notesMasterIdLst>
    <p:notesMasterId r:id="rId24"/>
  </p:notesMasterIdLst>
  <p:sldIdLst>
    <p:sldId id="256" r:id="rId2"/>
    <p:sldId id="287" r:id="rId3"/>
    <p:sldId id="258" r:id="rId4"/>
    <p:sldId id="259" r:id="rId5"/>
    <p:sldId id="286" r:id="rId6"/>
    <p:sldId id="291" r:id="rId7"/>
    <p:sldId id="292" r:id="rId8"/>
    <p:sldId id="261" r:id="rId9"/>
    <p:sldId id="288" r:id="rId10"/>
    <p:sldId id="263" r:id="rId11"/>
    <p:sldId id="293" r:id="rId12"/>
    <p:sldId id="264" r:id="rId13"/>
    <p:sldId id="296" r:id="rId14"/>
    <p:sldId id="265" r:id="rId15"/>
    <p:sldId id="289" r:id="rId16"/>
    <p:sldId id="267" r:id="rId17"/>
    <p:sldId id="282" r:id="rId18"/>
    <p:sldId id="283" r:id="rId19"/>
    <p:sldId id="284" r:id="rId20"/>
    <p:sldId id="290"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A75D8-F6DA-4D98-AD6D-D25491522B14}" type="datetimeFigureOut">
              <a:rPr lang="en-IN" smtClean="0"/>
              <a:t>24-06-2019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F719D-E8F8-40D9-826E-6E53638A77B8}" type="slidenum">
              <a:rPr lang="en-IN" smtClean="0"/>
              <a:t>‹#›</a:t>
            </a:fld>
            <a:endParaRPr lang="en-IN"/>
          </a:p>
        </p:txBody>
      </p:sp>
    </p:spTree>
    <p:extLst>
      <p:ext uri="{BB962C8B-B14F-4D97-AF65-F5344CB8AC3E}">
        <p14:creationId xmlns:p14="http://schemas.microsoft.com/office/powerpoint/2010/main" val="3409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7C60-E573-4755-A2CB-0B5C863F2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0338C8-ED69-4667-AB74-C8B638C05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4CF6A-01F4-4F85-B031-D7F69CE5A62E}"/>
              </a:ext>
            </a:extLst>
          </p:cNvPr>
          <p:cNvSpPr>
            <a:spLocks noGrp="1"/>
          </p:cNvSpPr>
          <p:nvPr>
            <p:ph type="dt" sz="half" idx="10"/>
          </p:nvPr>
        </p:nvSpPr>
        <p:spPr/>
        <p:txBody>
          <a:bodyPr/>
          <a:lstStyle/>
          <a:p>
            <a:fld id="{18A35B54-6A43-42F4-A78C-E2357D6E2B74}" type="datetime1">
              <a:rPr lang="en-US" smtClean="0"/>
              <a:t>6/24/2019</a:t>
            </a:fld>
            <a:endParaRPr lang="en-IN"/>
          </a:p>
        </p:txBody>
      </p:sp>
      <p:sp>
        <p:nvSpPr>
          <p:cNvPr id="5" name="Footer Placeholder 4">
            <a:extLst>
              <a:ext uri="{FF2B5EF4-FFF2-40B4-BE49-F238E27FC236}">
                <a16:creationId xmlns:a16="http://schemas.microsoft.com/office/drawing/2014/main" id="{1326ED8D-8C6E-482C-B49C-5EDF67A0E98A}"/>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E4654DC6-1083-4CA9-BBA4-E994A3141AB1}"/>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35126318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F951-538C-4E50-87D9-12108A2426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7D0676-D032-4E36-87F9-FEBBD73EC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FAEAF-6F31-4659-99AD-25BB8AF2F3DE}"/>
              </a:ext>
            </a:extLst>
          </p:cNvPr>
          <p:cNvSpPr>
            <a:spLocks noGrp="1"/>
          </p:cNvSpPr>
          <p:nvPr>
            <p:ph type="dt" sz="half" idx="10"/>
          </p:nvPr>
        </p:nvSpPr>
        <p:spPr/>
        <p:txBody>
          <a:bodyPr/>
          <a:lstStyle/>
          <a:p>
            <a:fld id="{5E6AF270-8F74-40D4-93E0-3CF4E3A97790}" type="datetime1">
              <a:rPr lang="en-US" smtClean="0"/>
              <a:t>6/24/2019</a:t>
            </a:fld>
            <a:endParaRPr lang="en-IN"/>
          </a:p>
        </p:txBody>
      </p:sp>
      <p:sp>
        <p:nvSpPr>
          <p:cNvPr id="5" name="Footer Placeholder 4">
            <a:extLst>
              <a:ext uri="{FF2B5EF4-FFF2-40B4-BE49-F238E27FC236}">
                <a16:creationId xmlns:a16="http://schemas.microsoft.com/office/drawing/2014/main" id="{3CEA25B6-CB69-4E30-AA01-C31F1A635E2A}"/>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E30709BA-FE8E-4421-AFD7-2A4E28D49DD5}"/>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246803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1312C-C3D3-4CCE-9CED-594FE3C68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72CD6-6D90-48CF-A477-77500FDB9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85304-9419-4AC8-9055-707B9574697D}"/>
              </a:ext>
            </a:extLst>
          </p:cNvPr>
          <p:cNvSpPr>
            <a:spLocks noGrp="1"/>
          </p:cNvSpPr>
          <p:nvPr>
            <p:ph type="dt" sz="half" idx="10"/>
          </p:nvPr>
        </p:nvSpPr>
        <p:spPr/>
        <p:txBody>
          <a:bodyPr/>
          <a:lstStyle/>
          <a:p>
            <a:fld id="{BFE7571F-8D3B-41DA-A7D6-A583D9B454CC}" type="datetime1">
              <a:rPr lang="en-US" smtClean="0"/>
              <a:t>6/24/2019</a:t>
            </a:fld>
            <a:endParaRPr lang="en-IN"/>
          </a:p>
        </p:txBody>
      </p:sp>
      <p:sp>
        <p:nvSpPr>
          <p:cNvPr id="5" name="Footer Placeholder 4">
            <a:extLst>
              <a:ext uri="{FF2B5EF4-FFF2-40B4-BE49-F238E27FC236}">
                <a16:creationId xmlns:a16="http://schemas.microsoft.com/office/drawing/2014/main" id="{A692C096-29F6-47C9-B33C-66D62D372625}"/>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C7350D49-6648-4F2A-AB78-66B0C0C4529B}"/>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4011150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949B-DEA4-462F-8A85-233B316F6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B2625-F685-401C-B0F4-120C77DB4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FE2B7-FFE2-4F6A-939D-F5A294FB78C8}"/>
              </a:ext>
            </a:extLst>
          </p:cNvPr>
          <p:cNvSpPr>
            <a:spLocks noGrp="1"/>
          </p:cNvSpPr>
          <p:nvPr>
            <p:ph type="dt" sz="half" idx="10"/>
          </p:nvPr>
        </p:nvSpPr>
        <p:spPr/>
        <p:txBody>
          <a:bodyPr/>
          <a:lstStyle/>
          <a:p>
            <a:fld id="{A6523D56-F255-4D6B-954F-6904DDB015B1}" type="datetime1">
              <a:rPr lang="en-US" smtClean="0"/>
              <a:t>6/24/2019</a:t>
            </a:fld>
            <a:endParaRPr lang="en-IN"/>
          </a:p>
        </p:txBody>
      </p:sp>
      <p:sp>
        <p:nvSpPr>
          <p:cNvPr id="5" name="Footer Placeholder 4">
            <a:extLst>
              <a:ext uri="{FF2B5EF4-FFF2-40B4-BE49-F238E27FC236}">
                <a16:creationId xmlns:a16="http://schemas.microsoft.com/office/drawing/2014/main" id="{12A82919-4238-48A8-899F-A0E8A627977E}"/>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3D549BD3-C58D-427B-8C4D-DB42E5DEBF21}"/>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212842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42AE-0F19-4B41-82D9-B4AFA6D3D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D65086-7F05-4805-8D1D-2FB6AF93D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5EC9B-EE74-45B1-BCE1-98665CB5EE3B}"/>
              </a:ext>
            </a:extLst>
          </p:cNvPr>
          <p:cNvSpPr>
            <a:spLocks noGrp="1"/>
          </p:cNvSpPr>
          <p:nvPr>
            <p:ph type="dt" sz="half" idx="10"/>
          </p:nvPr>
        </p:nvSpPr>
        <p:spPr/>
        <p:txBody>
          <a:bodyPr/>
          <a:lstStyle/>
          <a:p>
            <a:fld id="{11E055F4-B630-4BFD-AD18-286EC5CF04C9}" type="datetime1">
              <a:rPr lang="en-US" smtClean="0"/>
              <a:t>6/24/2019</a:t>
            </a:fld>
            <a:endParaRPr lang="en-IN"/>
          </a:p>
        </p:txBody>
      </p:sp>
      <p:sp>
        <p:nvSpPr>
          <p:cNvPr id="5" name="Footer Placeholder 4">
            <a:extLst>
              <a:ext uri="{FF2B5EF4-FFF2-40B4-BE49-F238E27FC236}">
                <a16:creationId xmlns:a16="http://schemas.microsoft.com/office/drawing/2014/main" id="{6C75B7C1-DB23-4019-BA05-AE3B0BD05BE0}"/>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378C4249-BD1F-44CA-B415-8DD115C2BE0B}"/>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24400047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D5F3-876C-4DBB-888C-FD3E0D137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AE193-EC98-4A83-A180-C58FA9D44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E6438D-512F-4BA2-AD0E-EC348E210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F45D1E-5323-43F3-A7B3-7E5AF0887790}"/>
              </a:ext>
            </a:extLst>
          </p:cNvPr>
          <p:cNvSpPr>
            <a:spLocks noGrp="1"/>
          </p:cNvSpPr>
          <p:nvPr>
            <p:ph type="dt" sz="half" idx="10"/>
          </p:nvPr>
        </p:nvSpPr>
        <p:spPr/>
        <p:txBody>
          <a:bodyPr/>
          <a:lstStyle/>
          <a:p>
            <a:fld id="{7AA05AAA-2BBC-4857-9889-84F319B5D2A8}" type="datetime1">
              <a:rPr lang="en-US" smtClean="0"/>
              <a:t>6/24/2019</a:t>
            </a:fld>
            <a:endParaRPr lang="en-IN"/>
          </a:p>
        </p:txBody>
      </p:sp>
      <p:sp>
        <p:nvSpPr>
          <p:cNvPr id="6" name="Footer Placeholder 5">
            <a:extLst>
              <a:ext uri="{FF2B5EF4-FFF2-40B4-BE49-F238E27FC236}">
                <a16:creationId xmlns:a16="http://schemas.microsoft.com/office/drawing/2014/main" id="{A13CC96C-53DC-43B7-A35D-FDC812FCEA91}"/>
              </a:ext>
            </a:extLst>
          </p:cNvPr>
          <p:cNvSpPr>
            <a:spLocks noGrp="1"/>
          </p:cNvSpPr>
          <p:nvPr>
            <p:ph type="ftr" sz="quarter" idx="11"/>
          </p:nvPr>
        </p:nvSpPr>
        <p:spPr/>
        <p:txBody>
          <a:bodyPr/>
          <a:lstStyle/>
          <a:p>
            <a:r>
              <a:rPr lang="en-IN"/>
              <a:t>GROUP 7</a:t>
            </a:r>
          </a:p>
        </p:txBody>
      </p:sp>
      <p:sp>
        <p:nvSpPr>
          <p:cNvPr id="7" name="Slide Number Placeholder 6">
            <a:extLst>
              <a:ext uri="{FF2B5EF4-FFF2-40B4-BE49-F238E27FC236}">
                <a16:creationId xmlns:a16="http://schemas.microsoft.com/office/drawing/2014/main" id="{D51D1E53-DFCC-4C1C-8AA4-A8EE9877D1CC}"/>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357809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9496-3019-4115-9DE4-163F977BD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BCD1C-33BF-41D1-9A25-61BA77BCB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15BE6-F217-4CEA-9055-065F61DF6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D214DA-8461-4BB9-9487-D4EEC7488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310F5-16B4-457D-B5C8-B0CC13F6A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84AED5-A37A-4A69-9C5D-257628A2891F}"/>
              </a:ext>
            </a:extLst>
          </p:cNvPr>
          <p:cNvSpPr>
            <a:spLocks noGrp="1"/>
          </p:cNvSpPr>
          <p:nvPr>
            <p:ph type="dt" sz="half" idx="10"/>
          </p:nvPr>
        </p:nvSpPr>
        <p:spPr/>
        <p:txBody>
          <a:bodyPr/>
          <a:lstStyle/>
          <a:p>
            <a:fld id="{C799F0C6-6148-40EB-9F74-43EF76D3DDD7}" type="datetime1">
              <a:rPr lang="en-US" smtClean="0"/>
              <a:t>6/24/2019</a:t>
            </a:fld>
            <a:endParaRPr lang="en-IN"/>
          </a:p>
        </p:txBody>
      </p:sp>
      <p:sp>
        <p:nvSpPr>
          <p:cNvPr id="8" name="Footer Placeholder 7">
            <a:extLst>
              <a:ext uri="{FF2B5EF4-FFF2-40B4-BE49-F238E27FC236}">
                <a16:creationId xmlns:a16="http://schemas.microsoft.com/office/drawing/2014/main" id="{62715F46-4CE5-4E14-8610-8C781BDCA272}"/>
              </a:ext>
            </a:extLst>
          </p:cNvPr>
          <p:cNvSpPr>
            <a:spLocks noGrp="1"/>
          </p:cNvSpPr>
          <p:nvPr>
            <p:ph type="ftr" sz="quarter" idx="11"/>
          </p:nvPr>
        </p:nvSpPr>
        <p:spPr/>
        <p:txBody>
          <a:bodyPr/>
          <a:lstStyle/>
          <a:p>
            <a:r>
              <a:rPr lang="en-IN"/>
              <a:t>GROUP 7</a:t>
            </a:r>
          </a:p>
        </p:txBody>
      </p:sp>
      <p:sp>
        <p:nvSpPr>
          <p:cNvPr id="9" name="Slide Number Placeholder 8">
            <a:extLst>
              <a:ext uri="{FF2B5EF4-FFF2-40B4-BE49-F238E27FC236}">
                <a16:creationId xmlns:a16="http://schemas.microsoft.com/office/drawing/2014/main" id="{005C57F1-BF11-43E6-856D-9E52C02609BF}"/>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274801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CE4B-6B4A-493A-ABEF-43F9A4E75C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DB8AAC-1E1F-4D7D-9157-7E1F2C458AAD}"/>
              </a:ext>
            </a:extLst>
          </p:cNvPr>
          <p:cNvSpPr>
            <a:spLocks noGrp="1"/>
          </p:cNvSpPr>
          <p:nvPr>
            <p:ph type="dt" sz="half" idx="10"/>
          </p:nvPr>
        </p:nvSpPr>
        <p:spPr/>
        <p:txBody>
          <a:bodyPr/>
          <a:lstStyle/>
          <a:p>
            <a:fld id="{4450F187-3FE7-4666-8BF0-01CE290AD7C7}" type="datetime1">
              <a:rPr lang="en-US" smtClean="0"/>
              <a:t>6/24/2019</a:t>
            </a:fld>
            <a:endParaRPr lang="en-IN"/>
          </a:p>
        </p:txBody>
      </p:sp>
      <p:sp>
        <p:nvSpPr>
          <p:cNvPr id="4" name="Footer Placeholder 3">
            <a:extLst>
              <a:ext uri="{FF2B5EF4-FFF2-40B4-BE49-F238E27FC236}">
                <a16:creationId xmlns:a16="http://schemas.microsoft.com/office/drawing/2014/main" id="{2BC58BC5-48AC-4ADE-A29A-1A0927D33028}"/>
              </a:ext>
            </a:extLst>
          </p:cNvPr>
          <p:cNvSpPr>
            <a:spLocks noGrp="1"/>
          </p:cNvSpPr>
          <p:nvPr>
            <p:ph type="ftr" sz="quarter" idx="11"/>
          </p:nvPr>
        </p:nvSpPr>
        <p:spPr/>
        <p:txBody>
          <a:bodyPr/>
          <a:lstStyle/>
          <a:p>
            <a:r>
              <a:rPr lang="en-IN"/>
              <a:t>GROUP 7</a:t>
            </a:r>
          </a:p>
        </p:txBody>
      </p:sp>
      <p:sp>
        <p:nvSpPr>
          <p:cNvPr id="5" name="Slide Number Placeholder 4">
            <a:extLst>
              <a:ext uri="{FF2B5EF4-FFF2-40B4-BE49-F238E27FC236}">
                <a16:creationId xmlns:a16="http://schemas.microsoft.com/office/drawing/2014/main" id="{C1565292-D178-43EC-B868-97B34491218D}"/>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303712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4C943-4D50-4BB0-9BB9-C8C39DCD8C11}"/>
              </a:ext>
            </a:extLst>
          </p:cNvPr>
          <p:cNvSpPr>
            <a:spLocks noGrp="1"/>
          </p:cNvSpPr>
          <p:nvPr>
            <p:ph type="dt" sz="half" idx="10"/>
          </p:nvPr>
        </p:nvSpPr>
        <p:spPr/>
        <p:txBody>
          <a:bodyPr/>
          <a:lstStyle/>
          <a:p>
            <a:fld id="{B9BB059B-5250-483E-83BA-07EB0D7B8712}" type="datetime1">
              <a:rPr lang="en-US" smtClean="0"/>
              <a:t>6/24/2019</a:t>
            </a:fld>
            <a:endParaRPr lang="en-IN"/>
          </a:p>
        </p:txBody>
      </p:sp>
      <p:sp>
        <p:nvSpPr>
          <p:cNvPr id="3" name="Footer Placeholder 2">
            <a:extLst>
              <a:ext uri="{FF2B5EF4-FFF2-40B4-BE49-F238E27FC236}">
                <a16:creationId xmlns:a16="http://schemas.microsoft.com/office/drawing/2014/main" id="{017F3EE2-A244-425A-80FF-DB62128D85A9}"/>
              </a:ext>
            </a:extLst>
          </p:cNvPr>
          <p:cNvSpPr>
            <a:spLocks noGrp="1"/>
          </p:cNvSpPr>
          <p:nvPr>
            <p:ph type="ftr" sz="quarter" idx="11"/>
          </p:nvPr>
        </p:nvSpPr>
        <p:spPr/>
        <p:txBody>
          <a:bodyPr/>
          <a:lstStyle/>
          <a:p>
            <a:r>
              <a:rPr lang="en-IN"/>
              <a:t>GROUP 7</a:t>
            </a:r>
          </a:p>
        </p:txBody>
      </p:sp>
      <p:sp>
        <p:nvSpPr>
          <p:cNvPr id="4" name="Slide Number Placeholder 3">
            <a:extLst>
              <a:ext uri="{FF2B5EF4-FFF2-40B4-BE49-F238E27FC236}">
                <a16:creationId xmlns:a16="http://schemas.microsoft.com/office/drawing/2014/main" id="{01576D4D-1EA9-4A38-8AF2-18B9C640C51D}"/>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30712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97AA-FF34-4C5B-A931-EB7EE4EDB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D19492-6FB4-4CFD-9C6E-8CE8FD8E8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C4E922-E646-4C29-AF38-394D6C35C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EF0AF-7EEC-4E8B-92DF-84D78139E24A}"/>
              </a:ext>
            </a:extLst>
          </p:cNvPr>
          <p:cNvSpPr>
            <a:spLocks noGrp="1"/>
          </p:cNvSpPr>
          <p:nvPr>
            <p:ph type="dt" sz="half" idx="10"/>
          </p:nvPr>
        </p:nvSpPr>
        <p:spPr/>
        <p:txBody>
          <a:bodyPr/>
          <a:lstStyle/>
          <a:p>
            <a:fld id="{0D36934B-9B6F-40FF-9618-AF9ED2A5ED62}" type="datetime1">
              <a:rPr lang="en-US" smtClean="0"/>
              <a:t>6/24/2019</a:t>
            </a:fld>
            <a:endParaRPr lang="en-IN"/>
          </a:p>
        </p:txBody>
      </p:sp>
      <p:sp>
        <p:nvSpPr>
          <p:cNvPr id="6" name="Footer Placeholder 5">
            <a:extLst>
              <a:ext uri="{FF2B5EF4-FFF2-40B4-BE49-F238E27FC236}">
                <a16:creationId xmlns:a16="http://schemas.microsoft.com/office/drawing/2014/main" id="{8F3B7E48-0C5C-4B93-8979-5E940FA1AAC3}"/>
              </a:ext>
            </a:extLst>
          </p:cNvPr>
          <p:cNvSpPr>
            <a:spLocks noGrp="1"/>
          </p:cNvSpPr>
          <p:nvPr>
            <p:ph type="ftr" sz="quarter" idx="11"/>
          </p:nvPr>
        </p:nvSpPr>
        <p:spPr/>
        <p:txBody>
          <a:bodyPr/>
          <a:lstStyle/>
          <a:p>
            <a:r>
              <a:rPr lang="en-IN"/>
              <a:t>GROUP 7</a:t>
            </a:r>
          </a:p>
        </p:txBody>
      </p:sp>
      <p:sp>
        <p:nvSpPr>
          <p:cNvPr id="7" name="Slide Number Placeholder 6">
            <a:extLst>
              <a:ext uri="{FF2B5EF4-FFF2-40B4-BE49-F238E27FC236}">
                <a16:creationId xmlns:a16="http://schemas.microsoft.com/office/drawing/2014/main" id="{BC5CBAC5-2A9C-4B97-8E3C-2DD02D21FB19}"/>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333541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F1AF-B407-4BC3-A04D-B53DA2F89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ABC9CB-71D9-4FFA-8057-E35D44BA8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FDE64F-5A58-4E32-AAC2-2356756BC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5EFBF-5772-4E09-AED9-1E15D4FBABF6}"/>
              </a:ext>
            </a:extLst>
          </p:cNvPr>
          <p:cNvSpPr>
            <a:spLocks noGrp="1"/>
          </p:cNvSpPr>
          <p:nvPr>
            <p:ph type="dt" sz="half" idx="10"/>
          </p:nvPr>
        </p:nvSpPr>
        <p:spPr/>
        <p:txBody>
          <a:bodyPr/>
          <a:lstStyle/>
          <a:p>
            <a:fld id="{24D00AAB-9F2C-4400-B343-71AFFB236983}" type="datetime1">
              <a:rPr lang="en-US" smtClean="0"/>
              <a:t>6/24/2019</a:t>
            </a:fld>
            <a:endParaRPr lang="en-IN"/>
          </a:p>
        </p:txBody>
      </p:sp>
      <p:sp>
        <p:nvSpPr>
          <p:cNvPr id="6" name="Footer Placeholder 5">
            <a:extLst>
              <a:ext uri="{FF2B5EF4-FFF2-40B4-BE49-F238E27FC236}">
                <a16:creationId xmlns:a16="http://schemas.microsoft.com/office/drawing/2014/main" id="{618BDA56-9170-4EC3-9397-6A70FB16CAA5}"/>
              </a:ext>
            </a:extLst>
          </p:cNvPr>
          <p:cNvSpPr>
            <a:spLocks noGrp="1"/>
          </p:cNvSpPr>
          <p:nvPr>
            <p:ph type="ftr" sz="quarter" idx="11"/>
          </p:nvPr>
        </p:nvSpPr>
        <p:spPr/>
        <p:txBody>
          <a:bodyPr/>
          <a:lstStyle/>
          <a:p>
            <a:r>
              <a:rPr lang="en-IN"/>
              <a:t>GROUP 7</a:t>
            </a:r>
          </a:p>
        </p:txBody>
      </p:sp>
      <p:sp>
        <p:nvSpPr>
          <p:cNvPr id="7" name="Slide Number Placeholder 6">
            <a:extLst>
              <a:ext uri="{FF2B5EF4-FFF2-40B4-BE49-F238E27FC236}">
                <a16:creationId xmlns:a16="http://schemas.microsoft.com/office/drawing/2014/main" id="{38F0D31A-30ED-458F-B55C-6D5BE2FCDC47}"/>
              </a:ext>
            </a:extLst>
          </p:cNvPr>
          <p:cNvSpPr>
            <a:spLocks noGrp="1"/>
          </p:cNvSpPr>
          <p:nvPr>
            <p:ph type="sldNum" sz="quarter" idx="12"/>
          </p:nvPr>
        </p:nvSpPr>
        <p:spPr/>
        <p:txBody>
          <a:bodyPr/>
          <a:lstStyle/>
          <a:p>
            <a:fld id="{81A8D99B-803E-4FDB-A8F6-555CA851A0BC}" type="slidenum">
              <a:rPr lang="en-IN" smtClean="0"/>
              <a:t>‹#›</a:t>
            </a:fld>
            <a:endParaRPr lang="en-IN"/>
          </a:p>
        </p:txBody>
      </p:sp>
    </p:spTree>
    <p:extLst>
      <p:ext uri="{BB962C8B-B14F-4D97-AF65-F5344CB8AC3E}">
        <p14:creationId xmlns:p14="http://schemas.microsoft.com/office/powerpoint/2010/main" val="148612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13E8F-2695-4B6D-B530-E90738759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0D090-CD27-4F5C-B837-FF8787726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1A990-5270-40C4-87F5-EF43552A0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34E9F-1D70-4D1D-86F2-7942B6F99608}" type="datetime1">
              <a:rPr lang="en-US" smtClean="0"/>
              <a:t>6/24/2019</a:t>
            </a:fld>
            <a:endParaRPr lang="en-IN"/>
          </a:p>
        </p:txBody>
      </p:sp>
      <p:sp>
        <p:nvSpPr>
          <p:cNvPr id="5" name="Footer Placeholder 4">
            <a:extLst>
              <a:ext uri="{FF2B5EF4-FFF2-40B4-BE49-F238E27FC236}">
                <a16:creationId xmlns:a16="http://schemas.microsoft.com/office/drawing/2014/main" id="{D4435357-4792-4CFE-9E9A-54BA3D793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GROUP 7</a:t>
            </a:r>
          </a:p>
        </p:txBody>
      </p:sp>
      <p:sp>
        <p:nvSpPr>
          <p:cNvPr id="6" name="Slide Number Placeholder 5">
            <a:extLst>
              <a:ext uri="{FF2B5EF4-FFF2-40B4-BE49-F238E27FC236}">
                <a16:creationId xmlns:a16="http://schemas.microsoft.com/office/drawing/2014/main" id="{E526CFD9-A64C-4403-AB79-31219B01A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8D99B-803E-4FDB-A8F6-555CA851A0BC}" type="slidenum">
              <a:rPr lang="en-IN" smtClean="0"/>
              <a:t>‹#›</a:t>
            </a:fld>
            <a:endParaRPr lang="en-IN"/>
          </a:p>
        </p:txBody>
      </p:sp>
    </p:spTree>
    <p:extLst>
      <p:ext uri="{BB962C8B-B14F-4D97-AF65-F5344CB8AC3E}">
        <p14:creationId xmlns:p14="http://schemas.microsoft.com/office/powerpoint/2010/main" val="277983721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hyperlink" Target="https://github.com/harvardnlp/sent-summary" TargetMode="External"/><Relationship Id="rId1" Type="http://schemas.openxmlformats.org/officeDocument/2006/relationships/slideLayout" Target="../slideLayouts/slideLayout2.xml"/><Relationship Id="rId4" Type="http://schemas.openxmlformats.org/officeDocument/2006/relationships/hyperlink" Target="https://github.com/dongjun-Lee/text-summarization-tensorflo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rvardnlp/sent-summ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E88C-B46C-4A74-B77C-E8A8529CF8CC}"/>
              </a:ext>
            </a:extLst>
          </p:cNvPr>
          <p:cNvSpPr>
            <a:spLocks noGrp="1"/>
          </p:cNvSpPr>
          <p:nvPr>
            <p:ph type="title"/>
          </p:nvPr>
        </p:nvSpPr>
        <p:spPr>
          <a:xfrm>
            <a:off x="838200" y="365126"/>
            <a:ext cx="10515600" cy="717226"/>
          </a:xfrm>
        </p:spPr>
        <p:txBody>
          <a:bodyPr>
            <a:normAutofit fontScale="90000"/>
          </a:bodyPr>
          <a:lstStyle/>
          <a:p>
            <a:pPr algn="r"/>
            <a:r>
              <a:rPr lang="en-US" sz="4000" dirty="0">
                <a:solidFill>
                  <a:srgbClr val="00B0F0"/>
                </a:solidFill>
              </a:rPr>
              <a:t/>
            </a:r>
            <a:br>
              <a:rPr lang="en-US" sz="4000" dirty="0">
                <a:solidFill>
                  <a:srgbClr val="00B0F0"/>
                </a:solidFill>
              </a:rPr>
            </a:br>
            <a:r>
              <a:rPr lang="en-US" sz="4000" dirty="0">
                <a:solidFill>
                  <a:srgbClr val="00B0F0"/>
                </a:solidFill>
              </a:rPr>
              <a:t/>
            </a:r>
            <a:br>
              <a:rPr lang="en-US" sz="4000" dirty="0">
                <a:solidFill>
                  <a:srgbClr val="00B0F0"/>
                </a:solidFill>
              </a:rPr>
            </a:br>
            <a:endParaRPr lang="en-IN" sz="4000" dirty="0">
              <a:solidFill>
                <a:srgbClr val="00B0F0"/>
              </a:solidFill>
            </a:endParaRPr>
          </a:p>
        </p:txBody>
      </p:sp>
      <p:sp>
        <p:nvSpPr>
          <p:cNvPr id="4" name="Content Placeholder 3">
            <a:extLst>
              <a:ext uri="{FF2B5EF4-FFF2-40B4-BE49-F238E27FC236}">
                <a16:creationId xmlns:a16="http://schemas.microsoft.com/office/drawing/2014/main" id="{F08BA16E-1B2A-4CE3-B9E7-547A2B122906}"/>
              </a:ext>
            </a:extLst>
          </p:cNvPr>
          <p:cNvSpPr>
            <a:spLocks noGrp="1"/>
          </p:cNvSpPr>
          <p:nvPr>
            <p:ph idx="1"/>
          </p:nvPr>
        </p:nvSpPr>
        <p:spPr>
          <a:xfrm>
            <a:off x="838200" y="205273"/>
            <a:ext cx="10515600" cy="6456784"/>
          </a:xfrm>
        </p:spPr>
        <p:txBody>
          <a:bodyPr>
            <a:normAutofit fontScale="92500" lnSpcReduction="10000"/>
          </a:bodyPr>
          <a:lstStyle/>
          <a:p>
            <a:pPr marL="0" indent="0" algn="ctr">
              <a:buNone/>
            </a:pPr>
            <a:endParaRPr lang="en-US" sz="5400" b="1" dirty="0"/>
          </a:p>
          <a:p>
            <a:pPr marL="0" indent="0" algn="ctr">
              <a:buNone/>
            </a:pPr>
            <a:endParaRPr lang="en-US" sz="5400" b="1" dirty="0"/>
          </a:p>
          <a:p>
            <a:pPr marL="0" indent="0" algn="ctr">
              <a:buNone/>
            </a:pPr>
            <a:r>
              <a:rPr lang="en-US" sz="11500" b="1" dirty="0">
                <a:solidFill>
                  <a:srgbClr val="002060"/>
                </a:solidFill>
                <a:latin typeface="Times New Roman" panose="02020603050405020304" pitchFamily="18" charset="0"/>
                <a:cs typeface="Times New Roman" panose="02020603050405020304" pitchFamily="18" charset="0"/>
              </a:rPr>
              <a:t>BRAVIS.COM</a:t>
            </a:r>
          </a:p>
          <a:p>
            <a:pPr marL="0" indent="0" algn="ctr">
              <a:buNone/>
            </a:pPr>
            <a:endParaRPr lang="en-US" sz="7200" dirty="0">
              <a:solidFill>
                <a:srgbClr val="0070C0"/>
              </a:solidFill>
            </a:endParaRPr>
          </a:p>
          <a:p>
            <a:pPr marL="0" indent="0" algn="r">
              <a:buNone/>
            </a:pPr>
            <a:r>
              <a:rPr lang="en-US" b="1" dirty="0">
                <a:solidFill>
                  <a:srgbClr val="C00000"/>
                </a:solidFill>
              </a:rPr>
              <a:t>SUPARNO BHATTA</a:t>
            </a:r>
          </a:p>
          <a:p>
            <a:pPr marL="0" indent="0" algn="r">
              <a:buNone/>
            </a:pPr>
            <a:r>
              <a:rPr lang="en-US" b="1" dirty="0">
                <a:solidFill>
                  <a:srgbClr val="C00000"/>
                </a:solidFill>
              </a:rPr>
              <a:t>SRIVATS S RAMANUJAM</a:t>
            </a:r>
          </a:p>
          <a:p>
            <a:pPr marL="0" indent="0" algn="r">
              <a:buNone/>
            </a:pPr>
            <a:r>
              <a:rPr lang="en-US" b="1" dirty="0">
                <a:solidFill>
                  <a:srgbClr val="C00000"/>
                </a:solidFill>
              </a:rPr>
              <a:t>PRATIK MUKESH SAVLA</a:t>
            </a:r>
          </a:p>
          <a:p>
            <a:pPr marL="0" indent="0" algn="r">
              <a:buNone/>
            </a:pPr>
            <a:r>
              <a:rPr lang="en-US" b="1" dirty="0">
                <a:solidFill>
                  <a:srgbClr val="C00000"/>
                </a:solidFill>
              </a:rPr>
              <a:t>OYINDRILA SEN GUPTA</a:t>
            </a:r>
          </a:p>
          <a:p>
            <a:pPr marL="0" indent="0" algn="r">
              <a:buNone/>
            </a:pPr>
            <a:r>
              <a:rPr lang="en-US" b="1" dirty="0">
                <a:solidFill>
                  <a:srgbClr val="C00000"/>
                </a:solidFill>
              </a:rPr>
              <a:t>SWARN JAIN</a:t>
            </a:r>
          </a:p>
        </p:txBody>
      </p:sp>
      <p:sp>
        <p:nvSpPr>
          <p:cNvPr id="5" name="Footer Placeholder 4">
            <a:extLst>
              <a:ext uri="{FF2B5EF4-FFF2-40B4-BE49-F238E27FC236}">
                <a16:creationId xmlns:a16="http://schemas.microsoft.com/office/drawing/2014/main" id="{0EDD78AD-0E01-41F6-A3EC-B3A58795BE8A}"/>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BF64F530-4BAF-4C4B-A612-095637BD88AF}"/>
              </a:ext>
            </a:extLst>
          </p:cNvPr>
          <p:cNvSpPr>
            <a:spLocks noGrp="1"/>
          </p:cNvSpPr>
          <p:nvPr>
            <p:ph type="sldNum" sz="quarter" idx="12"/>
          </p:nvPr>
        </p:nvSpPr>
        <p:spPr/>
        <p:txBody>
          <a:bodyPr/>
          <a:lstStyle/>
          <a:p>
            <a:fld id="{81A8D99B-803E-4FDB-A8F6-555CA851A0BC}" type="slidenum">
              <a:rPr lang="en-IN" smtClean="0"/>
              <a:t>1</a:t>
            </a:fld>
            <a:endParaRPr lang="en-IN"/>
          </a:p>
        </p:txBody>
      </p:sp>
      <p:sp>
        <p:nvSpPr>
          <p:cNvPr id="3" name="Date Placeholder 2"/>
          <p:cNvSpPr>
            <a:spLocks noGrp="1"/>
          </p:cNvSpPr>
          <p:nvPr>
            <p:ph type="dt" sz="half" idx="10"/>
          </p:nvPr>
        </p:nvSpPr>
        <p:spPr/>
        <p:txBody>
          <a:bodyPr/>
          <a:lstStyle/>
          <a:p>
            <a:fld id="{E5B3B25D-AF17-4FEA-9D53-FBA9FC060B71}" type="datetime1">
              <a:rPr lang="en-US" smtClean="0"/>
              <a:t>6/24/2019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90" y="2890433"/>
            <a:ext cx="4754944" cy="3493433"/>
          </a:xfrm>
          <a:prstGeom prst="rect">
            <a:avLst/>
          </a:prstGeom>
        </p:spPr>
      </p:pic>
    </p:spTree>
    <p:extLst>
      <p:ext uri="{BB962C8B-B14F-4D97-AF65-F5344CB8AC3E}">
        <p14:creationId xmlns:p14="http://schemas.microsoft.com/office/powerpoint/2010/main" val="11530819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FD46B-CF13-43A2-8341-41B3C678AF9D}"/>
              </a:ext>
            </a:extLst>
          </p:cNvPr>
          <p:cNvPicPr>
            <a:picLocks noChangeAspect="1"/>
          </p:cNvPicPr>
          <p:nvPr/>
        </p:nvPicPr>
        <p:blipFill>
          <a:blip r:embed="rId2"/>
          <a:stretch>
            <a:fillRect/>
          </a:stretch>
        </p:blipFill>
        <p:spPr>
          <a:xfrm>
            <a:off x="0" y="1"/>
            <a:ext cx="6096000" cy="3429000"/>
          </a:xfrm>
          <a:prstGeom prst="rect">
            <a:avLst/>
          </a:prstGeom>
        </p:spPr>
      </p:pic>
      <p:pic>
        <p:nvPicPr>
          <p:cNvPr id="4" name="Picture 3">
            <a:extLst>
              <a:ext uri="{FF2B5EF4-FFF2-40B4-BE49-F238E27FC236}">
                <a16:creationId xmlns:a16="http://schemas.microsoft.com/office/drawing/2014/main" id="{6190ECBF-32E9-49B2-AEF1-1C9A7158BE34}"/>
              </a:ext>
            </a:extLst>
          </p:cNvPr>
          <p:cNvPicPr>
            <a:picLocks noChangeAspect="1"/>
          </p:cNvPicPr>
          <p:nvPr/>
        </p:nvPicPr>
        <p:blipFill>
          <a:blip r:embed="rId3"/>
          <a:stretch>
            <a:fillRect/>
          </a:stretch>
        </p:blipFill>
        <p:spPr>
          <a:xfrm>
            <a:off x="0" y="3429000"/>
            <a:ext cx="6096000" cy="3429000"/>
          </a:xfrm>
          <a:prstGeom prst="rect">
            <a:avLst/>
          </a:prstGeom>
        </p:spPr>
      </p:pic>
      <p:sp>
        <p:nvSpPr>
          <p:cNvPr id="11" name="Footer Placeholder 10">
            <a:extLst>
              <a:ext uri="{FF2B5EF4-FFF2-40B4-BE49-F238E27FC236}">
                <a16:creationId xmlns:a16="http://schemas.microsoft.com/office/drawing/2014/main" id="{043DA78E-326E-48B9-ACEE-520BE2FD5199}"/>
              </a:ext>
            </a:extLst>
          </p:cNvPr>
          <p:cNvSpPr>
            <a:spLocks noGrp="1"/>
          </p:cNvSpPr>
          <p:nvPr>
            <p:ph type="ftr" sz="quarter" idx="11"/>
          </p:nvPr>
        </p:nvSpPr>
        <p:spPr/>
        <p:txBody>
          <a:bodyPr/>
          <a:lstStyle/>
          <a:p>
            <a:r>
              <a:rPr lang="en-IN"/>
              <a:t>GROUP 7</a:t>
            </a:r>
          </a:p>
        </p:txBody>
      </p:sp>
      <p:sp>
        <p:nvSpPr>
          <p:cNvPr id="12" name="Slide Number Placeholder 11">
            <a:extLst>
              <a:ext uri="{FF2B5EF4-FFF2-40B4-BE49-F238E27FC236}">
                <a16:creationId xmlns:a16="http://schemas.microsoft.com/office/drawing/2014/main" id="{D4A6242B-1F5B-49C0-B8B1-D9FE0063E9F6}"/>
              </a:ext>
            </a:extLst>
          </p:cNvPr>
          <p:cNvSpPr>
            <a:spLocks noGrp="1"/>
          </p:cNvSpPr>
          <p:nvPr>
            <p:ph type="sldNum" sz="quarter" idx="12"/>
          </p:nvPr>
        </p:nvSpPr>
        <p:spPr/>
        <p:txBody>
          <a:bodyPr/>
          <a:lstStyle/>
          <a:p>
            <a:fld id="{81A8D99B-803E-4FDB-A8F6-555CA851A0BC}" type="slidenum">
              <a:rPr lang="en-IN" smtClean="0"/>
              <a:t>10</a:t>
            </a:fld>
            <a:endParaRPr lang="en-IN"/>
          </a:p>
        </p:txBody>
      </p:sp>
      <p:sp>
        <p:nvSpPr>
          <p:cNvPr id="2" name="Date Placeholder 1"/>
          <p:cNvSpPr>
            <a:spLocks noGrp="1"/>
          </p:cNvSpPr>
          <p:nvPr>
            <p:ph type="dt" sz="half" idx="10"/>
          </p:nvPr>
        </p:nvSpPr>
        <p:spPr/>
        <p:txBody>
          <a:bodyPr/>
          <a:lstStyle/>
          <a:p>
            <a:fld id="{5F648278-E25C-4EB4-8A37-B3FE92C940B6}" type="datetime1">
              <a:rPr lang="en-US" smtClean="0"/>
              <a:t>6/24/2019</a:t>
            </a:fld>
            <a:endParaRPr lang="en-IN"/>
          </a:p>
        </p:txBody>
      </p:sp>
      <p:sp>
        <p:nvSpPr>
          <p:cNvPr id="6" name="TextBox 5"/>
          <p:cNvSpPr txBox="1"/>
          <p:nvPr/>
        </p:nvSpPr>
        <p:spPr>
          <a:xfrm>
            <a:off x="7961745" y="424873"/>
            <a:ext cx="2955637"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MODELS.PY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779491" y="1283855"/>
            <a:ext cx="489527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solidFill>
                  <a:srgbClr val="002060"/>
                </a:solidFill>
              </a:rPr>
              <a:t>Tensorflow</a:t>
            </a:r>
            <a:r>
              <a:rPr lang="en-US" sz="2400" dirty="0" smtClean="0">
                <a:solidFill>
                  <a:srgbClr val="002060"/>
                </a:solidFill>
              </a:rPr>
              <a:t> is used for making the model.</a:t>
            </a:r>
            <a:endParaRPr lang="en-US" sz="2400" dirty="0">
              <a:solidFill>
                <a:srgbClr val="002060"/>
              </a:solidFill>
            </a:endParaRPr>
          </a:p>
          <a:p>
            <a:pPr marL="285750" indent="-285750">
              <a:buFont typeface="Arial" panose="020B0604020202020204" pitchFamily="34" charset="0"/>
              <a:buChar char="•"/>
            </a:pPr>
            <a:r>
              <a:rPr lang="en-US" sz="2400" dirty="0" smtClean="0">
                <a:solidFill>
                  <a:srgbClr val="002060"/>
                </a:solidFill>
              </a:rPr>
              <a:t>Models.py file stores the model architecture.</a:t>
            </a:r>
            <a:endParaRPr lang="en-US" sz="2400" dirty="0">
              <a:solidFill>
                <a:srgbClr val="002060"/>
              </a:solidFill>
            </a:endParaRPr>
          </a:p>
          <a:p>
            <a:pPr marL="285750" indent="-285750">
              <a:buFont typeface="Arial" panose="020B0604020202020204" pitchFamily="34" charset="0"/>
              <a:buChar char="•"/>
            </a:pPr>
            <a:r>
              <a:rPr lang="en-US" sz="2400" dirty="0">
                <a:solidFill>
                  <a:srgbClr val="002060"/>
                </a:solidFill>
              </a:rPr>
              <a:t>A seq2seq model has been built for training the data</a:t>
            </a:r>
            <a:r>
              <a:rPr lang="en-US" sz="2400" dirty="0" smtClean="0">
                <a:solidFill>
                  <a:srgbClr val="002060"/>
                </a:solidFill>
              </a:rPr>
              <a:t>.</a:t>
            </a:r>
          </a:p>
          <a:p>
            <a:pPr marL="285750" indent="-285750">
              <a:buFont typeface="Arial" panose="020B0604020202020204" pitchFamily="34" charset="0"/>
              <a:buChar char="•"/>
            </a:pPr>
            <a:r>
              <a:rPr lang="en-US" sz="2400" dirty="0" smtClean="0">
                <a:solidFill>
                  <a:srgbClr val="002060"/>
                </a:solidFill>
              </a:rPr>
              <a:t>It is an encoder decoder model with attention mechanism.</a:t>
            </a:r>
            <a:endParaRPr lang="en-US" sz="2400" dirty="0">
              <a:solidFill>
                <a:srgbClr val="002060"/>
              </a:solidFill>
            </a:endParaRPr>
          </a:p>
          <a:p>
            <a:pPr marL="285750" indent="-285750">
              <a:buFont typeface="Arial" panose="020B0604020202020204" pitchFamily="34" charset="0"/>
              <a:buChar char="•"/>
            </a:pPr>
            <a:r>
              <a:rPr lang="en-US" sz="2400" dirty="0" smtClean="0">
                <a:solidFill>
                  <a:srgbClr val="002060"/>
                </a:solidFill>
              </a:rPr>
              <a:t>Bidirectional LSTM </a:t>
            </a:r>
            <a:r>
              <a:rPr lang="en-US" sz="2400" dirty="0">
                <a:solidFill>
                  <a:srgbClr val="002060"/>
                </a:solidFill>
              </a:rPr>
              <a:t>has been used </a:t>
            </a:r>
            <a:r>
              <a:rPr lang="en-US" sz="2400" dirty="0" smtClean="0">
                <a:solidFill>
                  <a:srgbClr val="002060"/>
                </a:solidFill>
              </a:rPr>
              <a:t>for feature generation.</a:t>
            </a:r>
            <a:endParaRPr lang="en-US" sz="2400" dirty="0">
              <a:solidFill>
                <a:srgbClr val="002060"/>
              </a:solidFill>
            </a:endParaRPr>
          </a:p>
        </p:txBody>
      </p:sp>
    </p:spTree>
    <p:extLst>
      <p:ext uri="{BB962C8B-B14F-4D97-AF65-F5344CB8AC3E}">
        <p14:creationId xmlns:p14="http://schemas.microsoft.com/office/powerpoint/2010/main" val="1959971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9BDBB5B-D3A3-4207-90B2-E7B882236B57}"/>
              </a:ext>
            </a:extLst>
          </p:cNvPr>
          <p:cNvSpPr>
            <a:spLocks noGrp="1"/>
          </p:cNvSpPr>
          <p:nvPr>
            <p:ph type="title"/>
          </p:nvPr>
        </p:nvSpPr>
        <p:spPr>
          <a:xfrm>
            <a:off x="838200" y="365126"/>
            <a:ext cx="10515600" cy="539944"/>
          </a:xfrm>
        </p:spPr>
        <p:txBody>
          <a:bodyPr>
            <a:normAutofit/>
          </a:bodyPr>
          <a:lstStyle/>
          <a:p>
            <a:pPr algn="ctr"/>
            <a:r>
              <a:rPr lang="en-US" sz="3200" b="1" dirty="0">
                <a:solidFill>
                  <a:srgbClr val="C00000"/>
                </a:solidFill>
                <a:latin typeface="Times New Roman" panose="02020603050405020304" pitchFamily="18" charset="0"/>
                <a:ea typeface="+mn-ea"/>
                <a:cs typeface="Times New Roman" panose="02020603050405020304" pitchFamily="18" charset="0"/>
              </a:rPr>
              <a:t>MODEL DETAILS</a:t>
            </a:r>
            <a:endParaRPr lang="en-IN" sz="3200" b="1" dirty="0">
              <a:solidFill>
                <a:srgbClr val="C00000"/>
              </a:solidFill>
              <a:latin typeface="Times New Roman" panose="02020603050405020304" pitchFamily="18" charset="0"/>
              <a:ea typeface="+mn-ea"/>
              <a:cs typeface="Times New Roman" panose="02020603050405020304" pitchFamily="18" charset="0"/>
            </a:endParaRPr>
          </a:p>
        </p:txBody>
      </p:sp>
      <p:sp>
        <p:nvSpPr>
          <p:cNvPr id="3" name="Date Placeholder 2">
            <a:extLst>
              <a:ext uri="{FF2B5EF4-FFF2-40B4-BE49-F238E27FC236}">
                <a16:creationId xmlns:a16="http://schemas.microsoft.com/office/drawing/2014/main" id="{A05E9DAD-FFC9-4D5B-AE24-544C6DD388C4}"/>
              </a:ext>
            </a:extLst>
          </p:cNvPr>
          <p:cNvSpPr>
            <a:spLocks noGrp="1"/>
          </p:cNvSpPr>
          <p:nvPr>
            <p:ph type="dt" sz="half" idx="10"/>
          </p:nvPr>
        </p:nvSpPr>
        <p:spPr/>
        <p:txBody>
          <a:bodyPr/>
          <a:lstStyle/>
          <a:p>
            <a:fld id="{4450F187-3FE7-4666-8BF0-01CE290AD7C7}" type="datetime1">
              <a:rPr lang="en-US" smtClean="0"/>
              <a:t>6/24/2019</a:t>
            </a:fld>
            <a:endParaRPr lang="en-IN"/>
          </a:p>
        </p:txBody>
      </p:sp>
      <p:sp>
        <p:nvSpPr>
          <p:cNvPr id="4" name="Footer Placeholder 3">
            <a:extLst>
              <a:ext uri="{FF2B5EF4-FFF2-40B4-BE49-F238E27FC236}">
                <a16:creationId xmlns:a16="http://schemas.microsoft.com/office/drawing/2014/main" id="{B793941F-437B-4C58-9F3E-524F16AA0A8A}"/>
              </a:ext>
            </a:extLst>
          </p:cNvPr>
          <p:cNvSpPr>
            <a:spLocks noGrp="1"/>
          </p:cNvSpPr>
          <p:nvPr>
            <p:ph type="ftr" sz="quarter" idx="11"/>
          </p:nvPr>
        </p:nvSpPr>
        <p:spPr/>
        <p:txBody>
          <a:bodyPr/>
          <a:lstStyle/>
          <a:p>
            <a:r>
              <a:rPr lang="en-IN"/>
              <a:t>GROUP 7</a:t>
            </a:r>
          </a:p>
        </p:txBody>
      </p:sp>
      <p:sp>
        <p:nvSpPr>
          <p:cNvPr id="5" name="Slide Number Placeholder 4">
            <a:extLst>
              <a:ext uri="{FF2B5EF4-FFF2-40B4-BE49-F238E27FC236}">
                <a16:creationId xmlns:a16="http://schemas.microsoft.com/office/drawing/2014/main" id="{74CFEB43-3DF7-4479-8089-F3AF802EDFC7}"/>
              </a:ext>
            </a:extLst>
          </p:cNvPr>
          <p:cNvSpPr>
            <a:spLocks noGrp="1"/>
          </p:cNvSpPr>
          <p:nvPr>
            <p:ph type="sldNum" sz="quarter" idx="12"/>
          </p:nvPr>
        </p:nvSpPr>
        <p:spPr/>
        <p:txBody>
          <a:bodyPr/>
          <a:lstStyle/>
          <a:p>
            <a:fld id="{81A8D99B-803E-4FDB-A8F6-555CA851A0BC}" type="slidenum">
              <a:rPr lang="en-IN" smtClean="0"/>
              <a:t>11</a:t>
            </a:fld>
            <a:endParaRPr lang="en-IN"/>
          </a:p>
        </p:txBody>
      </p:sp>
      <p:pic>
        <p:nvPicPr>
          <p:cNvPr id="6" name="Picture 5">
            <a:extLst>
              <a:ext uri="{FF2B5EF4-FFF2-40B4-BE49-F238E27FC236}">
                <a16:creationId xmlns:a16="http://schemas.microsoft.com/office/drawing/2014/main" id="{2605B5CD-B944-4E16-B147-A59A7F669883}"/>
              </a:ext>
            </a:extLst>
          </p:cNvPr>
          <p:cNvPicPr/>
          <p:nvPr/>
        </p:nvPicPr>
        <p:blipFill rotWithShape="1">
          <a:blip r:embed="rId2"/>
          <a:srcRect l="-41" t="26056" r="47944" b="39418"/>
          <a:stretch/>
        </p:blipFill>
        <p:spPr bwMode="auto">
          <a:xfrm>
            <a:off x="838200" y="905070"/>
            <a:ext cx="10421620" cy="32924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687AA473-8438-4BDC-A285-2A28424469F5}"/>
              </a:ext>
            </a:extLst>
          </p:cNvPr>
          <p:cNvSpPr txBox="1"/>
          <p:nvPr/>
        </p:nvSpPr>
        <p:spPr>
          <a:xfrm>
            <a:off x="838200" y="4456018"/>
            <a:ext cx="10421621" cy="1569660"/>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rgbClr val="002060"/>
                </a:solidFill>
              </a:rPr>
              <a:t>Encoder-Decoder model with attention mechanism</a:t>
            </a:r>
            <a:r>
              <a:rPr lang="en-IN" dirty="0" smtClean="0">
                <a:solidFill>
                  <a:srgbClr val="002060"/>
                </a:solidFill>
              </a:rPr>
              <a:t>.</a:t>
            </a:r>
            <a:endParaRPr lang="en-IN" dirty="0">
              <a:solidFill>
                <a:srgbClr val="002060"/>
              </a:solidFill>
            </a:endParaRPr>
          </a:p>
          <a:p>
            <a:pPr marL="285750" indent="-285750" algn="just">
              <a:buFont typeface="Arial" panose="020B0604020202020204" pitchFamily="34" charset="0"/>
              <a:buChar char="•"/>
            </a:pPr>
            <a:r>
              <a:rPr lang="en-IN" dirty="0">
                <a:solidFill>
                  <a:srgbClr val="002060"/>
                </a:solidFill>
              </a:rPr>
              <a:t>Word Embedding: Used Glove pre-trained vectors to initialize word embedding</a:t>
            </a:r>
            <a:r>
              <a:rPr lang="en-IN" dirty="0" smtClean="0">
                <a:solidFill>
                  <a:srgbClr val="002060"/>
                </a:solidFill>
              </a:rPr>
              <a:t>.</a:t>
            </a:r>
            <a:endParaRPr lang="en-IN" dirty="0">
              <a:solidFill>
                <a:srgbClr val="002060"/>
              </a:solidFill>
            </a:endParaRPr>
          </a:p>
          <a:p>
            <a:pPr marL="285750" indent="-285750" algn="just">
              <a:buFont typeface="Arial" panose="020B0604020202020204" pitchFamily="34" charset="0"/>
              <a:buChar char="•"/>
            </a:pPr>
            <a:r>
              <a:rPr lang="en-IN" dirty="0">
                <a:solidFill>
                  <a:srgbClr val="002060"/>
                </a:solidFill>
              </a:rPr>
              <a:t>Encoder: Used LSTM cell with </a:t>
            </a:r>
            <a:r>
              <a:rPr lang="en-IN" dirty="0" err="1">
                <a:solidFill>
                  <a:srgbClr val="002060"/>
                </a:solidFill>
              </a:rPr>
              <a:t>stack_bidirectional_dynamic_rnn</a:t>
            </a:r>
            <a:r>
              <a:rPr lang="en-IN" dirty="0">
                <a:solidFill>
                  <a:srgbClr val="002060"/>
                </a:solidFill>
              </a:rPr>
              <a:t>.</a:t>
            </a:r>
          </a:p>
          <a:p>
            <a:pPr marL="285750" indent="-285750" algn="just">
              <a:buFont typeface="Arial" panose="020B0604020202020204" pitchFamily="34" charset="0"/>
              <a:buChar char="•"/>
            </a:pPr>
            <a:r>
              <a:rPr lang="en-IN" dirty="0">
                <a:solidFill>
                  <a:srgbClr val="002060"/>
                </a:solidFill>
              </a:rPr>
              <a:t>Decoder: Used LSTM </a:t>
            </a:r>
            <a:r>
              <a:rPr lang="en-IN" dirty="0" err="1">
                <a:solidFill>
                  <a:srgbClr val="002060"/>
                </a:solidFill>
              </a:rPr>
              <a:t>BasicDecoder</a:t>
            </a:r>
            <a:r>
              <a:rPr lang="en-IN" dirty="0">
                <a:solidFill>
                  <a:srgbClr val="002060"/>
                </a:solidFill>
              </a:rPr>
              <a:t> for training, and </a:t>
            </a:r>
            <a:r>
              <a:rPr lang="en-IN" dirty="0" err="1">
                <a:solidFill>
                  <a:srgbClr val="002060"/>
                </a:solidFill>
              </a:rPr>
              <a:t>BeamSearchDecoder</a:t>
            </a:r>
            <a:r>
              <a:rPr lang="en-IN" dirty="0">
                <a:solidFill>
                  <a:srgbClr val="002060"/>
                </a:solidFill>
              </a:rPr>
              <a:t> for inference.</a:t>
            </a:r>
          </a:p>
          <a:p>
            <a:pPr marL="285750" indent="-285750" algn="just">
              <a:buFont typeface="Arial" panose="020B0604020202020204" pitchFamily="34" charset="0"/>
              <a:buChar char="•"/>
            </a:pPr>
            <a:r>
              <a:rPr lang="en-IN" dirty="0">
                <a:solidFill>
                  <a:srgbClr val="002060"/>
                </a:solidFill>
              </a:rPr>
              <a:t>Attention Mechanism: Used </a:t>
            </a:r>
            <a:r>
              <a:rPr lang="en-IN" dirty="0" err="1">
                <a:solidFill>
                  <a:srgbClr val="002060"/>
                </a:solidFill>
              </a:rPr>
              <a:t>BahdanauAttention</a:t>
            </a:r>
            <a:r>
              <a:rPr lang="en-IN" dirty="0">
                <a:solidFill>
                  <a:srgbClr val="002060"/>
                </a:solidFill>
              </a:rPr>
              <a:t> with weight normalization</a:t>
            </a:r>
            <a:r>
              <a:rPr lang="en-IN" sz="2400" dirty="0">
                <a:solidFill>
                  <a:srgbClr val="002060"/>
                </a:solidFill>
              </a:rPr>
              <a:t>.</a:t>
            </a:r>
          </a:p>
        </p:txBody>
      </p:sp>
    </p:spTree>
    <p:extLst>
      <p:ext uri="{BB962C8B-B14F-4D97-AF65-F5344CB8AC3E}">
        <p14:creationId xmlns:p14="http://schemas.microsoft.com/office/powerpoint/2010/main" val="191162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8E23E7-9117-42BC-ABE5-15DFD413EFEA}"/>
              </a:ext>
            </a:extLst>
          </p:cNvPr>
          <p:cNvPicPr>
            <a:picLocks noChangeAspect="1"/>
          </p:cNvPicPr>
          <p:nvPr/>
        </p:nvPicPr>
        <p:blipFill>
          <a:blip r:embed="rId2"/>
          <a:stretch>
            <a:fillRect/>
          </a:stretch>
        </p:blipFill>
        <p:spPr>
          <a:xfrm>
            <a:off x="0" y="0"/>
            <a:ext cx="6096000" cy="3429000"/>
          </a:xfrm>
          <a:prstGeom prst="rect">
            <a:avLst/>
          </a:prstGeom>
        </p:spPr>
      </p:pic>
      <p:pic>
        <p:nvPicPr>
          <p:cNvPr id="4" name="Picture 3">
            <a:extLst>
              <a:ext uri="{FF2B5EF4-FFF2-40B4-BE49-F238E27FC236}">
                <a16:creationId xmlns:a16="http://schemas.microsoft.com/office/drawing/2014/main" id="{B5FFA042-713D-4ED7-8D1A-77324C49A6E2}"/>
              </a:ext>
            </a:extLst>
          </p:cNvPr>
          <p:cNvPicPr>
            <a:picLocks noChangeAspect="1"/>
          </p:cNvPicPr>
          <p:nvPr/>
        </p:nvPicPr>
        <p:blipFill>
          <a:blip r:embed="rId3"/>
          <a:stretch>
            <a:fillRect/>
          </a:stretch>
        </p:blipFill>
        <p:spPr>
          <a:xfrm>
            <a:off x="0" y="3429000"/>
            <a:ext cx="6096000" cy="3429000"/>
          </a:xfrm>
          <a:prstGeom prst="rect">
            <a:avLst/>
          </a:prstGeom>
        </p:spPr>
      </p:pic>
      <p:sp>
        <p:nvSpPr>
          <p:cNvPr id="8" name="Footer Placeholder 7">
            <a:extLst>
              <a:ext uri="{FF2B5EF4-FFF2-40B4-BE49-F238E27FC236}">
                <a16:creationId xmlns:a16="http://schemas.microsoft.com/office/drawing/2014/main" id="{1C886AE9-09A6-4C88-993F-F3B8A12C6D9C}"/>
              </a:ext>
            </a:extLst>
          </p:cNvPr>
          <p:cNvSpPr>
            <a:spLocks noGrp="1"/>
          </p:cNvSpPr>
          <p:nvPr>
            <p:ph type="ftr" sz="quarter" idx="11"/>
          </p:nvPr>
        </p:nvSpPr>
        <p:spPr/>
        <p:txBody>
          <a:bodyPr/>
          <a:lstStyle/>
          <a:p>
            <a:r>
              <a:rPr lang="en-IN"/>
              <a:t>GROUP 7</a:t>
            </a:r>
          </a:p>
        </p:txBody>
      </p:sp>
      <p:sp>
        <p:nvSpPr>
          <p:cNvPr id="9" name="Slide Number Placeholder 8">
            <a:extLst>
              <a:ext uri="{FF2B5EF4-FFF2-40B4-BE49-F238E27FC236}">
                <a16:creationId xmlns:a16="http://schemas.microsoft.com/office/drawing/2014/main" id="{8E9E1F96-9A39-4642-8EFA-303917C0B3ED}"/>
              </a:ext>
            </a:extLst>
          </p:cNvPr>
          <p:cNvSpPr>
            <a:spLocks noGrp="1"/>
          </p:cNvSpPr>
          <p:nvPr>
            <p:ph type="sldNum" sz="quarter" idx="12"/>
          </p:nvPr>
        </p:nvSpPr>
        <p:spPr/>
        <p:txBody>
          <a:bodyPr/>
          <a:lstStyle/>
          <a:p>
            <a:fld id="{81A8D99B-803E-4FDB-A8F6-555CA851A0BC}" type="slidenum">
              <a:rPr lang="en-IN" smtClean="0"/>
              <a:t>12</a:t>
            </a:fld>
            <a:endParaRPr lang="en-IN"/>
          </a:p>
        </p:txBody>
      </p:sp>
      <p:sp>
        <p:nvSpPr>
          <p:cNvPr id="2" name="Date Placeholder 1"/>
          <p:cNvSpPr>
            <a:spLocks noGrp="1"/>
          </p:cNvSpPr>
          <p:nvPr>
            <p:ph type="dt" sz="half" idx="10"/>
          </p:nvPr>
        </p:nvSpPr>
        <p:spPr/>
        <p:txBody>
          <a:bodyPr/>
          <a:lstStyle/>
          <a:p>
            <a:fld id="{D1767E68-4746-4D85-86B1-2D0F605F2A6C}" type="datetime1">
              <a:rPr lang="en-US" smtClean="0"/>
              <a:t>6/24/2019</a:t>
            </a:fld>
            <a:endParaRPr lang="en-IN"/>
          </a:p>
        </p:txBody>
      </p:sp>
      <p:sp>
        <p:nvSpPr>
          <p:cNvPr id="5" name="TextBox 4"/>
          <p:cNvSpPr txBox="1"/>
          <p:nvPr/>
        </p:nvSpPr>
        <p:spPr>
          <a:xfrm>
            <a:off x="7850909" y="424873"/>
            <a:ext cx="2835564"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TRAIN.PY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807200" y="1136073"/>
            <a:ext cx="4839855"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All input parameters required for the model </a:t>
            </a:r>
            <a:r>
              <a:rPr lang="en-US" sz="2400" dirty="0" smtClean="0">
                <a:solidFill>
                  <a:srgbClr val="002060"/>
                </a:solidFill>
              </a:rPr>
              <a:t>are </a:t>
            </a:r>
            <a:r>
              <a:rPr lang="en-US" sz="2400" dirty="0">
                <a:solidFill>
                  <a:srgbClr val="002060"/>
                </a:solidFill>
              </a:rPr>
              <a:t>initialized</a:t>
            </a:r>
            <a:r>
              <a:rPr lang="en-US" sz="2400" dirty="0" smtClean="0">
                <a:solidFill>
                  <a:srgbClr val="002060"/>
                </a:solidFill>
              </a:rPr>
              <a:t>.</a:t>
            </a:r>
            <a:endParaRPr lang="en-US" sz="2400" dirty="0">
              <a:solidFill>
                <a:srgbClr val="002060"/>
              </a:solidFill>
            </a:endParaRPr>
          </a:p>
          <a:p>
            <a:pPr marL="285750" indent="-285750">
              <a:buFont typeface="Arial" panose="020B0604020202020204" pitchFamily="34" charset="0"/>
              <a:buChar char="•"/>
            </a:pPr>
            <a:r>
              <a:rPr lang="en-US" sz="2400" dirty="0">
                <a:solidFill>
                  <a:srgbClr val="002060"/>
                </a:solidFill>
              </a:rPr>
              <a:t>Model is </a:t>
            </a:r>
            <a:r>
              <a:rPr lang="en-US" sz="2400" dirty="0" smtClean="0">
                <a:solidFill>
                  <a:srgbClr val="002060"/>
                </a:solidFill>
              </a:rPr>
              <a:t>saved/reloaded every time</a:t>
            </a:r>
            <a:r>
              <a:rPr lang="en-US" sz="2400" dirty="0">
                <a:solidFill>
                  <a:srgbClr val="002060"/>
                </a:solidFill>
              </a:rPr>
              <a:t>.</a:t>
            </a:r>
          </a:p>
          <a:p>
            <a:pPr marL="285750" indent="-285750">
              <a:buFont typeface="Arial" panose="020B0604020202020204" pitchFamily="34" charset="0"/>
              <a:buChar char="•"/>
            </a:pPr>
            <a:r>
              <a:rPr lang="en-US" sz="2400" dirty="0">
                <a:solidFill>
                  <a:srgbClr val="002060"/>
                </a:solidFill>
              </a:rPr>
              <a:t>All the parameters are then fed to the model and the model is fitted.</a:t>
            </a:r>
          </a:p>
          <a:p>
            <a:pPr marL="285750" indent="-285750">
              <a:buFont typeface="Arial" panose="020B0604020202020204" pitchFamily="34" charset="0"/>
              <a:buChar char="•"/>
            </a:pPr>
            <a:r>
              <a:rPr lang="en-US" sz="2400" dirty="0">
                <a:solidFill>
                  <a:srgbClr val="002060"/>
                </a:solidFill>
              </a:rPr>
              <a:t>Loss and Step counts are calculated and displayed.</a:t>
            </a:r>
          </a:p>
          <a:p>
            <a:r>
              <a:rPr lang="en-US" dirty="0"/>
              <a:t> </a:t>
            </a:r>
            <a:endParaRPr lang="en-IN" dirty="0"/>
          </a:p>
        </p:txBody>
      </p:sp>
    </p:spTree>
    <p:extLst>
      <p:ext uri="{BB962C8B-B14F-4D97-AF65-F5344CB8AC3E}">
        <p14:creationId xmlns:p14="http://schemas.microsoft.com/office/powerpoint/2010/main" val="176131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50F187-3FE7-4666-8BF0-01CE290AD7C7}" type="datetime1">
              <a:rPr lang="en-US" smtClean="0"/>
              <a:t>6/24/2019</a:t>
            </a:fld>
            <a:endParaRPr lang="en-IN"/>
          </a:p>
        </p:txBody>
      </p:sp>
      <p:sp>
        <p:nvSpPr>
          <p:cNvPr id="4" name="Footer Placeholder 3"/>
          <p:cNvSpPr>
            <a:spLocks noGrp="1"/>
          </p:cNvSpPr>
          <p:nvPr>
            <p:ph type="ftr" sz="quarter" idx="11"/>
          </p:nvPr>
        </p:nvSpPr>
        <p:spPr/>
        <p:txBody>
          <a:bodyPr/>
          <a:lstStyle/>
          <a:p>
            <a:r>
              <a:rPr lang="en-IN" smtClean="0"/>
              <a:t>GROUP 7</a:t>
            </a:r>
            <a:endParaRPr lang="en-IN"/>
          </a:p>
        </p:txBody>
      </p:sp>
      <p:sp>
        <p:nvSpPr>
          <p:cNvPr id="5" name="Slide Number Placeholder 4"/>
          <p:cNvSpPr>
            <a:spLocks noGrp="1"/>
          </p:cNvSpPr>
          <p:nvPr>
            <p:ph type="sldNum" sz="quarter" idx="12"/>
          </p:nvPr>
        </p:nvSpPr>
        <p:spPr/>
        <p:txBody>
          <a:bodyPr/>
          <a:lstStyle/>
          <a:p>
            <a:fld id="{81A8D99B-803E-4FDB-A8F6-555CA851A0BC}" type="slidenum">
              <a:rPr lang="en-IN" smtClean="0"/>
              <a:t>13</a:t>
            </a:fld>
            <a:endParaRPr lang="en-IN"/>
          </a:p>
        </p:txBody>
      </p:sp>
      <p:pic>
        <p:nvPicPr>
          <p:cNvPr id="6" name="Picture 5">
            <a:extLst>
              <a:ext uri="{FF2B5EF4-FFF2-40B4-BE49-F238E27FC236}">
                <a16:creationId xmlns:a16="http://schemas.microsoft.com/office/drawing/2014/main" id="{A32BDCDA-BEA5-4B2B-B25C-BFDF84396349}"/>
              </a:ext>
            </a:extLst>
          </p:cNvPr>
          <p:cNvPicPr>
            <a:picLocks noChangeAspect="1"/>
          </p:cNvPicPr>
          <p:nvPr/>
        </p:nvPicPr>
        <p:blipFill rotWithShape="1">
          <a:blip r:embed="rId2"/>
          <a:srcRect r="78684" b="25052"/>
          <a:stretch/>
        </p:blipFill>
        <p:spPr>
          <a:xfrm>
            <a:off x="838200" y="448733"/>
            <a:ext cx="5113867" cy="5654966"/>
          </a:xfrm>
          <a:prstGeom prst="rect">
            <a:avLst/>
          </a:prstGeom>
        </p:spPr>
      </p:pic>
      <p:sp>
        <p:nvSpPr>
          <p:cNvPr id="7" name="TextBox 6"/>
          <p:cNvSpPr txBox="1"/>
          <p:nvPr/>
        </p:nvSpPr>
        <p:spPr>
          <a:xfrm>
            <a:off x="6392333" y="2336800"/>
            <a:ext cx="4521200" cy="978729"/>
          </a:xfrm>
          <a:prstGeom prst="rect">
            <a:avLst/>
          </a:prstGeom>
          <a:noFill/>
        </p:spPr>
        <p:txBody>
          <a:bodyPr wrap="square" rtlCol="0">
            <a:spAutoFit/>
          </a:bodyPr>
          <a:lstStyle/>
          <a:p>
            <a:pPr algn="ctr">
              <a:lnSpc>
                <a:spcPct val="90000"/>
              </a:lnSpc>
              <a:spcBef>
                <a:spcPct val="0"/>
              </a:spcBef>
            </a:pPr>
            <a:endParaRPr lang="en-US" sz="3200" b="1" dirty="0" smtClean="0">
              <a:solidFill>
                <a:srgbClr val="C0000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3200" b="1" dirty="0" smtClean="0">
                <a:solidFill>
                  <a:srgbClr val="C00000"/>
                </a:solidFill>
                <a:latin typeface="Times New Roman" panose="02020603050405020304" pitchFamily="18" charset="0"/>
                <a:cs typeface="Times New Roman" panose="02020603050405020304" pitchFamily="18" charset="0"/>
              </a:rPr>
              <a:t>Training </a:t>
            </a:r>
            <a:r>
              <a:rPr lang="en-US" sz="3200" b="1" dirty="0">
                <a:solidFill>
                  <a:srgbClr val="C00000"/>
                </a:solidFill>
                <a:latin typeface="Times New Roman" panose="02020603050405020304" pitchFamily="18" charset="0"/>
                <a:cs typeface="Times New Roman" panose="02020603050405020304" pitchFamily="18" charset="0"/>
              </a:rPr>
              <a:t>the model</a:t>
            </a:r>
          </a:p>
        </p:txBody>
      </p:sp>
    </p:spTree>
    <p:extLst>
      <p:ext uri="{BB962C8B-B14F-4D97-AF65-F5344CB8AC3E}">
        <p14:creationId xmlns:p14="http://schemas.microsoft.com/office/powerpoint/2010/main" val="2707325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8B5AF3-9FD7-4738-A258-F407CDF97CB7}"/>
              </a:ext>
            </a:extLst>
          </p:cNvPr>
          <p:cNvPicPr>
            <a:picLocks noChangeAspect="1"/>
          </p:cNvPicPr>
          <p:nvPr/>
        </p:nvPicPr>
        <p:blipFill>
          <a:blip r:embed="rId2"/>
          <a:stretch>
            <a:fillRect/>
          </a:stretch>
        </p:blipFill>
        <p:spPr>
          <a:xfrm>
            <a:off x="0" y="0"/>
            <a:ext cx="6096000" cy="3429000"/>
          </a:xfrm>
          <a:prstGeom prst="rect">
            <a:avLst/>
          </a:prstGeom>
        </p:spPr>
      </p:pic>
      <p:pic>
        <p:nvPicPr>
          <p:cNvPr id="4" name="Picture 3">
            <a:extLst>
              <a:ext uri="{FF2B5EF4-FFF2-40B4-BE49-F238E27FC236}">
                <a16:creationId xmlns:a16="http://schemas.microsoft.com/office/drawing/2014/main" id="{7114F84B-F7FD-459D-AFE7-E8FDBF12C736}"/>
              </a:ext>
            </a:extLst>
          </p:cNvPr>
          <p:cNvPicPr>
            <a:picLocks noChangeAspect="1"/>
          </p:cNvPicPr>
          <p:nvPr/>
        </p:nvPicPr>
        <p:blipFill>
          <a:blip r:embed="rId3"/>
          <a:stretch>
            <a:fillRect/>
          </a:stretch>
        </p:blipFill>
        <p:spPr>
          <a:xfrm>
            <a:off x="0" y="3429000"/>
            <a:ext cx="6096000" cy="3429000"/>
          </a:xfrm>
          <a:prstGeom prst="rect">
            <a:avLst/>
          </a:prstGeom>
        </p:spPr>
      </p:pic>
      <p:sp>
        <p:nvSpPr>
          <p:cNvPr id="7" name="Footer Placeholder 6">
            <a:extLst>
              <a:ext uri="{FF2B5EF4-FFF2-40B4-BE49-F238E27FC236}">
                <a16:creationId xmlns:a16="http://schemas.microsoft.com/office/drawing/2014/main" id="{39C256A7-B110-4E03-BC6D-FAAB2133D25A}"/>
              </a:ext>
            </a:extLst>
          </p:cNvPr>
          <p:cNvSpPr>
            <a:spLocks noGrp="1"/>
          </p:cNvSpPr>
          <p:nvPr>
            <p:ph type="ftr" sz="quarter" idx="11"/>
          </p:nvPr>
        </p:nvSpPr>
        <p:spPr/>
        <p:txBody>
          <a:bodyPr/>
          <a:lstStyle/>
          <a:p>
            <a:r>
              <a:rPr lang="en-IN"/>
              <a:t>GROUP 7</a:t>
            </a:r>
          </a:p>
        </p:txBody>
      </p:sp>
      <p:sp>
        <p:nvSpPr>
          <p:cNvPr id="8" name="Slide Number Placeholder 7">
            <a:extLst>
              <a:ext uri="{FF2B5EF4-FFF2-40B4-BE49-F238E27FC236}">
                <a16:creationId xmlns:a16="http://schemas.microsoft.com/office/drawing/2014/main" id="{31B33EE7-9635-459D-BC91-2E944453A430}"/>
              </a:ext>
            </a:extLst>
          </p:cNvPr>
          <p:cNvSpPr>
            <a:spLocks noGrp="1"/>
          </p:cNvSpPr>
          <p:nvPr>
            <p:ph type="sldNum" sz="quarter" idx="12"/>
          </p:nvPr>
        </p:nvSpPr>
        <p:spPr/>
        <p:txBody>
          <a:bodyPr/>
          <a:lstStyle/>
          <a:p>
            <a:fld id="{81A8D99B-803E-4FDB-A8F6-555CA851A0BC}" type="slidenum">
              <a:rPr lang="en-IN" smtClean="0"/>
              <a:t>14</a:t>
            </a:fld>
            <a:endParaRPr lang="en-IN"/>
          </a:p>
        </p:txBody>
      </p:sp>
      <p:sp>
        <p:nvSpPr>
          <p:cNvPr id="2" name="Date Placeholder 1"/>
          <p:cNvSpPr>
            <a:spLocks noGrp="1"/>
          </p:cNvSpPr>
          <p:nvPr>
            <p:ph type="dt" sz="half" idx="10"/>
          </p:nvPr>
        </p:nvSpPr>
        <p:spPr/>
        <p:txBody>
          <a:bodyPr/>
          <a:lstStyle/>
          <a:p>
            <a:fld id="{7F220F45-36EF-4B29-A0FC-79064ED6FDD3}" type="datetime1">
              <a:rPr lang="en-US" smtClean="0"/>
              <a:t>6/24/2019</a:t>
            </a:fld>
            <a:endParaRPr lang="en-IN"/>
          </a:p>
        </p:txBody>
      </p:sp>
      <p:sp>
        <p:nvSpPr>
          <p:cNvPr id="6" name="TextBox 5"/>
          <p:cNvSpPr txBox="1"/>
          <p:nvPr/>
        </p:nvSpPr>
        <p:spPr>
          <a:xfrm>
            <a:off x="7666182" y="572655"/>
            <a:ext cx="2937163"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TEST_1.PY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870699" y="1181675"/>
            <a:ext cx="4528127" cy="5339923"/>
          </a:xfrm>
          <a:prstGeom prst="rect">
            <a:avLst/>
          </a:prstGeom>
          <a:noFill/>
        </p:spPr>
        <p:txBody>
          <a:bodyPr wrap="square" rtlCol="0">
            <a:spAutoFit/>
          </a:bodyPr>
          <a:lstStyle/>
          <a:p>
            <a:pPr marL="285750" indent="-285750">
              <a:buFont typeface="Arial" panose="020B0604020202020204" pitchFamily="34" charset="0"/>
              <a:buChar char="•"/>
            </a:pPr>
            <a:r>
              <a:rPr lang="en-US" sz="1900" dirty="0">
                <a:solidFill>
                  <a:srgbClr val="002060"/>
                </a:solidFill>
              </a:rPr>
              <a:t>This file is for the text summarizer that summarizes any text content.</a:t>
            </a:r>
          </a:p>
          <a:p>
            <a:pPr marL="285750" indent="-285750">
              <a:buFont typeface="Arial" panose="020B0604020202020204" pitchFamily="34" charset="0"/>
              <a:buChar char="•"/>
            </a:pPr>
            <a:r>
              <a:rPr lang="en-US" sz="1900" dirty="0">
                <a:solidFill>
                  <a:srgbClr val="002060"/>
                </a:solidFill>
              </a:rPr>
              <a:t>The file takes the input text and first preprocesses it.</a:t>
            </a:r>
          </a:p>
          <a:p>
            <a:pPr marL="285750" indent="-285750">
              <a:buFont typeface="Arial" panose="020B0604020202020204" pitchFamily="34" charset="0"/>
              <a:buChar char="•"/>
            </a:pPr>
            <a:r>
              <a:rPr lang="en-US" sz="1900" dirty="0">
                <a:solidFill>
                  <a:srgbClr val="002060"/>
                </a:solidFill>
              </a:rPr>
              <a:t>It then assigns weights to all words except </a:t>
            </a:r>
            <a:r>
              <a:rPr lang="en-US" sz="1900" dirty="0" err="1">
                <a:solidFill>
                  <a:srgbClr val="002060"/>
                </a:solidFill>
              </a:rPr>
              <a:t>stopwords</a:t>
            </a:r>
            <a:r>
              <a:rPr lang="en-US" sz="1900" dirty="0">
                <a:solidFill>
                  <a:srgbClr val="002060"/>
                </a:solidFill>
              </a:rPr>
              <a:t>.</a:t>
            </a:r>
          </a:p>
          <a:p>
            <a:pPr marL="285750" indent="-285750">
              <a:buFont typeface="Arial" panose="020B0604020202020204" pitchFamily="34" charset="0"/>
              <a:buChar char="•"/>
            </a:pPr>
            <a:r>
              <a:rPr lang="en-US" sz="1900" dirty="0">
                <a:solidFill>
                  <a:srgbClr val="002060"/>
                </a:solidFill>
              </a:rPr>
              <a:t>The weights are used to find the important lines of the entire paragraph.</a:t>
            </a:r>
          </a:p>
          <a:p>
            <a:pPr marL="285750" indent="-285750">
              <a:buFont typeface="Arial" panose="020B0604020202020204" pitchFamily="34" charset="0"/>
              <a:buChar char="•"/>
            </a:pPr>
            <a:r>
              <a:rPr lang="en-US" sz="1900" dirty="0">
                <a:solidFill>
                  <a:srgbClr val="002060"/>
                </a:solidFill>
              </a:rPr>
              <a:t>The lines are then extracted and paraphrased using the </a:t>
            </a:r>
            <a:r>
              <a:rPr lang="en-US" sz="1900" dirty="0" err="1">
                <a:solidFill>
                  <a:srgbClr val="002060"/>
                </a:solidFill>
              </a:rPr>
              <a:t>wordnet</a:t>
            </a:r>
            <a:r>
              <a:rPr lang="en-US" sz="1900" dirty="0">
                <a:solidFill>
                  <a:srgbClr val="002060"/>
                </a:solidFill>
              </a:rPr>
              <a:t>.</a:t>
            </a:r>
          </a:p>
          <a:p>
            <a:pPr marL="285750" indent="-285750">
              <a:buFont typeface="Arial" panose="020B0604020202020204" pitchFamily="34" charset="0"/>
              <a:buChar char="•"/>
            </a:pPr>
            <a:r>
              <a:rPr lang="en-US" sz="1900" dirty="0">
                <a:solidFill>
                  <a:srgbClr val="002060"/>
                </a:solidFill>
              </a:rPr>
              <a:t>The output is given to the user.</a:t>
            </a:r>
          </a:p>
          <a:p>
            <a:pPr marL="285750" indent="-285750">
              <a:buFont typeface="Arial" panose="020B0604020202020204" pitchFamily="34" charset="0"/>
              <a:buChar char="•"/>
            </a:pPr>
            <a:r>
              <a:rPr lang="en-US" sz="1900" dirty="0">
                <a:solidFill>
                  <a:srgbClr val="002060"/>
                </a:solidFill>
              </a:rPr>
              <a:t>FLASK is used to run the BRAVIS.com website and the text is sent to the server and the model is run on the server.</a:t>
            </a:r>
          </a:p>
          <a:p>
            <a:pPr marL="285750" indent="-285750">
              <a:buFont typeface="Arial" panose="020B0604020202020204" pitchFamily="34" charset="0"/>
              <a:buChar char="•"/>
            </a:pPr>
            <a:r>
              <a:rPr lang="en-US" sz="1900" dirty="0">
                <a:solidFill>
                  <a:srgbClr val="002060"/>
                </a:solidFill>
              </a:rPr>
              <a:t>Any News Descriptions, essays, etc. can also be summarized in the text summarizer.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00708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AEE136-1322-406B-861C-7F86415C7409}"/>
              </a:ext>
            </a:extLst>
          </p:cNvPr>
          <p:cNvPicPr>
            <a:picLocks noChangeAspect="1"/>
          </p:cNvPicPr>
          <p:nvPr/>
        </p:nvPicPr>
        <p:blipFill>
          <a:blip r:embed="rId2"/>
          <a:stretch>
            <a:fillRect/>
          </a:stretch>
        </p:blipFill>
        <p:spPr>
          <a:xfrm>
            <a:off x="838200" y="988291"/>
            <a:ext cx="10515600" cy="5368059"/>
          </a:xfrm>
          <a:prstGeom prst="rect">
            <a:avLst/>
          </a:prstGeom>
        </p:spPr>
      </p:pic>
      <p:sp>
        <p:nvSpPr>
          <p:cNvPr id="5" name="Title 4">
            <a:extLst>
              <a:ext uri="{FF2B5EF4-FFF2-40B4-BE49-F238E27FC236}">
                <a16:creationId xmlns:a16="http://schemas.microsoft.com/office/drawing/2014/main" id="{C89151A4-264A-4527-9671-3A7DB5E79528}"/>
              </a:ext>
            </a:extLst>
          </p:cNvPr>
          <p:cNvSpPr>
            <a:spLocks noGrp="1"/>
          </p:cNvSpPr>
          <p:nvPr>
            <p:ph type="title"/>
          </p:nvPr>
        </p:nvSpPr>
        <p:spPr>
          <a:xfrm>
            <a:off x="838200" y="-40958"/>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WEBSITE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7DA1FDF-B3B5-4639-8F82-0BB84CF60A84}"/>
              </a:ext>
            </a:extLst>
          </p:cNvPr>
          <p:cNvSpPr>
            <a:spLocks noGrp="1"/>
          </p:cNvSpPr>
          <p:nvPr>
            <p:ph type="ftr" sz="quarter" idx="11"/>
          </p:nvPr>
        </p:nvSpPr>
        <p:spPr/>
        <p:txBody>
          <a:bodyPr/>
          <a:lstStyle/>
          <a:p>
            <a:r>
              <a:rPr lang="en-IN"/>
              <a:t>GROUP 7</a:t>
            </a:r>
          </a:p>
        </p:txBody>
      </p:sp>
      <p:sp>
        <p:nvSpPr>
          <p:cNvPr id="4" name="Slide Number Placeholder 3">
            <a:extLst>
              <a:ext uri="{FF2B5EF4-FFF2-40B4-BE49-F238E27FC236}">
                <a16:creationId xmlns:a16="http://schemas.microsoft.com/office/drawing/2014/main" id="{05AEE73F-E87C-45F9-AE84-DEDF43970C7B}"/>
              </a:ext>
            </a:extLst>
          </p:cNvPr>
          <p:cNvSpPr>
            <a:spLocks noGrp="1"/>
          </p:cNvSpPr>
          <p:nvPr>
            <p:ph type="sldNum" sz="quarter" idx="12"/>
          </p:nvPr>
        </p:nvSpPr>
        <p:spPr/>
        <p:txBody>
          <a:bodyPr/>
          <a:lstStyle/>
          <a:p>
            <a:fld id="{81A8D99B-803E-4FDB-A8F6-555CA851A0BC}" type="slidenum">
              <a:rPr lang="en-IN" smtClean="0"/>
              <a:t>15</a:t>
            </a:fld>
            <a:endParaRPr lang="en-IN"/>
          </a:p>
        </p:txBody>
      </p:sp>
      <p:sp>
        <p:nvSpPr>
          <p:cNvPr id="2" name="Date Placeholder 1"/>
          <p:cNvSpPr>
            <a:spLocks noGrp="1"/>
          </p:cNvSpPr>
          <p:nvPr>
            <p:ph type="dt" sz="half" idx="10"/>
          </p:nvPr>
        </p:nvSpPr>
        <p:spPr/>
        <p:txBody>
          <a:bodyPr/>
          <a:lstStyle/>
          <a:p>
            <a:fld id="{4C823ECE-5A4E-49D3-AC43-23E8225112D8}" type="datetime1">
              <a:rPr lang="en-US" smtClean="0"/>
              <a:t>6/24/2019</a:t>
            </a:fld>
            <a:endParaRPr lang="en-IN"/>
          </a:p>
        </p:txBody>
      </p:sp>
    </p:spTree>
    <p:extLst>
      <p:ext uri="{BB962C8B-B14F-4D97-AF65-F5344CB8AC3E}">
        <p14:creationId xmlns:p14="http://schemas.microsoft.com/office/powerpoint/2010/main" val="2486633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58F2-48C6-46D5-9DB9-FFAC31D3AFBF}"/>
              </a:ext>
            </a:extLst>
          </p:cNvPr>
          <p:cNvSpPr>
            <a:spLocks noGrp="1"/>
          </p:cNvSpPr>
          <p:nvPr>
            <p:ph type="title"/>
          </p:nvPr>
        </p:nvSpPr>
        <p:spPr>
          <a:xfrm>
            <a:off x="764309" y="0"/>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WORK FLOW</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6CDB37B-4C01-40CE-959D-50D7A695B4E7}"/>
              </a:ext>
            </a:extLst>
          </p:cNvPr>
          <p:cNvSpPr>
            <a:spLocks noGrp="1"/>
          </p:cNvSpPr>
          <p:nvPr>
            <p:ph idx="1"/>
          </p:nvPr>
        </p:nvSpPr>
        <p:spPr>
          <a:xfrm>
            <a:off x="838200" y="1325563"/>
            <a:ext cx="10515600" cy="4351338"/>
          </a:xfrm>
        </p:spPr>
        <p:txBody>
          <a:bodyPr>
            <a:normAutofit fontScale="92500" lnSpcReduction="10000"/>
          </a:bodyPr>
          <a:lstStyle/>
          <a:p>
            <a:r>
              <a:rPr lang="en-US" dirty="0">
                <a:solidFill>
                  <a:srgbClr val="002060"/>
                </a:solidFill>
              </a:rPr>
              <a:t>Models.py </a:t>
            </a:r>
            <a:r>
              <a:rPr lang="en-US" dirty="0" smtClean="0">
                <a:solidFill>
                  <a:srgbClr val="002060"/>
                </a:solidFill>
              </a:rPr>
              <a:t>contains model architecture and </a:t>
            </a:r>
            <a:r>
              <a:rPr lang="en-US" dirty="0">
                <a:solidFill>
                  <a:srgbClr val="002060"/>
                </a:solidFill>
              </a:rPr>
              <a:t>utils.py </a:t>
            </a:r>
            <a:r>
              <a:rPr lang="en-US" dirty="0" smtClean="0">
                <a:solidFill>
                  <a:srgbClr val="002060"/>
                </a:solidFill>
              </a:rPr>
              <a:t>contain helper functions for </a:t>
            </a:r>
            <a:r>
              <a:rPr lang="en-US" dirty="0">
                <a:solidFill>
                  <a:srgbClr val="002060"/>
                </a:solidFill>
              </a:rPr>
              <a:t>train.py file.</a:t>
            </a:r>
          </a:p>
          <a:p>
            <a:r>
              <a:rPr lang="en-US" dirty="0">
                <a:solidFill>
                  <a:srgbClr val="002060"/>
                </a:solidFill>
              </a:rPr>
              <a:t>All the </a:t>
            </a:r>
            <a:r>
              <a:rPr lang="en-US" dirty="0" smtClean="0">
                <a:solidFill>
                  <a:srgbClr val="002060"/>
                </a:solidFill>
              </a:rPr>
              <a:t>hyper-parameters can be passed to the </a:t>
            </a:r>
            <a:r>
              <a:rPr lang="en-US" dirty="0">
                <a:solidFill>
                  <a:srgbClr val="002060"/>
                </a:solidFill>
              </a:rPr>
              <a:t>command-line. In </a:t>
            </a:r>
            <a:r>
              <a:rPr lang="en-US" dirty="0" smtClean="0">
                <a:solidFill>
                  <a:srgbClr val="002060"/>
                </a:solidFill>
              </a:rPr>
              <a:t>case no parameters are passed, </a:t>
            </a:r>
            <a:r>
              <a:rPr lang="en-US" dirty="0">
                <a:solidFill>
                  <a:srgbClr val="002060"/>
                </a:solidFill>
              </a:rPr>
              <a:t>default parameters </a:t>
            </a:r>
            <a:r>
              <a:rPr lang="en-US" dirty="0" smtClean="0">
                <a:solidFill>
                  <a:srgbClr val="002060"/>
                </a:solidFill>
              </a:rPr>
              <a:t>are </a:t>
            </a:r>
            <a:r>
              <a:rPr lang="en-US" dirty="0">
                <a:solidFill>
                  <a:srgbClr val="002060"/>
                </a:solidFill>
              </a:rPr>
              <a:t>assigned.</a:t>
            </a:r>
          </a:p>
          <a:p>
            <a:r>
              <a:rPr lang="en-US" dirty="0">
                <a:solidFill>
                  <a:srgbClr val="002060"/>
                </a:solidFill>
              </a:rPr>
              <a:t>This Deep Learning model is done on TensorFlow and once the parameters are passed, the training data is preprocessed and the model starts to run.</a:t>
            </a:r>
          </a:p>
          <a:p>
            <a:r>
              <a:rPr lang="en-US" dirty="0">
                <a:solidFill>
                  <a:srgbClr val="002060"/>
                </a:solidFill>
              </a:rPr>
              <a:t>The model </a:t>
            </a:r>
            <a:r>
              <a:rPr lang="en-US" dirty="0" smtClean="0">
                <a:solidFill>
                  <a:srgbClr val="002060"/>
                </a:solidFill>
              </a:rPr>
              <a:t>has </a:t>
            </a:r>
            <a:r>
              <a:rPr lang="en-US" dirty="0">
                <a:solidFill>
                  <a:srgbClr val="002060"/>
                </a:solidFill>
              </a:rPr>
              <a:t>loss of </a:t>
            </a:r>
            <a:r>
              <a:rPr lang="en-US" dirty="0" smtClean="0">
                <a:solidFill>
                  <a:srgbClr val="002060"/>
                </a:solidFill>
              </a:rPr>
              <a:t>4.33757</a:t>
            </a:r>
            <a:endParaRPr lang="en-US" dirty="0">
              <a:solidFill>
                <a:srgbClr val="002060"/>
              </a:solidFill>
            </a:endParaRPr>
          </a:p>
          <a:p>
            <a:r>
              <a:rPr lang="en-US" dirty="0">
                <a:solidFill>
                  <a:srgbClr val="002060"/>
                </a:solidFill>
              </a:rPr>
              <a:t>The </a:t>
            </a:r>
            <a:r>
              <a:rPr lang="en-US" dirty="0" smtClean="0">
                <a:solidFill>
                  <a:srgbClr val="002060"/>
                </a:solidFill>
              </a:rPr>
              <a:t>test dataset </a:t>
            </a:r>
            <a:r>
              <a:rPr lang="en-US" dirty="0">
                <a:solidFill>
                  <a:srgbClr val="002060"/>
                </a:solidFill>
              </a:rPr>
              <a:t>was then used to test the model.</a:t>
            </a:r>
          </a:p>
          <a:p>
            <a:r>
              <a:rPr lang="en-US" dirty="0">
                <a:solidFill>
                  <a:srgbClr val="002060"/>
                </a:solidFill>
              </a:rPr>
              <a:t>The model is scalable and can be used to generate any number of words as summary for given text. The appropriate dataset must be provided beforehand for the model to be trained and predict the news summary.</a:t>
            </a:r>
            <a:endParaRPr lang="en-IN" dirty="0">
              <a:solidFill>
                <a:srgbClr val="002060"/>
              </a:solidFill>
            </a:endParaRPr>
          </a:p>
        </p:txBody>
      </p:sp>
      <p:sp>
        <p:nvSpPr>
          <p:cNvPr id="4" name="Footer Placeholder 3">
            <a:extLst>
              <a:ext uri="{FF2B5EF4-FFF2-40B4-BE49-F238E27FC236}">
                <a16:creationId xmlns:a16="http://schemas.microsoft.com/office/drawing/2014/main" id="{D10FC915-C004-4829-AA1A-D38F5A921C15}"/>
              </a:ext>
            </a:extLst>
          </p:cNvPr>
          <p:cNvSpPr>
            <a:spLocks noGrp="1"/>
          </p:cNvSpPr>
          <p:nvPr>
            <p:ph type="ftr" sz="quarter" idx="11"/>
          </p:nvPr>
        </p:nvSpPr>
        <p:spPr/>
        <p:txBody>
          <a:bodyPr/>
          <a:lstStyle/>
          <a:p>
            <a:r>
              <a:rPr lang="en-IN"/>
              <a:t>GROUP 7</a:t>
            </a:r>
          </a:p>
        </p:txBody>
      </p:sp>
      <p:sp>
        <p:nvSpPr>
          <p:cNvPr id="5" name="Slide Number Placeholder 4">
            <a:extLst>
              <a:ext uri="{FF2B5EF4-FFF2-40B4-BE49-F238E27FC236}">
                <a16:creationId xmlns:a16="http://schemas.microsoft.com/office/drawing/2014/main" id="{7E9F1182-FBFA-4A0B-BF8B-6E78BE64DFC9}"/>
              </a:ext>
            </a:extLst>
          </p:cNvPr>
          <p:cNvSpPr>
            <a:spLocks noGrp="1"/>
          </p:cNvSpPr>
          <p:nvPr>
            <p:ph type="sldNum" sz="quarter" idx="12"/>
          </p:nvPr>
        </p:nvSpPr>
        <p:spPr/>
        <p:txBody>
          <a:bodyPr/>
          <a:lstStyle/>
          <a:p>
            <a:fld id="{81A8D99B-803E-4FDB-A8F6-555CA851A0BC}" type="slidenum">
              <a:rPr lang="en-IN" smtClean="0"/>
              <a:t>16</a:t>
            </a:fld>
            <a:endParaRPr lang="en-IN"/>
          </a:p>
        </p:txBody>
      </p:sp>
      <p:sp>
        <p:nvSpPr>
          <p:cNvPr id="3" name="Date Placeholder 2"/>
          <p:cNvSpPr>
            <a:spLocks noGrp="1"/>
          </p:cNvSpPr>
          <p:nvPr>
            <p:ph type="dt" sz="half" idx="10"/>
          </p:nvPr>
        </p:nvSpPr>
        <p:spPr/>
        <p:txBody>
          <a:bodyPr/>
          <a:lstStyle/>
          <a:p>
            <a:fld id="{EBDF6681-A7AF-4767-8047-6E4B0A78FBF2}" type="datetime1">
              <a:rPr lang="en-US" smtClean="0"/>
              <a:t>6/24/2019</a:t>
            </a:fld>
            <a:endParaRPr lang="en-IN"/>
          </a:p>
        </p:txBody>
      </p:sp>
    </p:spTree>
    <p:extLst>
      <p:ext uri="{BB962C8B-B14F-4D97-AF65-F5344CB8AC3E}">
        <p14:creationId xmlns:p14="http://schemas.microsoft.com/office/powerpoint/2010/main" val="2085463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68704A-8771-4421-AF8D-733820E7C5ED}"/>
              </a:ext>
            </a:extLst>
          </p:cNvPr>
          <p:cNvSpPr>
            <a:spLocks noGrp="1"/>
          </p:cNvSpPr>
          <p:nvPr>
            <p:ph type="title"/>
          </p:nvPr>
        </p:nvSpPr>
        <p:spPr>
          <a:xfrm>
            <a:off x="838200" y="161925"/>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WORK FLOW(contd.)</a:t>
            </a:r>
            <a:endParaRPr lang="en-IN" dirty="0"/>
          </a:p>
        </p:txBody>
      </p:sp>
      <p:sp>
        <p:nvSpPr>
          <p:cNvPr id="7" name="Content Placeholder 6">
            <a:extLst>
              <a:ext uri="{FF2B5EF4-FFF2-40B4-BE49-F238E27FC236}">
                <a16:creationId xmlns:a16="http://schemas.microsoft.com/office/drawing/2014/main" id="{C943849F-C826-42CF-981D-409B9248102D}"/>
              </a:ext>
            </a:extLst>
          </p:cNvPr>
          <p:cNvSpPr>
            <a:spLocks noGrp="1"/>
          </p:cNvSpPr>
          <p:nvPr>
            <p:ph idx="1"/>
          </p:nvPr>
        </p:nvSpPr>
        <p:spPr>
          <a:xfrm>
            <a:off x="838200" y="1382280"/>
            <a:ext cx="10515600" cy="4351338"/>
          </a:xfrm>
        </p:spPr>
        <p:txBody>
          <a:bodyPr/>
          <a:lstStyle/>
          <a:p>
            <a:r>
              <a:rPr lang="en-US" dirty="0">
                <a:solidFill>
                  <a:srgbClr val="002060"/>
                </a:solidFill>
              </a:rPr>
              <a:t>A website using FLASK is built to get input from the user.</a:t>
            </a:r>
          </a:p>
          <a:p>
            <a:r>
              <a:rPr lang="en-US" dirty="0">
                <a:solidFill>
                  <a:srgbClr val="002060"/>
                </a:solidFill>
              </a:rPr>
              <a:t>The summary of the input text is then generated by sending the text back to webserver.</a:t>
            </a:r>
          </a:p>
          <a:p>
            <a:r>
              <a:rPr lang="en-US" dirty="0">
                <a:solidFill>
                  <a:srgbClr val="002060"/>
                </a:solidFill>
              </a:rPr>
              <a:t>The model is loaded in the webserver and it will be used to process the input text.</a:t>
            </a:r>
          </a:p>
          <a:p>
            <a:r>
              <a:rPr lang="en-US" dirty="0">
                <a:solidFill>
                  <a:srgbClr val="002060"/>
                </a:solidFill>
              </a:rPr>
              <a:t>The summary is generated for the input text and it is also paraphrased.</a:t>
            </a:r>
          </a:p>
          <a:p>
            <a:r>
              <a:rPr lang="en-US" dirty="0">
                <a:solidFill>
                  <a:srgbClr val="002060"/>
                </a:solidFill>
              </a:rPr>
              <a:t>This summary is sent back to the user for he/she to work on it.</a:t>
            </a:r>
            <a:endParaRPr lang="en-IN" dirty="0">
              <a:solidFill>
                <a:srgbClr val="002060"/>
              </a:solidFill>
            </a:endParaRPr>
          </a:p>
        </p:txBody>
      </p:sp>
      <p:sp>
        <p:nvSpPr>
          <p:cNvPr id="4" name="Footer Placeholder 3">
            <a:extLst>
              <a:ext uri="{FF2B5EF4-FFF2-40B4-BE49-F238E27FC236}">
                <a16:creationId xmlns:a16="http://schemas.microsoft.com/office/drawing/2014/main" id="{FF47BFF2-E64F-4680-A7D0-1AD0ED52E591}"/>
              </a:ext>
            </a:extLst>
          </p:cNvPr>
          <p:cNvSpPr>
            <a:spLocks noGrp="1"/>
          </p:cNvSpPr>
          <p:nvPr>
            <p:ph type="ftr" sz="quarter" idx="11"/>
          </p:nvPr>
        </p:nvSpPr>
        <p:spPr/>
        <p:txBody>
          <a:bodyPr/>
          <a:lstStyle/>
          <a:p>
            <a:r>
              <a:rPr lang="en-IN"/>
              <a:t>GROUP 7</a:t>
            </a:r>
          </a:p>
        </p:txBody>
      </p:sp>
      <p:sp>
        <p:nvSpPr>
          <p:cNvPr id="5" name="Slide Number Placeholder 4">
            <a:extLst>
              <a:ext uri="{FF2B5EF4-FFF2-40B4-BE49-F238E27FC236}">
                <a16:creationId xmlns:a16="http://schemas.microsoft.com/office/drawing/2014/main" id="{E5196916-C4C4-4FC2-BADC-0F4DBF2D776E}"/>
              </a:ext>
            </a:extLst>
          </p:cNvPr>
          <p:cNvSpPr>
            <a:spLocks noGrp="1"/>
          </p:cNvSpPr>
          <p:nvPr>
            <p:ph type="sldNum" sz="quarter" idx="12"/>
          </p:nvPr>
        </p:nvSpPr>
        <p:spPr/>
        <p:txBody>
          <a:bodyPr/>
          <a:lstStyle/>
          <a:p>
            <a:fld id="{81A8D99B-803E-4FDB-A8F6-555CA851A0BC}" type="slidenum">
              <a:rPr lang="en-IN" smtClean="0"/>
              <a:t>17</a:t>
            </a:fld>
            <a:endParaRPr lang="en-IN"/>
          </a:p>
        </p:txBody>
      </p:sp>
      <p:sp>
        <p:nvSpPr>
          <p:cNvPr id="2" name="Date Placeholder 1"/>
          <p:cNvSpPr>
            <a:spLocks noGrp="1"/>
          </p:cNvSpPr>
          <p:nvPr>
            <p:ph type="dt" sz="half" idx="10"/>
          </p:nvPr>
        </p:nvSpPr>
        <p:spPr/>
        <p:txBody>
          <a:bodyPr/>
          <a:lstStyle/>
          <a:p>
            <a:fld id="{FCD1ABC2-CC7B-461C-932B-F07244509610}" type="datetime1">
              <a:rPr lang="en-US" smtClean="0"/>
              <a:t>6/24/2019</a:t>
            </a:fld>
            <a:endParaRPr lang="en-IN"/>
          </a:p>
        </p:txBody>
      </p:sp>
    </p:spTree>
    <p:extLst>
      <p:ext uri="{BB962C8B-B14F-4D97-AF65-F5344CB8AC3E}">
        <p14:creationId xmlns:p14="http://schemas.microsoft.com/office/powerpoint/2010/main" val="2240325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F87B0-E2D0-496F-8310-83C7ADA434D1}"/>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CONCLUSION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DFFC700-A664-453D-A62E-64CD910501D6}"/>
              </a:ext>
            </a:extLst>
          </p:cNvPr>
          <p:cNvSpPr>
            <a:spLocks noGrp="1"/>
          </p:cNvSpPr>
          <p:nvPr>
            <p:ph idx="1"/>
          </p:nvPr>
        </p:nvSpPr>
        <p:spPr/>
        <p:txBody>
          <a:bodyPr>
            <a:normAutofit/>
          </a:bodyPr>
          <a:lstStyle/>
          <a:p>
            <a:pPr algn="just"/>
            <a:r>
              <a:rPr lang="en-US" sz="2400" dirty="0">
                <a:solidFill>
                  <a:srgbClr val="002060"/>
                </a:solidFill>
              </a:rPr>
              <a:t>The state of the art summarization systems are all extractive in nature, but the community is gradually progressing towards abstractive summarization. </a:t>
            </a:r>
          </a:p>
          <a:p>
            <a:pPr algn="just"/>
            <a:r>
              <a:rPr lang="en-US" sz="2400" dirty="0">
                <a:solidFill>
                  <a:srgbClr val="002060"/>
                </a:solidFill>
              </a:rPr>
              <a:t>Although a complete abstractive summarization would require deeper natural language understanding and processing, a hybrid or shallow abstractive summarization can be achieved through sentence compression and textual entailment techniques. </a:t>
            </a:r>
          </a:p>
          <a:p>
            <a:pPr algn="just"/>
            <a:r>
              <a:rPr lang="en-US" sz="2400" dirty="0">
                <a:solidFill>
                  <a:srgbClr val="002060"/>
                </a:solidFill>
              </a:rPr>
              <a:t>With textual entailment we can produce more concise and shorter summaries.</a:t>
            </a:r>
          </a:p>
          <a:p>
            <a:pPr algn="just"/>
            <a:r>
              <a:rPr lang="en-US" sz="2400" dirty="0">
                <a:solidFill>
                  <a:srgbClr val="002060"/>
                </a:solidFill>
              </a:rPr>
              <a:t>Research in summarization continues to enhance the diversity and information richness, and strive to produce coherent and focused answers to users information need.</a:t>
            </a:r>
            <a:endParaRPr lang="en-IN" sz="2400" dirty="0">
              <a:solidFill>
                <a:srgbClr val="002060"/>
              </a:solidFill>
            </a:endParaRPr>
          </a:p>
        </p:txBody>
      </p:sp>
      <p:sp>
        <p:nvSpPr>
          <p:cNvPr id="6" name="Footer Placeholder 5">
            <a:extLst>
              <a:ext uri="{FF2B5EF4-FFF2-40B4-BE49-F238E27FC236}">
                <a16:creationId xmlns:a16="http://schemas.microsoft.com/office/drawing/2014/main" id="{5FD57066-86F2-42D3-87E6-6E3DD7375E4E}"/>
              </a:ext>
            </a:extLst>
          </p:cNvPr>
          <p:cNvSpPr>
            <a:spLocks noGrp="1"/>
          </p:cNvSpPr>
          <p:nvPr>
            <p:ph type="ftr" sz="quarter" idx="11"/>
          </p:nvPr>
        </p:nvSpPr>
        <p:spPr/>
        <p:txBody>
          <a:bodyPr/>
          <a:lstStyle/>
          <a:p>
            <a:r>
              <a:rPr lang="en-IN"/>
              <a:t>GROUP 7</a:t>
            </a:r>
          </a:p>
        </p:txBody>
      </p:sp>
      <p:sp>
        <p:nvSpPr>
          <p:cNvPr id="7" name="Slide Number Placeholder 6">
            <a:extLst>
              <a:ext uri="{FF2B5EF4-FFF2-40B4-BE49-F238E27FC236}">
                <a16:creationId xmlns:a16="http://schemas.microsoft.com/office/drawing/2014/main" id="{60B456B6-11E1-4B7A-8D04-E0A432180EDA}"/>
              </a:ext>
            </a:extLst>
          </p:cNvPr>
          <p:cNvSpPr>
            <a:spLocks noGrp="1"/>
          </p:cNvSpPr>
          <p:nvPr>
            <p:ph type="sldNum" sz="quarter" idx="12"/>
          </p:nvPr>
        </p:nvSpPr>
        <p:spPr/>
        <p:txBody>
          <a:bodyPr/>
          <a:lstStyle/>
          <a:p>
            <a:fld id="{81A8D99B-803E-4FDB-A8F6-555CA851A0BC}" type="slidenum">
              <a:rPr lang="en-IN" smtClean="0"/>
              <a:t>18</a:t>
            </a:fld>
            <a:endParaRPr lang="en-IN"/>
          </a:p>
        </p:txBody>
      </p:sp>
      <p:sp>
        <p:nvSpPr>
          <p:cNvPr id="2" name="Date Placeholder 1"/>
          <p:cNvSpPr>
            <a:spLocks noGrp="1"/>
          </p:cNvSpPr>
          <p:nvPr>
            <p:ph type="dt" sz="half" idx="10"/>
          </p:nvPr>
        </p:nvSpPr>
        <p:spPr/>
        <p:txBody>
          <a:bodyPr/>
          <a:lstStyle/>
          <a:p>
            <a:fld id="{7CD06937-C015-42AA-8BDE-EF5F58AA992D}" type="datetime1">
              <a:rPr lang="en-US" smtClean="0"/>
              <a:t>6/24/2019</a:t>
            </a:fld>
            <a:endParaRPr lang="en-IN"/>
          </a:p>
        </p:txBody>
      </p:sp>
    </p:spTree>
    <p:extLst>
      <p:ext uri="{BB962C8B-B14F-4D97-AF65-F5344CB8AC3E}">
        <p14:creationId xmlns:p14="http://schemas.microsoft.com/office/powerpoint/2010/main" val="2042181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0D15-76D9-4844-8F87-3CAFF785E218}"/>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FUTURE</a:t>
            </a:r>
            <a:r>
              <a:rPr lang="en-US" b="1" dirty="0">
                <a:solidFill>
                  <a:srgbClr val="C00000"/>
                </a:solidFill>
              </a:rPr>
              <a:t> </a:t>
            </a:r>
            <a:r>
              <a:rPr lang="en-US" b="1" dirty="0">
                <a:solidFill>
                  <a:srgbClr val="C00000"/>
                </a:solidFill>
                <a:latin typeface="Times New Roman" panose="02020603050405020304" pitchFamily="18" charset="0"/>
                <a:cs typeface="Times New Roman" panose="02020603050405020304" pitchFamily="18" charset="0"/>
              </a:rPr>
              <a:t>WORK</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740DA7-4E89-4B3A-B561-5D572651FFC6}"/>
              </a:ext>
            </a:extLst>
          </p:cNvPr>
          <p:cNvSpPr>
            <a:spLocks noGrp="1"/>
          </p:cNvSpPr>
          <p:nvPr>
            <p:ph idx="1"/>
          </p:nvPr>
        </p:nvSpPr>
        <p:spPr/>
        <p:txBody>
          <a:bodyPr/>
          <a:lstStyle/>
          <a:p>
            <a:r>
              <a:rPr lang="en-US" sz="2400" dirty="0">
                <a:solidFill>
                  <a:srgbClr val="002060"/>
                </a:solidFill>
              </a:rPr>
              <a:t>Better representation of the summaries of the text content.</a:t>
            </a:r>
          </a:p>
          <a:p>
            <a:r>
              <a:rPr lang="en-US" sz="2400" dirty="0">
                <a:solidFill>
                  <a:srgbClr val="002060"/>
                </a:solidFill>
              </a:rPr>
              <a:t>Better grammar accuracy.</a:t>
            </a:r>
          </a:p>
          <a:p>
            <a:r>
              <a:rPr lang="en-US" sz="2400" dirty="0">
                <a:solidFill>
                  <a:srgbClr val="002060"/>
                </a:solidFill>
              </a:rPr>
              <a:t>Sentence compression is another very active domain which could be a promising scope of improvement for summarizing applications.</a:t>
            </a:r>
          </a:p>
          <a:p>
            <a:r>
              <a:rPr lang="en-US" sz="2400" dirty="0">
                <a:solidFill>
                  <a:srgbClr val="002060"/>
                </a:solidFill>
              </a:rPr>
              <a:t>Production of more coherent texts.</a:t>
            </a:r>
          </a:p>
          <a:p>
            <a:r>
              <a:rPr lang="en-US" sz="2400" dirty="0">
                <a:solidFill>
                  <a:srgbClr val="002060"/>
                </a:solidFill>
              </a:rPr>
              <a:t>The development of more focused summaries may lead to a more consistent evaluation and to a better convergence between human and automatic evaluation methods, which is highly </a:t>
            </a:r>
            <a:r>
              <a:rPr lang="en-US" sz="2400">
                <a:solidFill>
                  <a:srgbClr val="002060"/>
                </a:solidFill>
              </a:rPr>
              <a:t>desirable</a:t>
            </a:r>
            <a:r>
              <a:rPr lang="en-US" sz="2400" smtClean="0">
                <a:solidFill>
                  <a:srgbClr val="002060"/>
                </a:solidFill>
              </a:rPr>
              <a:t>.</a:t>
            </a:r>
            <a:endParaRPr lang="en-US" sz="2400" dirty="0" smtClean="0">
              <a:solidFill>
                <a:srgbClr val="002060"/>
              </a:solidFill>
            </a:endParaRPr>
          </a:p>
          <a:p>
            <a:r>
              <a:rPr lang="en-US" sz="2400" dirty="0" smtClean="0">
                <a:solidFill>
                  <a:srgbClr val="002060"/>
                </a:solidFill>
              </a:rPr>
              <a:t>Using Markov Chain for better accuracy and prediction.</a:t>
            </a:r>
            <a:endParaRPr lang="en-US" sz="2400" dirty="0">
              <a:solidFill>
                <a:srgbClr val="002060"/>
              </a:solidFill>
            </a:endParaRPr>
          </a:p>
          <a:p>
            <a:endParaRPr lang="en-IN" dirty="0">
              <a:solidFill>
                <a:srgbClr val="002060"/>
              </a:solidFill>
            </a:endParaRPr>
          </a:p>
        </p:txBody>
      </p:sp>
      <p:sp>
        <p:nvSpPr>
          <p:cNvPr id="5" name="Footer Placeholder 4">
            <a:extLst>
              <a:ext uri="{FF2B5EF4-FFF2-40B4-BE49-F238E27FC236}">
                <a16:creationId xmlns:a16="http://schemas.microsoft.com/office/drawing/2014/main" id="{217DCFA4-14C1-4E87-BF41-D517F1EA3316}"/>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E6AEC6D8-1958-47D6-936C-529D7C569307}"/>
              </a:ext>
            </a:extLst>
          </p:cNvPr>
          <p:cNvSpPr>
            <a:spLocks noGrp="1"/>
          </p:cNvSpPr>
          <p:nvPr>
            <p:ph type="sldNum" sz="quarter" idx="12"/>
          </p:nvPr>
        </p:nvSpPr>
        <p:spPr/>
        <p:txBody>
          <a:bodyPr/>
          <a:lstStyle/>
          <a:p>
            <a:fld id="{81A8D99B-803E-4FDB-A8F6-555CA851A0BC}" type="slidenum">
              <a:rPr lang="en-IN" smtClean="0"/>
              <a:t>19</a:t>
            </a:fld>
            <a:endParaRPr lang="en-IN"/>
          </a:p>
        </p:txBody>
      </p:sp>
      <p:sp>
        <p:nvSpPr>
          <p:cNvPr id="4" name="Date Placeholder 3"/>
          <p:cNvSpPr>
            <a:spLocks noGrp="1"/>
          </p:cNvSpPr>
          <p:nvPr>
            <p:ph type="dt" sz="half" idx="10"/>
          </p:nvPr>
        </p:nvSpPr>
        <p:spPr/>
        <p:txBody>
          <a:bodyPr/>
          <a:lstStyle/>
          <a:p>
            <a:fld id="{701FE872-9C60-4D46-95FF-DD26F833B811}" type="datetime1">
              <a:rPr lang="en-US" smtClean="0"/>
              <a:t>6/24/2019</a:t>
            </a:fld>
            <a:endParaRPr lang="en-IN"/>
          </a:p>
        </p:txBody>
      </p:sp>
    </p:spTree>
    <p:extLst>
      <p:ext uri="{BB962C8B-B14F-4D97-AF65-F5344CB8AC3E}">
        <p14:creationId xmlns:p14="http://schemas.microsoft.com/office/powerpoint/2010/main" val="1452306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5F70-E5BE-43AF-B3D6-EA5B3DDBEAA7}"/>
              </a:ext>
            </a:extLst>
          </p:cNvPr>
          <p:cNvSpPr>
            <a:spLocks noGrp="1"/>
          </p:cNvSpPr>
          <p:nvPr>
            <p:ph type="title"/>
          </p:nvPr>
        </p:nvSpPr>
        <p:spPr>
          <a:xfrm>
            <a:off x="838200" y="365125"/>
            <a:ext cx="10515600" cy="813435"/>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TABLE OF 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46C42E-1BFF-4097-AA67-875D5B89E999}"/>
              </a:ext>
            </a:extLst>
          </p:cNvPr>
          <p:cNvSpPr>
            <a:spLocks noGrp="1"/>
          </p:cNvSpPr>
          <p:nvPr>
            <p:ph idx="1"/>
          </p:nvPr>
        </p:nvSpPr>
        <p:spPr>
          <a:xfrm>
            <a:off x="746760" y="1422400"/>
            <a:ext cx="10515600" cy="4829175"/>
          </a:xfrm>
        </p:spPr>
        <p:txBody>
          <a:bodyPr>
            <a:normAutofit fontScale="77500" lnSpcReduction="20000"/>
          </a:bodyPr>
          <a:lstStyle/>
          <a:p>
            <a:r>
              <a:rPr lang="en-US" sz="3000" dirty="0">
                <a:solidFill>
                  <a:srgbClr val="002060"/>
                </a:solidFill>
              </a:rPr>
              <a:t>ABSTRACT</a:t>
            </a:r>
          </a:p>
          <a:p>
            <a:r>
              <a:rPr lang="en-US" sz="3000" dirty="0">
                <a:solidFill>
                  <a:srgbClr val="002060"/>
                </a:solidFill>
              </a:rPr>
              <a:t>BUSINESS CASE SCENARIO</a:t>
            </a:r>
          </a:p>
          <a:p>
            <a:r>
              <a:rPr lang="en-US" sz="3000" dirty="0">
                <a:solidFill>
                  <a:srgbClr val="002060"/>
                </a:solidFill>
              </a:rPr>
              <a:t>DEFINTIONS</a:t>
            </a:r>
          </a:p>
          <a:p>
            <a:r>
              <a:rPr lang="en-US" sz="3000" dirty="0">
                <a:solidFill>
                  <a:srgbClr val="002060"/>
                </a:solidFill>
              </a:rPr>
              <a:t>PROPOSED SYSTEM</a:t>
            </a:r>
          </a:p>
          <a:p>
            <a:r>
              <a:rPr lang="en-US" sz="3000" dirty="0">
                <a:solidFill>
                  <a:srgbClr val="002060"/>
                </a:solidFill>
              </a:rPr>
              <a:t>DATA SET</a:t>
            </a:r>
          </a:p>
          <a:p>
            <a:r>
              <a:rPr lang="en-US" sz="3000" dirty="0">
                <a:solidFill>
                  <a:srgbClr val="002060"/>
                </a:solidFill>
              </a:rPr>
              <a:t>UTILS.PY</a:t>
            </a:r>
          </a:p>
          <a:p>
            <a:r>
              <a:rPr lang="en-US" sz="3000" dirty="0">
                <a:solidFill>
                  <a:srgbClr val="002060"/>
                </a:solidFill>
              </a:rPr>
              <a:t>MODEL.PY</a:t>
            </a:r>
          </a:p>
          <a:p>
            <a:r>
              <a:rPr lang="en-US" sz="3000" dirty="0">
                <a:solidFill>
                  <a:srgbClr val="002060"/>
                </a:solidFill>
              </a:rPr>
              <a:t>TRAIN.PY</a:t>
            </a:r>
          </a:p>
          <a:p>
            <a:r>
              <a:rPr lang="en-US" sz="3000" dirty="0">
                <a:solidFill>
                  <a:srgbClr val="002060"/>
                </a:solidFill>
              </a:rPr>
              <a:t>TEST.PY</a:t>
            </a:r>
          </a:p>
          <a:p>
            <a:r>
              <a:rPr lang="en-US" sz="3000" dirty="0">
                <a:solidFill>
                  <a:srgbClr val="002060"/>
                </a:solidFill>
              </a:rPr>
              <a:t>BRAVIS.COM WEBSITE LAYOUT</a:t>
            </a:r>
          </a:p>
          <a:p>
            <a:r>
              <a:rPr lang="en-US" sz="3000" dirty="0">
                <a:solidFill>
                  <a:srgbClr val="002060"/>
                </a:solidFill>
              </a:rPr>
              <a:t>WORK FLOW</a:t>
            </a:r>
          </a:p>
          <a:p>
            <a:r>
              <a:rPr lang="en-US" sz="3000" dirty="0">
                <a:solidFill>
                  <a:srgbClr val="002060"/>
                </a:solidFill>
              </a:rPr>
              <a:t>CONCLUSION</a:t>
            </a:r>
          </a:p>
          <a:p>
            <a:r>
              <a:rPr lang="en-US" sz="3000" dirty="0">
                <a:solidFill>
                  <a:srgbClr val="002060"/>
                </a:solidFill>
              </a:rPr>
              <a:t>FUTURE WORK</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
        <p:nvSpPr>
          <p:cNvPr id="5" name="Footer Placeholder 4">
            <a:extLst>
              <a:ext uri="{FF2B5EF4-FFF2-40B4-BE49-F238E27FC236}">
                <a16:creationId xmlns:a16="http://schemas.microsoft.com/office/drawing/2014/main" id="{7A80B59D-6ED1-438A-BCFC-12C89147579C}"/>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7950A07C-752B-43F6-AAE7-13719F19AF44}"/>
              </a:ext>
            </a:extLst>
          </p:cNvPr>
          <p:cNvSpPr>
            <a:spLocks noGrp="1"/>
          </p:cNvSpPr>
          <p:nvPr>
            <p:ph type="sldNum" sz="quarter" idx="12"/>
          </p:nvPr>
        </p:nvSpPr>
        <p:spPr/>
        <p:txBody>
          <a:bodyPr/>
          <a:lstStyle/>
          <a:p>
            <a:fld id="{81A8D99B-803E-4FDB-A8F6-555CA851A0BC}" type="slidenum">
              <a:rPr lang="en-IN" smtClean="0"/>
              <a:t>2</a:t>
            </a:fld>
            <a:endParaRPr lang="en-IN"/>
          </a:p>
        </p:txBody>
      </p:sp>
      <p:sp>
        <p:nvSpPr>
          <p:cNvPr id="4" name="Date Placeholder 3"/>
          <p:cNvSpPr>
            <a:spLocks noGrp="1"/>
          </p:cNvSpPr>
          <p:nvPr>
            <p:ph type="dt" sz="half" idx="10"/>
          </p:nvPr>
        </p:nvSpPr>
        <p:spPr/>
        <p:txBody>
          <a:bodyPr/>
          <a:lstStyle/>
          <a:p>
            <a:fld id="{83E66300-44B4-4C49-9A75-9DCD0E17A2CE}" type="datetime1">
              <a:rPr lang="en-US" smtClean="0"/>
              <a:t>6/24/2019</a:t>
            </a:fld>
            <a:endParaRPr lang="en-IN"/>
          </a:p>
        </p:txBody>
      </p:sp>
    </p:spTree>
    <p:extLst>
      <p:ext uri="{BB962C8B-B14F-4D97-AF65-F5344CB8AC3E}">
        <p14:creationId xmlns:p14="http://schemas.microsoft.com/office/powerpoint/2010/main" val="4187431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REFERENCES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ln>
            <a:solidFill>
              <a:schemeClr val="accent1"/>
            </a:solidFill>
          </a:ln>
        </p:spPr>
        <p:txBody>
          <a:bodyPr/>
          <a:lstStyle/>
          <a:p>
            <a:r>
              <a:rPr lang="en-IN" dirty="0">
                <a:solidFill>
                  <a:srgbClr val="002060"/>
                </a:solidFill>
                <a:hlinkClick r:id="rId2"/>
              </a:rPr>
              <a:t>https://</a:t>
            </a:r>
            <a:r>
              <a:rPr lang="en-IN" dirty="0" smtClean="0">
                <a:solidFill>
                  <a:srgbClr val="002060"/>
                </a:solidFill>
                <a:hlinkClick r:id="rId2"/>
              </a:rPr>
              <a:t>github.com/harvardnlp/sent-summary</a:t>
            </a:r>
            <a:r>
              <a:rPr lang="en-IN" dirty="0" smtClean="0">
                <a:solidFill>
                  <a:srgbClr val="002060"/>
                </a:solidFill>
              </a:rPr>
              <a:t> (DATA SET)</a:t>
            </a:r>
          </a:p>
          <a:p>
            <a:pPr marL="0" indent="0">
              <a:buNone/>
            </a:pPr>
            <a:endParaRPr lang="en-IN" dirty="0" smtClean="0">
              <a:solidFill>
                <a:srgbClr val="002060"/>
              </a:solidFill>
            </a:endParaRPr>
          </a:p>
          <a:p>
            <a:r>
              <a:rPr lang="en-IN" dirty="0">
                <a:solidFill>
                  <a:srgbClr val="002060"/>
                </a:solidFill>
                <a:hlinkClick r:id="rId3"/>
              </a:rPr>
              <a:t>https://</a:t>
            </a:r>
            <a:r>
              <a:rPr lang="en-IN" dirty="0" smtClean="0">
                <a:solidFill>
                  <a:srgbClr val="002060"/>
                </a:solidFill>
                <a:hlinkClick r:id="rId3"/>
              </a:rPr>
              <a:t>nlp.stanford.edu/projects/glove</a:t>
            </a:r>
            <a:r>
              <a:rPr lang="en-IN" dirty="0" smtClean="0">
                <a:solidFill>
                  <a:srgbClr val="002060"/>
                </a:solidFill>
              </a:rPr>
              <a:t> (GLOVE EMBEDDING)</a:t>
            </a:r>
          </a:p>
          <a:p>
            <a:endParaRPr lang="en-IN" dirty="0">
              <a:solidFill>
                <a:srgbClr val="002060"/>
              </a:solidFill>
            </a:endParaRPr>
          </a:p>
          <a:p>
            <a:r>
              <a:rPr lang="en-IN" dirty="0">
                <a:solidFill>
                  <a:srgbClr val="002060"/>
                </a:solidFill>
                <a:hlinkClick r:id="rId4"/>
              </a:rPr>
              <a:t>https://</a:t>
            </a:r>
            <a:r>
              <a:rPr lang="en-IN" dirty="0" smtClean="0">
                <a:solidFill>
                  <a:srgbClr val="002060"/>
                </a:solidFill>
                <a:hlinkClick r:id="rId4"/>
              </a:rPr>
              <a:t>github.com/dongjun-Lee/text-summarization-tensorflow</a:t>
            </a:r>
            <a:r>
              <a:rPr lang="en-IN" dirty="0" smtClean="0">
                <a:solidFill>
                  <a:srgbClr val="002060"/>
                </a:solidFill>
              </a:rPr>
              <a:t> (MODEL ARCHITECHTURE)</a:t>
            </a:r>
          </a:p>
          <a:p>
            <a:endParaRPr lang="en-IN" dirty="0">
              <a:solidFill>
                <a:srgbClr val="002060"/>
              </a:solidFill>
            </a:endParaRPr>
          </a:p>
          <a:p>
            <a:endParaRPr lang="en-IN" dirty="0" smtClean="0">
              <a:solidFill>
                <a:srgbClr val="002060"/>
              </a:solidFill>
            </a:endParaRPr>
          </a:p>
          <a:p>
            <a:pPr marL="0" indent="0">
              <a:buNone/>
            </a:pPr>
            <a:endParaRPr lang="en-IN" dirty="0">
              <a:solidFill>
                <a:srgbClr val="002060"/>
              </a:solidFill>
            </a:endParaRPr>
          </a:p>
          <a:p>
            <a:endParaRPr lang="en-IN" dirty="0">
              <a:solidFill>
                <a:srgbClr val="002060"/>
              </a:solidFill>
            </a:endParaRPr>
          </a:p>
          <a:p>
            <a:endParaRPr lang="en-IN" dirty="0">
              <a:solidFill>
                <a:srgbClr val="002060"/>
              </a:solidFill>
            </a:endParaRPr>
          </a:p>
        </p:txBody>
      </p:sp>
      <p:sp>
        <p:nvSpPr>
          <p:cNvPr id="4" name="Footer Placeholder 3"/>
          <p:cNvSpPr>
            <a:spLocks noGrp="1"/>
          </p:cNvSpPr>
          <p:nvPr>
            <p:ph type="ftr" sz="quarter" idx="11"/>
          </p:nvPr>
        </p:nvSpPr>
        <p:spPr/>
        <p:txBody>
          <a:bodyPr/>
          <a:lstStyle/>
          <a:p>
            <a:r>
              <a:rPr lang="en-IN"/>
              <a:t>GROUP 7</a:t>
            </a:r>
          </a:p>
        </p:txBody>
      </p:sp>
      <p:sp>
        <p:nvSpPr>
          <p:cNvPr id="5" name="Slide Number Placeholder 4"/>
          <p:cNvSpPr>
            <a:spLocks noGrp="1"/>
          </p:cNvSpPr>
          <p:nvPr>
            <p:ph type="sldNum" sz="quarter" idx="12"/>
          </p:nvPr>
        </p:nvSpPr>
        <p:spPr/>
        <p:txBody>
          <a:bodyPr/>
          <a:lstStyle/>
          <a:p>
            <a:fld id="{81A8D99B-803E-4FDB-A8F6-555CA851A0BC}" type="slidenum">
              <a:rPr lang="en-IN" smtClean="0"/>
              <a:t>20</a:t>
            </a:fld>
            <a:endParaRPr lang="en-IN"/>
          </a:p>
        </p:txBody>
      </p:sp>
      <p:sp>
        <p:nvSpPr>
          <p:cNvPr id="6" name="Date Placeholder 5"/>
          <p:cNvSpPr>
            <a:spLocks noGrp="1"/>
          </p:cNvSpPr>
          <p:nvPr>
            <p:ph type="dt" sz="half" idx="10"/>
          </p:nvPr>
        </p:nvSpPr>
        <p:spPr/>
        <p:txBody>
          <a:bodyPr/>
          <a:lstStyle/>
          <a:p>
            <a:fld id="{A961BAEC-8D62-4642-8ED8-A582A277CDEF}" type="datetime1">
              <a:rPr lang="en-US" smtClean="0"/>
              <a:t>6/24/2019</a:t>
            </a:fld>
            <a:endParaRPr lang="en-IN"/>
          </a:p>
        </p:txBody>
      </p:sp>
    </p:spTree>
    <p:extLst>
      <p:ext uri="{BB962C8B-B14F-4D97-AF65-F5344CB8AC3E}">
        <p14:creationId xmlns:p14="http://schemas.microsoft.com/office/powerpoint/2010/main" val="271581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66" y="2515658"/>
            <a:ext cx="10515600" cy="1988609"/>
          </a:xfrm>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               QUESTIONS/ANSWERS</a:t>
            </a:r>
            <a:endParaRPr lang="en-US" dirty="0"/>
          </a:p>
        </p:txBody>
      </p:sp>
      <p:sp>
        <p:nvSpPr>
          <p:cNvPr id="4" name="Date Placeholder 3"/>
          <p:cNvSpPr>
            <a:spLocks noGrp="1"/>
          </p:cNvSpPr>
          <p:nvPr>
            <p:ph type="dt" sz="half" idx="10"/>
          </p:nvPr>
        </p:nvSpPr>
        <p:spPr/>
        <p:txBody>
          <a:bodyPr/>
          <a:lstStyle/>
          <a:p>
            <a:fld id="{A6523D56-F255-4D6B-954F-6904DDB015B1}" type="datetime1">
              <a:rPr lang="en-US" smtClean="0"/>
              <a:t>6/24/2019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81A8D99B-803E-4FDB-A8F6-555CA851A0BC}" type="slidenum">
              <a:rPr lang="en-IN" smtClean="0"/>
              <a:t>21</a:t>
            </a:fld>
            <a:endParaRPr lang="en-IN"/>
          </a:p>
        </p:txBody>
      </p:sp>
    </p:spTree>
    <p:extLst>
      <p:ext uri="{BB962C8B-B14F-4D97-AF65-F5344CB8AC3E}">
        <p14:creationId xmlns:p14="http://schemas.microsoft.com/office/powerpoint/2010/main" val="521973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791758"/>
            <a:ext cx="10515600" cy="4351338"/>
          </a:xfrm>
        </p:spPr>
        <p:txBody>
          <a:bodyPr>
            <a:normAutofit/>
          </a:bodyPr>
          <a:lstStyle/>
          <a:p>
            <a:pPr marL="0" indent="0">
              <a:spcBef>
                <a:spcPct val="0"/>
              </a:spcBef>
              <a:buNone/>
            </a:pPr>
            <a:r>
              <a:rPr lang="en-US" sz="4400" b="1" dirty="0" smtClean="0">
                <a:solidFill>
                  <a:srgbClr val="C00000"/>
                </a:solidFill>
                <a:latin typeface="Times New Roman" panose="02020603050405020304" pitchFamily="18" charset="0"/>
                <a:ea typeface="+mj-ea"/>
                <a:cs typeface="Times New Roman" panose="02020603050405020304" pitchFamily="18" charset="0"/>
              </a:rPr>
              <a:t>                     </a:t>
            </a:r>
          </a:p>
          <a:p>
            <a:pPr marL="0" indent="0">
              <a:spcBef>
                <a:spcPct val="0"/>
              </a:spcBef>
              <a:buNone/>
            </a:pPr>
            <a:endParaRPr lang="en-US" sz="4400" b="1" dirty="0">
              <a:solidFill>
                <a:srgbClr val="C00000"/>
              </a:solidFill>
              <a:latin typeface="Times New Roman" panose="02020603050405020304" pitchFamily="18" charset="0"/>
              <a:ea typeface="+mj-ea"/>
              <a:cs typeface="Times New Roman" panose="02020603050405020304" pitchFamily="18" charset="0"/>
            </a:endParaRPr>
          </a:p>
          <a:p>
            <a:pPr marL="0" indent="0">
              <a:spcBef>
                <a:spcPct val="0"/>
              </a:spcBef>
              <a:buNone/>
            </a:pPr>
            <a:r>
              <a:rPr lang="en-US" sz="4400" b="1" dirty="0">
                <a:solidFill>
                  <a:srgbClr val="C00000"/>
                </a:solidFill>
                <a:latin typeface="Times New Roman" panose="02020603050405020304" pitchFamily="18" charset="0"/>
                <a:ea typeface="+mj-ea"/>
                <a:cs typeface="Times New Roman" panose="02020603050405020304" pitchFamily="18" charset="0"/>
              </a:rPr>
              <a:t> </a:t>
            </a:r>
            <a:r>
              <a:rPr lang="en-US" sz="4400" b="1" dirty="0" smtClean="0">
                <a:solidFill>
                  <a:srgbClr val="C00000"/>
                </a:solidFill>
                <a:latin typeface="Times New Roman" panose="02020603050405020304" pitchFamily="18" charset="0"/>
                <a:ea typeface="+mj-ea"/>
                <a:cs typeface="Times New Roman" panose="02020603050405020304" pitchFamily="18" charset="0"/>
              </a:rPr>
              <a:t>                         THANK </a:t>
            </a:r>
            <a:r>
              <a:rPr lang="en-US" sz="4400" b="1" dirty="0">
                <a:solidFill>
                  <a:srgbClr val="C00000"/>
                </a:solidFill>
                <a:latin typeface="Times New Roman" panose="02020603050405020304" pitchFamily="18" charset="0"/>
                <a:ea typeface="+mj-ea"/>
                <a:cs typeface="Times New Roman" panose="02020603050405020304" pitchFamily="18" charset="0"/>
              </a:rPr>
              <a:t>YOU</a:t>
            </a:r>
          </a:p>
        </p:txBody>
      </p:sp>
      <p:sp>
        <p:nvSpPr>
          <p:cNvPr id="4" name="Date Placeholder 3"/>
          <p:cNvSpPr>
            <a:spLocks noGrp="1"/>
          </p:cNvSpPr>
          <p:nvPr>
            <p:ph type="dt" sz="half" idx="10"/>
          </p:nvPr>
        </p:nvSpPr>
        <p:spPr/>
        <p:txBody>
          <a:bodyPr/>
          <a:lstStyle/>
          <a:p>
            <a:fld id="{A6523D56-F255-4D6B-954F-6904DDB015B1}" type="datetime1">
              <a:rPr lang="en-US" smtClean="0"/>
              <a:t>6/24/2019</a:t>
            </a:fld>
            <a:endParaRPr lang="en-IN"/>
          </a:p>
        </p:txBody>
      </p:sp>
      <p:sp>
        <p:nvSpPr>
          <p:cNvPr id="5" name="Footer Placeholder 4"/>
          <p:cNvSpPr>
            <a:spLocks noGrp="1"/>
          </p:cNvSpPr>
          <p:nvPr>
            <p:ph type="ftr" sz="quarter" idx="11"/>
          </p:nvPr>
        </p:nvSpPr>
        <p:spPr/>
        <p:txBody>
          <a:bodyPr/>
          <a:lstStyle/>
          <a:p>
            <a:r>
              <a:rPr lang="en-IN" smtClean="0"/>
              <a:t>GROUP 7</a:t>
            </a:r>
            <a:endParaRPr lang="en-IN"/>
          </a:p>
        </p:txBody>
      </p:sp>
      <p:sp>
        <p:nvSpPr>
          <p:cNvPr id="6" name="Slide Number Placeholder 5"/>
          <p:cNvSpPr>
            <a:spLocks noGrp="1"/>
          </p:cNvSpPr>
          <p:nvPr>
            <p:ph type="sldNum" sz="quarter" idx="12"/>
          </p:nvPr>
        </p:nvSpPr>
        <p:spPr/>
        <p:txBody>
          <a:bodyPr/>
          <a:lstStyle/>
          <a:p>
            <a:fld id="{81A8D99B-803E-4FDB-A8F6-555CA851A0BC}" type="slidenum">
              <a:rPr lang="en-IN" smtClean="0"/>
              <a:t>22</a:t>
            </a:fld>
            <a:endParaRPr lang="en-IN"/>
          </a:p>
        </p:txBody>
      </p:sp>
    </p:spTree>
    <p:extLst>
      <p:ext uri="{BB962C8B-B14F-4D97-AF65-F5344CB8AC3E}">
        <p14:creationId xmlns:p14="http://schemas.microsoft.com/office/powerpoint/2010/main" val="10941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14B9-59BE-4FF4-AA57-504E85C24810}"/>
              </a:ext>
            </a:extLst>
          </p:cNvPr>
          <p:cNvSpPr>
            <a:spLocks noGrp="1"/>
          </p:cNvSpPr>
          <p:nvPr>
            <p:ph type="title"/>
          </p:nvPr>
        </p:nvSpPr>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ABSTRACT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52BBDC-884D-43B6-A0D4-2C92B33451AE}"/>
              </a:ext>
            </a:extLst>
          </p:cNvPr>
          <p:cNvSpPr>
            <a:spLocks noGrp="1"/>
          </p:cNvSpPr>
          <p:nvPr>
            <p:ph idx="1"/>
          </p:nvPr>
        </p:nvSpPr>
        <p:spPr>
          <a:xfrm>
            <a:off x="838200" y="1577975"/>
            <a:ext cx="10515600" cy="4351338"/>
          </a:xfrm>
        </p:spPr>
        <p:txBody>
          <a:bodyPr>
            <a:normAutofit/>
          </a:bodyPr>
          <a:lstStyle/>
          <a:p>
            <a:pPr marL="0" indent="0" algn="just">
              <a:buNone/>
            </a:pPr>
            <a:r>
              <a:rPr lang="en-US" dirty="0">
                <a:solidFill>
                  <a:srgbClr val="002060"/>
                </a:solidFill>
              </a:rPr>
              <a:t>Brevis (Latin meaning : short) is a text summarizer which can generate a summary of any article. It is a scalable Deep Learning model that has been trained specifically to summarize news articles(at the moment). </a:t>
            </a:r>
            <a:r>
              <a:rPr lang="en-US" b="1" dirty="0">
                <a:solidFill>
                  <a:srgbClr val="002060"/>
                </a:solidFill>
              </a:rPr>
              <a:t>BRAVIS.COM </a:t>
            </a:r>
            <a:r>
              <a:rPr lang="en-US" dirty="0">
                <a:solidFill>
                  <a:srgbClr val="002060"/>
                </a:solidFill>
              </a:rPr>
              <a:t>is an open-source website where anyone can view summarized day-to-day news articles and can also summarize any text file that is provided.</a:t>
            </a:r>
            <a:r>
              <a:rPr lang="en-IN" dirty="0">
                <a:solidFill>
                  <a:srgbClr val="002060"/>
                </a:solidFill>
              </a:rPr>
              <a:t> </a:t>
            </a:r>
            <a:r>
              <a:rPr lang="en-US" dirty="0">
                <a:solidFill>
                  <a:srgbClr val="002060"/>
                </a:solidFill>
              </a:rPr>
              <a:t>TensorFlow has been used </a:t>
            </a:r>
            <a:r>
              <a:rPr lang="en-US">
                <a:solidFill>
                  <a:srgbClr val="002060"/>
                </a:solidFill>
              </a:rPr>
              <a:t>to </a:t>
            </a:r>
            <a:r>
              <a:rPr lang="en-US" smtClean="0">
                <a:solidFill>
                  <a:srgbClr val="002060"/>
                </a:solidFill>
              </a:rPr>
              <a:t>build the </a:t>
            </a:r>
            <a:r>
              <a:rPr lang="en-US" dirty="0">
                <a:solidFill>
                  <a:srgbClr val="002060"/>
                </a:solidFill>
              </a:rPr>
              <a:t>Deep Learning model for summarizing the news articles. Text Mining has been used to summarize any article that has been provided to BRAVIS.COM.</a:t>
            </a:r>
          </a:p>
          <a:p>
            <a:pPr marL="0" indent="0" algn="just">
              <a:buNone/>
            </a:pPr>
            <a:r>
              <a:rPr lang="en-US" dirty="0">
                <a:solidFill>
                  <a:srgbClr val="002060"/>
                </a:solidFill>
              </a:rPr>
              <a:t> </a:t>
            </a:r>
            <a:endParaRPr lang="en-IN" dirty="0">
              <a:solidFill>
                <a:srgbClr val="002060"/>
              </a:solidFill>
            </a:endParaRPr>
          </a:p>
        </p:txBody>
      </p:sp>
      <p:sp>
        <p:nvSpPr>
          <p:cNvPr id="5" name="Footer Placeholder 4">
            <a:extLst>
              <a:ext uri="{FF2B5EF4-FFF2-40B4-BE49-F238E27FC236}">
                <a16:creationId xmlns:a16="http://schemas.microsoft.com/office/drawing/2014/main" id="{E63A5A39-240B-4D74-AF3B-CA406E01E65D}"/>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A9FAE396-DE3A-4ECA-AC00-6A5F09610A2A}"/>
              </a:ext>
            </a:extLst>
          </p:cNvPr>
          <p:cNvSpPr>
            <a:spLocks noGrp="1"/>
          </p:cNvSpPr>
          <p:nvPr>
            <p:ph type="sldNum" sz="quarter" idx="12"/>
          </p:nvPr>
        </p:nvSpPr>
        <p:spPr/>
        <p:txBody>
          <a:bodyPr/>
          <a:lstStyle/>
          <a:p>
            <a:fld id="{81A8D99B-803E-4FDB-A8F6-555CA851A0BC}" type="slidenum">
              <a:rPr lang="en-IN" smtClean="0"/>
              <a:t>3</a:t>
            </a:fld>
            <a:endParaRPr lang="en-IN"/>
          </a:p>
        </p:txBody>
      </p:sp>
      <p:sp>
        <p:nvSpPr>
          <p:cNvPr id="4" name="Date Placeholder 3"/>
          <p:cNvSpPr>
            <a:spLocks noGrp="1"/>
          </p:cNvSpPr>
          <p:nvPr>
            <p:ph type="dt" sz="half" idx="10"/>
          </p:nvPr>
        </p:nvSpPr>
        <p:spPr/>
        <p:txBody>
          <a:bodyPr/>
          <a:lstStyle/>
          <a:p>
            <a:fld id="{EEE382C0-C261-43F0-B34D-7BEC68A47EC2}" type="datetime1">
              <a:rPr lang="en-US" smtClean="0"/>
              <a:t>6/24/2019</a:t>
            </a:fld>
            <a:endParaRPr lang="en-IN"/>
          </a:p>
        </p:txBody>
      </p:sp>
    </p:spTree>
    <p:extLst>
      <p:ext uri="{BB962C8B-B14F-4D97-AF65-F5344CB8AC3E}">
        <p14:creationId xmlns:p14="http://schemas.microsoft.com/office/powerpoint/2010/main" val="1402219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4642-1D3B-491C-A44E-3F8B9EEFC904}"/>
              </a:ext>
            </a:extLst>
          </p:cNvPr>
          <p:cNvSpPr>
            <a:spLocks noGrp="1"/>
          </p:cNvSpPr>
          <p:nvPr>
            <p:ph type="title"/>
          </p:nvPr>
        </p:nvSpPr>
        <p:spPr>
          <a:xfrm>
            <a:off x="838200" y="365125"/>
            <a:ext cx="10515600" cy="137036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sz="6000" b="1" dirty="0">
                <a:solidFill>
                  <a:schemeClr val="accent4">
                    <a:lumMod val="60000"/>
                    <a:lumOff val="40000"/>
                  </a:schemeClr>
                </a:solidFill>
                <a:latin typeface="Times New Roman" panose="02020603050405020304" pitchFamily="18" charset="0"/>
                <a:cs typeface="Times New Roman" panose="02020603050405020304" pitchFamily="18" charset="0"/>
              </a:rPr>
              <a:t/>
            </a:r>
            <a:br>
              <a:rPr lang="en-US" sz="6000" b="1" dirty="0">
                <a:solidFill>
                  <a:schemeClr val="accent4">
                    <a:lumMod val="60000"/>
                    <a:lumOff val="40000"/>
                  </a:schemeClr>
                </a:solidFill>
                <a:latin typeface="Times New Roman" panose="02020603050405020304" pitchFamily="18" charset="0"/>
                <a:cs typeface="Times New Roman" panose="02020603050405020304" pitchFamily="18" charset="0"/>
              </a:rPr>
            </a:br>
            <a:r>
              <a:rPr lang="en-US" sz="4900" b="1" dirty="0">
                <a:solidFill>
                  <a:srgbClr val="C00000"/>
                </a:solidFill>
                <a:latin typeface="Times New Roman" panose="02020603050405020304" pitchFamily="18" charset="0"/>
                <a:cs typeface="Times New Roman" panose="02020603050405020304" pitchFamily="18" charset="0"/>
              </a:rPr>
              <a:t>BUSINESS CASE SCENARIO</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18A3A-6C5C-4C02-9213-37469250341C}"/>
              </a:ext>
            </a:extLst>
          </p:cNvPr>
          <p:cNvSpPr>
            <a:spLocks noGrp="1"/>
          </p:cNvSpPr>
          <p:nvPr>
            <p:ph idx="1"/>
          </p:nvPr>
        </p:nvSpPr>
        <p:spPr>
          <a:xfrm>
            <a:off x="838200" y="1903445"/>
            <a:ext cx="10515600" cy="4589430"/>
          </a:xfrm>
        </p:spPr>
        <p:txBody>
          <a:bodyPr>
            <a:normAutofit/>
          </a:bodyPr>
          <a:lstStyle/>
          <a:p>
            <a:pPr algn="just"/>
            <a:r>
              <a:rPr lang="en-US" sz="2400" dirty="0">
                <a:solidFill>
                  <a:srgbClr val="002060"/>
                </a:solidFill>
              </a:rPr>
              <a:t>Automated content creation</a:t>
            </a:r>
            <a:r>
              <a:rPr lang="en-US" sz="2400" dirty="0" smtClean="0">
                <a:solidFill>
                  <a:srgbClr val="002060"/>
                </a:solidFill>
              </a:rPr>
              <a:t>.</a:t>
            </a:r>
          </a:p>
          <a:p>
            <a:pPr algn="just"/>
            <a:r>
              <a:rPr lang="en-US" sz="2400" dirty="0" smtClean="0">
                <a:solidFill>
                  <a:srgbClr val="002060"/>
                </a:solidFill>
              </a:rPr>
              <a:t>A </a:t>
            </a:r>
            <a:r>
              <a:rPr lang="en-US" sz="2400" dirty="0">
                <a:solidFill>
                  <a:srgbClr val="002060"/>
                </a:solidFill>
              </a:rPr>
              <a:t>website has been deployed where the user can put any kind of text article, essays, news and get the summary of it.</a:t>
            </a:r>
          </a:p>
          <a:p>
            <a:pPr algn="just"/>
            <a:r>
              <a:rPr lang="en-US" sz="2400" dirty="0">
                <a:solidFill>
                  <a:srgbClr val="002060"/>
                </a:solidFill>
              </a:rPr>
              <a:t>The website also provides day-to-day news summaries for anyone to read on the fly.</a:t>
            </a:r>
          </a:p>
          <a:p>
            <a:pPr algn="just"/>
            <a:r>
              <a:rPr lang="en-US" sz="2400" dirty="0">
                <a:solidFill>
                  <a:srgbClr val="002060"/>
                </a:solidFill>
              </a:rPr>
              <a:t> Saves time for everyone and it also helps them to stay updated.</a:t>
            </a:r>
          </a:p>
          <a:p>
            <a:pPr algn="just"/>
            <a:r>
              <a:rPr lang="en-US" sz="2400" dirty="0">
                <a:solidFill>
                  <a:srgbClr val="002060"/>
                </a:solidFill>
              </a:rPr>
              <a:t>Students can use Bravis.com to summarize their exam materials and generate revision notes just before their exams.</a:t>
            </a:r>
          </a:p>
          <a:p>
            <a:pPr algn="just"/>
            <a:r>
              <a:rPr lang="en-US" sz="2400" dirty="0">
                <a:solidFill>
                  <a:srgbClr val="002060"/>
                </a:solidFill>
              </a:rPr>
              <a:t>Busy businessmen who do not have time to read all those long news will take just a minute to update themselves.</a:t>
            </a:r>
          </a:p>
          <a:p>
            <a:pPr algn="just"/>
            <a:endParaRPr lang="en-US" sz="2400" dirty="0">
              <a:solidFill>
                <a:srgbClr val="002060"/>
              </a:solidFill>
            </a:endParaRPr>
          </a:p>
          <a:p>
            <a:pPr algn="just"/>
            <a:endParaRPr lang="en-US" sz="2400" dirty="0">
              <a:solidFill>
                <a:srgbClr val="002060"/>
              </a:solidFill>
            </a:endParaRPr>
          </a:p>
          <a:p>
            <a:pPr marL="0" indent="0" algn="just">
              <a:buNone/>
            </a:pPr>
            <a:endParaRPr lang="en-IN" sz="4400" dirty="0">
              <a:solidFill>
                <a:srgbClr val="002060"/>
              </a:solidFill>
            </a:endParaRPr>
          </a:p>
        </p:txBody>
      </p:sp>
      <p:sp>
        <p:nvSpPr>
          <p:cNvPr id="5" name="Footer Placeholder 4">
            <a:extLst>
              <a:ext uri="{FF2B5EF4-FFF2-40B4-BE49-F238E27FC236}">
                <a16:creationId xmlns:a16="http://schemas.microsoft.com/office/drawing/2014/main" id="{91772D72-7AA5-41A8-AB92-5FE438202D82}"/>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878962DD-B1BB-4F52-B98C-D7E90E12D636}"/>
              </a:ext>
            </a:extLst>
          </p:cNvPr>
          <p:cNvSpPr>
            <a:spLocks noGrp="1"/>
          </p:cNvSpPr>
          <p:nvPr>
            <p:ph type="sldNum" sz="quarter" idx="12"/>
          </p:nvPr>
        </p:nvSpPr>
        <p:spPr/>
        <p:txBody>
          <a:bodyPr/>
          <a:lstStyle/>
          <a:p>
            <a:fld id="{81A8D99B-803E-4FDB-A8F6-555CA851A0BC}" type="slidenum">
              <a:rPr lang="en-IN" smtClean="0"/>
              <a:t>4</a:t>
            </a:fld>
            <a:endParaRPr lang="en-IN"/>
          </a:p>
        </p:txBody>
      </p:sp>
      <p:sp>
        <p:nvSpPr>
          <p:cNvPr id="4" name="Date Placeholder 3"/>
          <p:cNvSpPr>
            <a:spLocks noGrp="1"/>
          </p:cNvSpPr>
          <p:nvPr>
            <p:ph type="dt" sz="half" idx="10"/>
          </p:nvPr>
        </p:nvSpPr>
        <p:spPr/>
        <p:txBody>
          <a:bodyPr/>
          <a:lstStyle/>
          <a:p>
            <a:fld id="{BD2949EF-A2CC-4663-910F-39EFAEF1656A}" type="datetime1">
              <a:rPr lang="en-US" smtClean="0"/>
              <a:t>6/24/2019</a:t>
            </a:fld>
            <a:endParaRPr lang="en-IN"/>
          </a:p>
        </p:txBody>
      </p:sp>
    </p:spTree>
    <p:extLst>
      <p:ext uri="{BB962C8B-B14F-4D97-AF65-F5344CB8AC3E}">
        <p14:creationId xmlns:p14="http://schemas.microsoft.com/office/powerpoint/2010/main" val="340403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52E0025-CE3B-4E19-9DE1-D1976D89D5C2}"/>
              </a:ext>
            </a:extLst>
          </p:cNvPr>
          <p:cNvSpPr>
            <a:spLocks noGrp="1"/>
          </p:cNvSpPr>
          <p:nvPr>
            <p:ph idx="1"/>
          </p:nvPr>
        </p:nvSpPr>
        <p:spPr>
          <a:xfrm>
            <a:off x="838200" y="279918"/>
            <a:ext cx="10473267" cy="5951549"/>
          </a:xfrm>
        </p:spPr>
        <p:txBody>
          <a:bodyPr>
            <a:normAutofit/>
          </a:bodyPr>
          <a:lstStyle/>
          <a:p>
            <a:endParaRPr lang="en-US" sz="2400" dirty="0">
              <a:solidFill>
                <a:srgbClr val="002060"/>
              </a:solidFill>
            </a:endParaRPr>
          </a:p>
          <a:p>
            <a:pPr marL="0" indent="0" algn="ctr">
              <a:buNone/>
            </a:pPr>
            <a:r>
              <a:rPr lang="en-US" sz="4400" b="1" dirty="0">
                <a:solidFill>
                  <a:srgbClr val="C00000"/>
                </a:solidFill>
                <a:latin typeface="Times New Roman" panose="02020603050405020304" pitchFamily="18" charset="0"/>
                <a:cs typeface="Times New Roman" panose="02020603050405020304" pitchFamily="18" charset="0"/>
              </a:rPr>
              <a:t>BUSINESS CASE SCENARIO (contd.)</a:t>
            </a:r>
          </a:p>
          <a:p>
            <a:pPr marL="0" indent="0" algn="ctr">
              <a:buNone/>
            </a:pPr>
            <a:endParaRPr lang="en-US" sz="900" dirty="0"/>
          </a:p>
          <a:p>
            <a:pPr algn="just"/>
            <a:r>
              <a:rPr lang="en-US" sz="2400" dirty="0">
                <a:solidFill>
                  <a:srgbClr val="002060"/>
                </a:solidFill>
              </a:rPr>
              <a:t>Enables analysts to quickly understand everything the company has already done in a given subject.</a:t>
            </a:r>
          </a:p>
          <a:p>
            <a:pPr algn="just"/>
            <a:r>
              <a:rPr lang="en-US" sz="2400" dirty="0">
                <a:solidFill>
                  <a:srgbClr val="002060"/>
                </a:solidFill>
              </a:rPr>
              <a:t>Quickly assembles reports that incorporate different points of view.</a:t>
            </a:r>
          </a:p>
          <a:p>
            <a:pPr algn="just"/>
            <a:r>
              <a:rPr lang="en-US" sz="2400" dirty="0">
                <a:solidFill>
                  <a:srgbClr val="002060"/>
                </a:solidFill>
              </a:rPr>
              <a:t>Presents an opportunity to condense the continuous torrent of information into smaller pieces of information. </a:t>
            </a:r>
          </a:p>
          <a:p>
            <a:pPr algn="just"/>
            <a:r>
              <a:rPr lang="en-US" sz="2400" dirty="0">
                <a:solidFill>
                  <a:srgbClr val="002060"/>
                </a:solidFill>
              </a:rPr>
              <a:t>When modified to voice-to-text technology it continues to improve, people with hearing disabilities could benefit from summarization to keep up with content in a more efficient way</a:t>
            </a:r>
            <a:r>
              <a:rPr lang="en-US" sz="2400" dirty="0" smtClean="0">
                <a:solidFill>
                  <a:srgbClr val="002060"/>
                </a:solidFill>
              </a:rPr>
              <a:t>.</a:t>
            </a:r>
          </a:p>
          <a:p>
            <a:r>
              <a:rPr lang="en-US" sz="2400" dirty="0" smtClean="0">
                <a:solidFill>
                  <a:srgbClr val="002060"/>
                </a:solidFill>
              </a:rPr>
              <a:t>Very </a:t>
            </a:r>
            <a:r>
              <a:rPr lang="en-US" sz="2400" dirty="0">
                <a:solidFill>
                  <a:srgbClr val="002060"/>
                </a:solidFill>
              </a:rPr>
              <a:t>helpful to a journalist to simplify information and identify the most important facts too.</a:t>
            </a:r>
            <a:br>
              <a:rPr lang="en-US" sz="2400" dirty="0">
                <a:solidFill>
                  <a:srgbClr val="002060"/>
                </a:solidFill>
              </a:rPr>
            </a:br>
            <a:endParaRPr lang="en-IN" sz="2400" dirty="0">
              <a:solidFill>
                <a:srgbClr val="002060"/>
              </a:solidFill>
            </a:endParaRPr>
          </a:p>
        </p:txBody>
      </p:sp>
      <p:sp>
        <p:nvSpPr>
          <p:cNvPr id="7" name="Footer Placeholder 6">
            <a:extLst>
              <a:ext uri="{FF2B5EF4-FFF2-40B4-BE49-F238E27FC236}">
                <a16:creationId xmlns:a16="http://schemas.microsoft.com/office/drawing/2014/main" id="{661F4A4E-6C7A-40C2-A5F7-6CB4D1B5075E}"/>
              </a:ext>
            </a:extLst>
          </p:cNvPr>
          <p:cNvSpPr>
            <a:spLocks noGrp="1"/>
          </p:cNvSpPr>
          <p:nvPr>
            <p:ph type="ftr" sz="quarter" idx="11"/>
          </p:nvPr>
        </p:nvSpPr>
        <p:spPr/>
        <p:txBody>
          <a:bodyPr/>
          <a:lstStyle/>
          <a:p>
            <a:r>
              <a:rPr lang="en-IN"/>
              <a:t>GROUP 7</a:t>
            </a:r>
          </a:p>
        </p:txBody>
      </p:sp>
      <p:sp>
        <p:nvSpPr>
          <p:cNvPr id="8" name="Slide Number Placeholder 7">
            <a:extLst>
              <a:ext uri="{FF2B5EF4-FFF2-40B4-BE49-F238E27FC236}">
                <a16:creationId xmlns:a16="http://schemas.microsoft.com/office/drawing/2014/main" id="{F3622A25-D7C7-453B-A8AF-7BB0F8ED21C5}"/>
              </a:ext>
            </a:extLst>
          </p:cNvPr>
          <p:cNvSpPr>
            <a:spLocks noGrp="1"/>
          </p:cNvSpPr>
          <p:nvPr>
            <p:ph type="sldNum" sz="quarter" idx="12"/>
          </p:nvPr>
        </p:nvSpPr>
        <p:spPr/>
        <p:txBody>
          <a:bodyPr/>
          <a:lstStyle/>
          <a:p>
            <a:fld id="{81A8D99B-803E-4FDB-A8F6-555CA851A0BC}" type="slidenum">
              <a:rPr lang="en-IN" smtClean="0"/>
              <a:t>5</a:t>
            </a:fld>
            <a:endParaRPr lang="en-IN"/>
          </a:p>
        </p:txBody>
      </p:sp>
      <p:sp>
        <p:nvSpPr>
          <p:cNvPr id="2" name="Date Placeholder 1"/>
          <p:cNvSpPr>
            <a:spLocks noGrp="1"/>
          </p:cNvSpPr>
          <p:nvPr>
            <p:ph type="dt" sz="half" idx="10"/>
          </p:nvPr>
        </p:nvSpPr>
        <p:spPr/>
        <p:txBody>
          <a:bodyPr/>
          <a:lstStyle/>
          <a:p>
            <a:fld id="{A2CFD3E8-9CAC-4050-B86B-E621C0B0E934}" type="datetime1">
              <a:rPr lang="en-US" smtClean="0"/>
              <a:t>6/24/2019</a:t>
            </a:fld>
            <a:endParaRPr lang="en-IN"/>
          </a:p>
        </p:txBody>
      </p:sp>
    </p:spTree>
    <p:extLst>
      <p:ext uri="{BB962C8B-B14F-4D97-AF65-F5344CB8AC3E}">
        <p14:creationId xmlns:p14="http://schemas.microsoft.com/office/powerpoint/2010/main" val="335814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98"/>
            <a:ext cx="105156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DEFINITONS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9151"/>
            <a:ext cx="10614891" cy="4528993"/>
          </a:xfrm>
        </p:spPr>
        <p:txBody>
          <a:bodyPr>
            <a:noAutofit/>
          </a:bodyPr>
          <a:lstStyle/>
          <a:p>
            <a:pPr algn="just">
              <a:buFont typeface="Wingdings" panose="05000000000000000000" pitchFamily="2" charset="2"/>
              <a:buChar char="v"/>
            </a:pPr>
            <a:r>
              <a:rPr lang="en-US" sz="2400" dirty="0">
                <a:solidFill>
                  <a:srgbClr val="C00000"/>
                </a:solidFill>
              </a:rPr>
              <a:t>Text mining</a:t>
            </a:r>
            <a:r>
              <a:rPr lang="en-IN" sz="2400" dirty="0">
                <a:solidFill>
                  <a:srgbClr val="C00000"/>
                </a:solidFill>
              </a:rPr>
              <a:t>:</a:t>
            </a:r>
            <a:r>
              <a:rPr lang="en-IN" sz="2400" dirty="0"/>
              <a:t> </a:t>
            </a:r>
            <a:r>
              <a:rPr lang="en-GB" sz="2400" dirty="0">
                <a:solidFill>
                  <a:srgbClr val="002060"/>
                </a:solidFill>
              </a:rPr>
              <a:t>Text mining is the process of exploring and </a:t>
            </a:r>
            <a:r>
              <a:rPr lang="en-GB" sz="2400" dirty="0" err="1">
                <a:solidFill>
                  <a:srgbClr val="002060"/>
                </a:solidFill>
              </a:rPr>
              <a:t>analyzing</a:t>
            </a:r>
            <a:r>
              <a:rPr lang="en-GB" sz="2400" dirty="0">
                <a:solidFill>
                  <a:srgbClr val="002060"/>
                </a:solidFill>
              </a:rPr>
              <a:t> large amounts of unstructured text data and identify concepts, patterns, topics, keywords and other attributes in the data.</a:t>
            </a:r>
          </a:p>
          <a:p>
            <a:pPr algn="just">
              <a:buFont typeface="Wingdings" panose="05000000000000000000" pitchFamily="2" charset="2"/>
              <a:buChar char="v"/>
            </a:pPr>
            <a:r>
              <a:rPr lang="en-GB" sz="2400" dirty="0">
                <a:solidFill>
                  <a:srgbClr val="C00000"/>
                </a:solidFill>
              </a:rPr>
              <a:t>Machine Learning</a:t>
            </a:r>
            <a:r>
              <a:rPr lang="en-IN" sz="2400" dirty="0">
                <a:solidFill>
                  <a:srgbClr val="C00000"/>
                </a:solidFill>
              </a:rPr>
              <a:t>: </a:t>
            </a:r>
            <a:r>
              <a:rPr lang="en-GB" sz="2400" dirty="0">
                <a:solidFill>
                  <a:srgbClr val="002060"/>
                </a:solidFill>
              </a:rPr>
              <a:t>Machine learning (ML) is the scientific study of algorithms and statistical models that computer systems use in order to perform a specific task effectively without using explicit instructions, relying on patterns and inference instead.</a:t>
            </a:r>
          </a:p>
          <a:p>
            <a:pPr algn="just">
              <a:buFont typeface="Wingdings" panose="05000000000000000000" pitchFamily="2" charset="2"/>
              <a:buChar char="v"/>
            </a:pPr>
            <a:r>
              <a:rPr lang="en-GB" sz="2400" dirty="0">
                <a:solidFill>
                  <a:srgbClr val="C00000"/>
                </a:solidFill>
              </a:rPr>
              <a:t>Deep Learning</a:t>
            </a:r>
            <a:r>
              <a:rPr lang="en-IN" sz="2400" dirty="0">
                <a:solidFill>
                  <a:srgbClr val="C00000"/>
                </a:solidFill>
              </a:rPr>
              <a:t>:</a:t>
            </a:r>
            <a:r>
              <a:rPr lang="en-IN" sz="2400" dirty="0"/>
              <a:t> </a:t>
            </a:r>
            <a:r>
              <a:rPr lang="en-GB" sz="2400" dirty="0">
                <a:solidFill>
                  <a:srgbClr val="002060"/>
                </a:solidFill>
              </a:rPr>
              <a:t>Deep Learning is a subfield of machine learning concerned with algorithms inspired by the structure and function of the brain called artificial neural networks.</a:t>
            </a:r>
          </a:p>
          <a:p>
            <a:pPr algn="just">
              <a:buFont typeface="Wingdings" panose="05000000000000000000" pitchFamily="2" charset="2"/>
              <a:buChar char="v"/>
            </a:pPr>
            <a:r>
              <a:rPr lang="en-GB" sz="2400" dirty="0">
                <a:solidFill>
                  <a:srgbClr val="C00000"/>
                </a:solidFill>
              </a:rPr>
              <a:t>Text Summarizer: </a:t>
            </a:r>
            <a:r>
              <a:rPr lang="en-GB" sz="2400" dirty="0">
                <a:solidFill>
                  <a:srgbClr val="002060"/>
                </a:solidFill>
              </a:rPr>
              <a:t>Text summarization refers to the technique of shortening long pieces of text. The intention is to create a coherent and fluent summary having only the main points outlined in the document.</a:t>
            </a:r>
            <a:endParaRPr lang="en-IN" sz="2400" dirty="0">
              <a:solidFill>
                <a:srgbClr val="002060"/>
              </a:solidFill>
            </a:endParaRPr>
          </a:p>
          <a:p>
            <a:pPr algn="just">
              <a:buFont typeface="Wingdings" panose="05000000000000000000" pitchFamily="2" charset="2"/>
              <a:buChar char="v"/>
            </a:pPr>
            <a:endParaRPr lang="en-IN" sz="2400" dirty="0">
              <a:solidFill>
                <a:srgbClr val="002060"/>
              </a:solidFill>
            </a:endParaRPr>
          </a:p>
          <a:p>
            <a:pPr algn="just">
              <a:buFont typeface="Wingdings" panose="05000000000000000000" pitchFamily="2" charset="2"/>
              <a:buChar char="v"/>
            </a:pPr>
            <a:endParaRPr lang="en-IN" sz="2400" dirty="0">
              <a:solidFill>
                <a:srgbClr val="002060"/>
              </a:solidFill>
            </a:endParaRPr>
          </a:p>
          <a:p>
            <a:pPr algn="just">
              <a:buFont typeface="Wingdings" panose="05000000000000000000" pitchFamily="2" charset="2"/>
              <a:buChar char="v"/>
            </a:pPr>
            <a:endParaRPr lang="en-IN" sz="2400" dirty="0">
              <a:solidFill>
                <a:srgbClr val="002060"/>
              </a:solidFill>
            </a:endParaRPr>
          </a:p>
        </p:txBody>
      </p:sp>
      <p:sp>
        <p:nvSpPr>
          <p:cNvPr id="4" name="Date Placeholder 3"/>
          <p:cNvSpPr>
            <a:spLocks noGrp="1"/>
          </p:cNvSpPr>
          <p:nvPr>
            <p:ph type="dt" sz="half" idx="10"/>
          </p:nvPr>
        </p:nvSpPr>
        <p:spPr/>
        <p:txBody>
          <a:bodyPr/>
          <a:lstStyle/>
          <a:p>
            <a:fld id="{A6523D56-F255-4D6B-954F-6904DDB015B1}" type="datetime1">
              <a:rPr lang="en-US" smtClean="0"/>
              <a:t>6/24/2019</a:t>
            </a:fld>
            <a:endParaRPr lang="en-IN"/>
          </a:p>
        </p:txBody>
      </p:sp>
      <p:sp>
        <p:nvSpPr>
          <p:cNvPr id="5" name="Footer Placeholder 4"/>
          <p:cNvSpPr>
            <a:spLocks noGrp="1"/>
          </p:cNvSpPr>
          <p:nvPr>
            <p:ph type="ftr" sz="quarter" idx="11"/>
          </p:nvPr>
        </p:nvSpPr>
        <p:spPr/>
        <p:txBody>
          <a:bodyPr/>
          <a:lstStyle/>
          <a:p>
            <a:r>
              <a:rPr lang="en-IN"/>
              <a:t>GROUP 7</a:t>
            </a:r>
          </a:p>
        </p:txBody>
      </p:sp>
      <p:sp>
        <p:nvSpPr>
          <p:cNvPr id="6" name="Slide Number Placeholder 5"/>
          <p:cNvSpPr>
            <a:spLocks noGrp="1"/>
          </p:cNvSpPr>
          <p:nvPr>
            <p:ph type="sldNum" sz="quarter" idx="12"/>
          </p:nvPr>
        </p:nvSpPr>
        <p:spPr/>
        <p:txBody>
          <a:bodyPr/>
          <a:lstStyle/>
          <a:p>
            <a:fld id="{81A8D99B-803E-4FDB-A8F6-555CA851A0BC}" type="slidenum">
              <a:rPr lang="en-IN" smtClean="0"/>
              <a:t>6</a:t>
            </a:fld>
            <a:endParaRPr lang="en-IN"/>
          </a:p>
        </p:txBody>
      </p:sp>
    </p:spTree>
    <p:extLst>
      <p:ext uri="{BB962C8B-B14F-4D97-AF65-F5344CB8AC3E}">
        <p14:creationId xmlns:p14="http://schemas.microsoft.com/office/powerpoint/2010/main" val="407352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PROPOSED SYSTEM</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1516"/>
            <a:ext cx="10515600" cy="4710704"/>
          </a:xfrm>
        </p:spPr>
        <p:txBody>
          <a:bodyPr>
            <a:normAutofit fontScale="92500" lnSpcReduction="20000"/>
          </a:bodyPr>
          <a:lstStyle/>
          <a:p>
            <a:pPr marL="0" indent="0" algn="just">
              <a:buNone/>
            </a:pPr>
            <a:r>
              <a:rPr lang="en-GB" dirty="0">
                <a:solidFill>
                  <a:srgbClr val="002060"/>
                </a:solidFill>
              </a:rPr>
              <a:t>There are two main types of summarizer:</a:t>
            </a:r>
          </a:p>
          <a:p>
            <a:pPr marL="0" indent="0" algn="just">
              <a:buNone/>
            </a:pPr>
            <a:endParaRPr lang="en-IN" dirty="0">
              <a:solidFill>
                <a:srgbClr val="002060"/>
              </a:solidFill>
            </a:endParaRPr>
          </a:p>
          <a:p>
            <a:pPr marL="0" indent="0" algn="just">
              <a:buNone/>
            </a:pPr>
            <a:r>
              <a:rPr lang="en-GB" dirty="0">
                <a:solidFill>
                  <a:srgbClr val="C00000"/>
                </a:solidFill>
              </a:rPr>
              <a:t>1. Extractive-based:  </a:t>
            </a:r>
            <a:r>
              <a:rPr lang="en-GB" dirty="0">
                <a:solidFill>
                  <a:srgbClr val="002060"/>
                </a:solidFill>
              </a:rPr>
              <a:t>The extractive text summarization technique involves pulling key phrases from the source document and combining them to make a summary. The extraction is made according to the defined metric without making any changes to the texts.</a:t>
            </a:r>
            <a:endParaRPr lang="en-IN" dirty="0">
              <a:solidFill>
                <a:srgbClr val="002060"/>
              </a:solidFill>
            </a:endParaRPr>
          </a:p>
          <a:p>
            <a:pPr marL="0" indent="0" algn="just">
              <a:buNone/>
            </a:pPr>
            <a:r>
              <a:rPr lang="en-GB" dirty="0">
                <a:solidFill>
                  <a:srgbClr val="C00000"/>
                </a:solidFill>
              </a:rPr>
              <a:t>2. Abstraction-based: </a:t>
            </a:r>
            <a:r>
              <a:rPr lang="en-GB" dirty="0">
                <a:solidFill>
                  <a:srgbClr val="002060"/>
                </a:solidFill>
              </a:rPr>
              <a:t>The abstraction technique entails paraphrasing and shortening parts of the source document. The abstractive text summarization algorithms create new phrases and sentences that relay the most useful information from the original text. </a:t>
            </a:r>
            <a:endParaRPr lang="en-IN" dirty="0">
              <a:solidFill>
                <a:srgbClr val="002060"/>
              </a:solidFill>
            </a:endParaRPr>
          </a:p>
          <a:p>
            <a:pPr marL="0" indent="0" algn="just">
              <a:buNone/>
            </a:pPr>
            <a:r>
              <a:rPr lang="en-GB" dirty="0">
                <a:solidFill>
                  <a:srgbClr val="002060"/>
                </a:solidFill>
              </a:rPr>
              <a:t>Our proposed model has results of both the types of summarizers.</a:t>
            </a:r>
          </a:p>
          <a:p>
            <a:pPr marL="0" indent="0" algn="just">
              <a:buNone/>
            </a:pPr>
            <a:r>
              <a:rPr lang="en-GB" dirty="0" err="1" smtClean="0">
                <a:solidFill>
                  <a:srgbClr val="002060"/>
                </a:solidFill>
              </a:rPr>
              <a:t>Tensorflow</a:t>
            </a:r>
            <a:r>
              <a:rPr lang="en-GB" dirty="0" smtClean="0">
                <a:solidFill>
                  <a:srgbClr val="002060"/>
                </a:solidFill>
              </a:rPr>
              <a:t> </a:t>
            </a:r>
            <a:r>
              <a:rPr lang="en-GB" dirty="0">
                <a:solidFill>
                  <a:srgbClr val="002060"/>
                </a:solidFill>
              </a:rPr>
              <a:t>has been used for the news summary generation and </a:t>
            </a:r>
            <a:r>
              <a:rPr lang="en-GB" dirty="0" smtClean="0">
                <a:solidFill>
                  <a:srgbClr val="002060"/>
                </a:solidFill>
              </a:rPr>
              <a:t>text </a:t>
            </a:r>
            <a:r>
              <a:rPr lang="en-GB" dirty="0">
                <a:solidFill>
                  <a:srgbClr val="002060"/>
                </a:solidFill>
              </a:rPr>
              <a:t>mining </a:t>
            </a:r>
            <a:r>
              <a:rPr lang="en-GB" dirty="0" smtClean="0">
                <a:solidFill>
                  <a:srgbClr val="002060"/>
                </a:solidFill>
              </a:rPr>
              <a:t>is used </a:t>
            </a:r>
            <a:r>
              <a:rPr lang="en-GB" dirty="0">
                <a:solidFill>
                  <a:srgbClr val="002060"/>
                </a:solidFill>
              </a:rPr>
              <a:t>for </a:t>
            </a:r>
            <a:r>
              <a:rPr lang="en-GB" dirty="0" smtClean="0">
                <a:solidFill>
                  <a:srgbClr val="002060"/>
                </a:solidFill>
              </a:rPr>
              <a:t>text </a:t>
            </a:r>
            <a:r>
              <a:rPr lang="en-GB" dirty="0">
                <a:solidFill>
                  <a:srgbClr val="002060"/>
                </a:solidFill>
              </a:rPr>
              <a:t>articles that Bravis.com will be able to generate for its users.</a:t>
            </a:r>
          </a:p>
          <a:p>
            <a:pPr marL="0" indent="0" algn="just">
              <a:buNone/>
            </a:pPr>
            <a:endParaRPr lang="en-IN" dirty="0">
              <a:solidFill>
                <a:srgbClr val="002060"/>
              </a:solidFill>
            </a:endParaRPr>
          </a:p>
          <a:p>
            <a:pPr algn="just"/>
            <a:endParaRPr lang="en-IN" dirty="0">
              <a:solidFill>
                <a:srgbClr val="002060"/>
              </a:solidFill>
            </a:endParaRPr>
          </a:p>
        </p:txBody>
      </p:sp>
      <p:sp>
        <p:nvSpPr>
          <p:cNvPr id="4" name="Date Placeholder 3"/>
          <p:cNvSpPr>
            <a:spLocks noGrp="1"/>
          </p:cNvSpPr>
          <p:nvPr>
            <p:ph type="dt" sz="half" idx="10"/>
          </p:nvPr>
        </p:nvSpPr>
        <p:spPr/>
        <p:txBody>
          <a:bodyPr/>
          <a:lstStyle/>
          <a:p>
            <a:fld id="{A6523D56-F255-4D6B-954F-6904DDB015B1}" type="datetime1">
              <a:rPr lang="en-US" smtClean="0"/>
              <a:t>6/24/2019</a:t>
            </a:fld>
            <a:endParaRPr lang="en-IN"/>
          </a:p>
        </p:txBody>
      </p:sp>
      <p:sp>
        <p:nvSpPr>
          <p:cNvPr id="5" name="Footer Placeholder 4"/>
          <p:cNvSpPr>
            <a:spLocks noGrp="1"/>
          </p:cNvSpPr>
          <p:nvPr>
            <p:ph type="ftr" sz="quarter" idx="11"/>
          </p:nvPr>
        </p:nvSpPr>
        <p:spPr/>
        <p:txBody>
          <a:bodyPr/>
          <a:lstStyle/>
          <a:p>
            <a:r>
              <a:rPr lang="en-IN"/>
              <a:t>GROUP 7</a:t>
            </a:r>
          </a:p>
        </p:txBody>
      </p:sp>
      <p:sp>
        <p:nvSpPr>
          <p:cNvPr id="6" name="Slide Number Placeholder 5"/>
          <p:cNvSpPr>
            <a:spLocks noGrp="1"/>
          </p:cNvSpPr>
          <p:nvPr>
            <p:ph type="sldNum" sz="quarter" idx="12"/>
          </p:nvPr>
        </p:nvSpPr>
        <p:spPr/>
        <p:txBody>
          <a:bodyPr/>
          <a:lstStyle/>
          <a:p>
            <a:fld id="{81A8D99B-803E-4FDB-A8F6-555CA851A0BC}" type="slidenum">
              <a:rPr lang="en-IN" smtClean="0"/>
              <a:t>7</a:t>
            </a:fld>
            <a:endParaRPr lang="en-IN"/>
          </a:p>
        </p:txBody>
      </p:sp>
    </p:spTree>
    <p:extLst>
      <p:ext uri="{BB962C8B-B14F-4D97-AF65-F5344CB8AC3E}">
        <p14:creationId xmlns:p14="http://schemas.microsoft.com/office/powerpoint/2010/main" val="1407899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73BE-E5D4-4A4A-B05C-5885B7139894}"/>
              </a:ext>
            </a:extLst>
          </p:cNvPr>
          <p:cNvSpPr>
            <a:spLocks noGrp="1"/>
          </p:cNvSpPr>
          <p:nvPr>
            <p:ph type="title"/>
          </p:nvPr>
        </p:nvSpPr>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DATA SET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3D218F-2DE1-4A93-B84A-F72FF584C1DC}"/>
              </a:ext>
            </a:extLst>
          </p:cNvPr>
          <p:cNvSpPr>
            <a:spLocks noGrp="1"/>
          </p:cNvSpPr>
          <p:nvPr>
            <p:ph idx="1"/>
          </p:nvPr>
        </p:nvSpPr>
        <p:spPr>
          <a:xfrm>
            <a:off x="838200" y="1810139"/>
            <a:ext cx="10515600" cy="4599992"/>
          </a:xfrm>
        </p:spPr>
        <p:txBody>
          <a:bodyPr>
            <a:normAutofit/>
          </a:bodyPr>
          <a:lstStyle/>
          <a:p>
            <a:pPr marL="0" indent="0" algn="just">
              <a:buNone/>
            </a:pPr>
            <a:endParaRPr lang="en-IN" sz="1800" dirty="0">
              <a:hlinkClick r:id="rId2"/>
            </a:endParaRPr>
          </a:p>
          <a:p>
            <a:pPr algn="just"/>
            <a:r>
              <a:rPr lang="en-IN" dirty="0">
                <a:solidFill>
                  <a:srgbClr val="002060"/>
                </a:solidFill>
              </a:rPr>
              <a:t>GIGAWORD Dataset costs 3,000 </a:t>
            </a:r>
            <a:r>
              <a:rPr lang="en-IN" dirty="0" smtClean="0">
                <a:solidFill>
                  <a:srgbClr val="002060"/>
                </a:solidFill>
              </a:rPr>
              <a:t>USD.</a:t>
            </a:r>
          </a:p>
          <a:p>
            <a:pPr algn="just"/>
            <a:r>
              <a:rPr lang="en-IN" dirty="0" smtClean="0">
                <a:solidFill>
                  <a:srgbClr val="002060"/>
                </a:solidFill>
              </a:rPr>
              <a:t>Dataset used for training the </a:t>
            </a:r>
            <a:r>
              <a:rPr lang="en-IN" dirty="0">
                <a:solidFill>
                  <a:srgbClr val="002060"/>
                </a:solidFill>
              </a:rPr>
              <a:t>m</a:t>
            </a:r>
            <a:r>
              <a:rPr lang="en-IN" dirty="0" smtClean="0">
                <a:solidFill>
                  <a:srgbClr val="002060"/>
                </a:solidFill>
              </a:rPr>
              <a:t>odel is subset of the original dataset provided by </a:t>
            </a:r>
            <a:r>
              <a:rPr lang="en-IN" dirty="0" err="1" smtClean="0">
                <a:solidFill>
                  <a:srgbClr val="002060"/>
                </a:solidFill>
              </a:rPr>
              <a:t>havardnlp</a:t>
            </a:r>
            <a:r>
              <a:rPr lang="en-IN" dirty="0" smtClean="0">
                <a:solidFill>
                  <a:srgbClr val="002060"/>
                </a:solidFill>
              </a:rPr>
              <a:t>.</a:t>
            </a:r>
            <a:endParaRPr lang="en-IN" dirty="0">
              <a:solidFill>
                <a:srgbClr val="002060"/>
              </a:solidFill>
            </a:endParaRPr>
          </a:p>
          <a:p>
            <a:pPr algn="just"/>
            <a:r>
              <a:rPr lang="en-IN" dirty="0" smtClean="0">
                <a:solidFill>
                  <a:srgbClr val="002060"/>
                </a:solidFill>
              </a:rPr>
              <a:t>Dataset </a:t>
            </a:r>
            <a:r>
              <a:rPr lang="en-IN" dirty="0">
                <a:solidFill>
                  <a:srgbClr val="002060"/>
                </a:solidFill>
              </a:rPr>
              <a:t>contains 3,803,957 articles for Training.</a:t>
            </a:r>
          </a:p>
          <a:p>
            <a:pPr algn="just"/>
            <a:r>
              <a:rPr lang="en-IN" dirty="0">
                <a:solidFill>
                  <a:srgbClr val="002060"/>
                </a:solidFill>
              </a:rPr>
              <a:t>189,651 articles has been used for </a:t>
            </a:r>
            <a:r>
              <a:rPr lang="en-IN" dirty="0" smtClean="0">
                <a:solidFill>
                  <a:srgbClr val="002060"/>
                </a:solidFill>
              </a:rPr>
              <a:t>Testing.</a:t>
            </a:r>
            <a:endParaRPr lang="en-IN" dirty="0">
              <a:solidFill>
                <a:srgbClr val="002060"/>
              </a:solidFill>
            </a:endParaRPr>
          </a:p>
          <a:p>
            <a:pPr algn="just"/>
            <a:r>
              <a:rPr lang="en-IN" dirty="0">
                <a:solidFill>
                  <a:srgbClr val="002060"/>
                </a:solidFill>
              </a:rPr>
              <a:t>It contains two columns: Summary and the Article.</a:t>
            </a:r>
          </a:p>
          <a:p>
            <a:pPr algn="just"/>
            <a:endParaRPr lang="en-IN" dirty="0">
              <a:solidFill>
                <a:srgbClr val="002060"/>
              </a:solidFill>
            </a:endParaRPr>
          </a:p>
        </p:txBody>
      </p:sp>
      <p:sp>
        <p:nvSpPr>
          <p:cNvPr id="5" name="Footer Placeholder 4">
            <a:extLst>
              <a:ext uri="{FF2B5EF4-FFF2-40B4-BE49-F238E27FC236}">
                <a16:creationId xmlns:a16="http://schemas.microsoft.com/office/drawing/2014/main" id="{BC6563E3-EB95-42B2-A336-7DD260D98DC8}"/>
              </a:ext>
            </a:extLst>
          </p:cNvPr>
          <p:cNvSpPr>
            <a:spLocks noGrp="1"/>
          </p:cNvSpPr>
          <p:nvPr>
            <p:ph type="ftr" sz="quarter" idx="11"/>
          </p:nvPr>
        </p:nvSpPr>
        <p:spPr/>
        <p:txBody>
          <a:bodyPr/>
          <a:lstStyle/>
          <a:p>
            <a:r>
              <a:rPr lang="en-IN"/>
              <a:t>GROUP 7</a:t>
            </a:r>
          </a:p>
        </p:txBody>
      </p:sp>
      <p:sp>
        <p:nvSpPr>
          <p:cNvPr id="6" name="Slide Number Placeholder 5">
            <a:extLst>
              <a:ext uri="{FF2B5EF4-FFF2-40B4-BE49-F238E27FC236}">
                <a16:creationId xmlns:a16="http://schemas.microsoft.com/office/drawing/2014/main" id="{9774A923-1168-4060-8804-B13AD14F8D07}"/>
              </a:ext>
            </a:extLst>
          </p:cNvPr>
          <p:cNvSpPr>
            <a:spLocks noGrp="1"/>
          </p:cNvSpPr>
          <p:nvPr>
            <p:ph type="sldNum" sz="quarter" idx="12"/>
          </p:nvPr>
        </p:nvSpPr>
        <p:spPr/>
        <p:txBody>
          <a:bodyPr/>
          <a:lstStyle/>
          <a:p>
            <a:fld id="{81A8D99B-803E-4FDB-A8F6-555CA851A0BC}" type="slidenum">
              <a:rPr lang="en-IN" smtClean="0"/>
              <a:t>8</a:t>
            </a:fld>
            <a:endParaRPr lang="en-IN"/>
          </a:p>
        </p:txBody>
      </p:sp>
      <p:sp>
        <p:nvSpPr>
          <p:cNvPr id="4" name="Date Placeholder 3"/>
          <p:cNvSpPr>
            <a:spLocks noGrp="1"/>
          </p:cNvSpPr>
          <p:nvPr>
            <p:ph type="dt" sz="half" idx="10"/>
          </p:nvPr>
        </p:nvSpPr>
        <p:spPr/>
        <p:txBody>
          <a:bodyPr/>
          <a:lstStyle/>
          <a:p>
            <a:fld id="{390FDF09-65A6-4BBD-B62F-FAE7DC8FAD5C}" type="datetime1">
              <a:rPr lang="en-US" smtClean="0"/>
              <a:t>6/24/2019</a:t>
            </a:fld>
            <a:endParaRPr lang="en-IN"/>
          </a:p>
        </p:txBody>
      </p:sp>
    </p:spTree>
    <p:extLst>
      <p:ext uri="{BB962C8B-B14F-4D97-AF65-F5344CB8AC3E}">
        <p14:creationId xmlns:p14="http://schemas.microsoft.com/office/powerpoint/2010/main" val="425115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E2348F-6AAB-4452-B2DC-BDB9ED94282E}"/>
              </a:ext>
            </a:extLst>
          </p:cNvPr>
          <p:cNvPicPr>
            <a:picLocks noGrp="1" noChangeAspect="1"/>
          </p:cNvPicPr>
          <p:nvPr>
            <p:ph sz="half" idx="4294967295"/>
          </p:nvPr>
        </p:nvPicPr>
        <p:blipFill>
          <a:blip r:embed="rId2"/>
          <a:stretch>
            <a:fillRect/>
          </a:stretch>
        </p:blipFill>
        <p:spPr>
          <a:xfrm>
            <a:off x="1" y="0"/>
            <a:ext cx="6040582" cy="3429000"/>
          </a:xfrm>
          <a:prstGeom prst="rect">
            <a:avLst/>
          </a:prstGeom>
        </p:spPr>
      </p:pic>
      <p:pic>
        <p:nvPicPr>
          <p:cNvPr id="9" name="Picture 8">
            <a:extLst>
              <a:ext uri="{FF2B5EF4-FFF2-40B4-BE49-F238E27FC236}">
                <a16:creationId xmlns:a16="http://schemas.microsoft.com/office/drawing/2014/main" id="{BEB3EE80-FF1C-46A1-B622-AAE7FCD3B362}"/>
              </a:ext>
            </a:extLst>
          </p:cNvPr>
          <p:cNvPicPr>
            <a:picLocks noChangeAspect="1"/>
          </p:cNvPicPr>
          <p:nvPr/>
        </p:nvPicPr>
        <p:blipFill>
          <a:blip r:embed="rId3"/>
          <a:stretch>
            <a:fillRect/>
          </a:stretch>
        </p:blipFill>
        <p:spPr>
          <a:xfrm>
            <a:off x="-35560" y="3512127"/>
            <a:ext cx="6076143" cy="3429000"/>
          </a:xfrm>
          <a:prstGeom prst="rect">
            <a:avLst/>
          </a:prstGeom>
        </p:spPr>
      </p:pic>
      <p:sp>
        <p:nvSpPr>
          <p:cNvPr id="16" name="Footer Placeholder 15">
            <a:extLst>
              <a:ext uri="{FF2B5EF4-FFF2-40B4-BE49-F238E27FC236}">
                <a16:creationId xmlns:a16="http://schemas.microsoft.com/office/drawing/2014/main" id="{91B3C6C5-71AD-4E2E-A43B-C7A6DC4DF1B2}"/>
              </a:ext>
            </a:extLst>
          </p:cNvPr>
          <p:cNvSpPr>
            <a:spLocks noGrp="1"/>
          </p:cNvSpPr>
          <p:nvPr>
            <p:ph type="ftr" sz="quarter" idx="11"/>
          </p:nvPr>
        </p:nvSpPr>
        <p:spPr>
          <a:xfrm>
            <a:off x="4038600" y="6364817"/>
            <a:ext cx="4114800" cy="365125"/>
          </a:xfrm>
        </p:spPr>
        <p:txBody>
          <a:bodyPr/>
          <a:lstStyle/>
          <a:p>
            <a:r>
              <a:rPr lang="en-IN"/>
              <a:t>GROUP 7</a:t>
            </a:r>
          </a:p>
        </p:txBody>
      </p:sp>
      <p:sp>
        <p:nvSpPr>
          <p:cNvPr id="17" name="Slide Number Placeholder 16">
            <a:extLst>
              <a:ext uri="{FF2B5EF4-FFF2-40B4-BE49-F238E27FC236}">
                <a16:creationId xmlns:a16="http://schemas.microsoft.com/office/drawing/2014/main" id="{D6888D37-3FDD-4F3A-85D9-519495A1CA8F}"/>
              </a:ext>
            </a:extLst>
          </p:cNvPr>
          <p:cNvSpPr>
            <a:spLocks noGrp="1"/>
          </p:cNvSpPr>
          <p:nvPr>
            <p:ph type="sldNum" sz="quarter" idx="12"/>
          </p:nvPr>
        </p:nvSpPr>
        <p:spPr/>
        <p:txBody>
          <a:bodyPr/>
          <a:lstStyle/>
          <a:p>
            <a:fld id="{81A8D99B-803E-4FDB-A8F6-555CA851A0BC}" type="slidenum">
              <a:rPr lang="en-IN" smtClean="0"/>
              <a:t>9</a:t>
            </a:fld>
            <a:endParaRPr lang="en-IN"/>
          </a:p>
        </p:txBody>
      </p:sp>
      <p:sp>
        <p:nvSpPr>
          <p:cNvPr id="2" name="Date Placeholder 1"/>
          <p:cNvSpPr>
            <a:spLocks noGrp="1"/>
          </p:cNvSpPr>
          <p:nvPr>
            <p:ph type="dt" sz="half" idx="10"/>
          </p:nvPr>
        </p:nvSpPr>
        <p:spPr/>
        <p:txBody>
          <a:bodyPr/>
          <a:lstStyle/>
          <a:p>
            <a:fld id="{C768CA78-D91A-41F4-9FA9-FC4D8AB11B15}" type="datetime1">
              <a:rPr lang="en-US" smtClean="0"/>
              <a:t>6/24/2019</a:t>
            </a:fld>
            <a:endParaRPr lang="en-IN"/>
          </a:p>
        </p:txBody>
      </p:sp>
      <p:sp>
        <p:nvSpPr>
          <p:cNvPr id="3" name="TextBox 2"/>
          <p:cNvSpPr txBox="1"/>
          <p:nvPr/>
        </p:nvSpPr>
        <p:spPr>
          <a:xfrm>
            <a:off x="7795491" y="277091"/>
            <a:ext cx="2105891" cy="584775"/>
          </a:xfrm>
          <a:prstGeom prst="rect">
            <a:avLst/>
          </a:prstGeom>
          <a:noFill/>
        </p:spPr>
        <p:txBody>
          <a:bodyPr wrap="square" rtlCol="0">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UTILS.PY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899563" y="920621"/>
            <a:ext cx="453505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rPr>
              <a:t>Python File for Preprocessing the Input Dataset.</a:t>
            </a:r>
          </a:p>
          <a:p>
            <a:pPr marL="285750" indent="-285750">
              <a:buFont typeface="Arial" panose="020B0604020202020204" pitchFamily="34" charset="0"/>
              <a:buChar char="•"/>
            </a:pPr>
            <a:r>
              <a:rPr lang="en-US" sz="2000" dirty="0">
                <a:solidFill>
                  <a:srgbClr val="002060"/>
                </a:solidFill>
              </a:rPr>
              <a:t>Has 7 methods.</a:t>
            </a:r>
          </a:p>
          <a:p>
            <a:pPr marL="285750" indent="-285750">
              <a:buFont typeface="Arial" panose="020B0604020202020204" pitchFamily="34" charset="0"/>
              <a:buChar char="•"/>
            </a:pPr>
            <a:r>
              <a:rPr lang="en-US" sz="2000" dirty="0" err="1">
                <a:solidFill>
                  <a:srgbClr val="002060"/>
                </a:solidFill>
              </a:rPr>
              <a:t>Clear_str</a:t>
            </a:r>
            <a:r>
              <a:rPr lang="en-US" sz="2000" dirty="0">
                <a:solidFill>
                  <a:srgbClr val="002060"/>
                </a:solidFill>
              </a:rPr>
              <a:t>() and </a:t>
            </a:r>
            <a:r>
              <a:rPr lang="en-US" sz="2000" dirty="0" err="1">
                <a:solidFill>
                  <a:srgbClr val="002060"/>
                </a:solidFill>
              </a:rPr>
              <a:t>get_text_list</a:t>
            </a:r>
            <a:r>
              <a:rPr lang="en-US" sz="2000" dirty="0">
                <a:solidFill>
                  <a:srgbClr val="002060"/>
                </a:solidFill>
              </a:rPr>
              <a:t>() will clean the text.</a:t>
            </a:r>
          </a:p>
          <a:p>
            <a:pPr marL="285750" indent="-285750">
              <a:buFont typeface="Arial" panose="020B0604020202020204" pitchFamily="34" charset="0"/>
              <a:buChar char="•"/>
            </a:pPr>
            <a:r>
              <a:rPr lang="en-US" sz="2000" dirty="0" err="1">
                <a:solidFill>
                  <a:srgbClr val="002060"/>
                </a:solidFill>
              </a:rPr>
              <a:t>build_dict</a:t>
            </a:r>
            <a:r>
              <a:rPr lang="en-US" sz="2000" dirty="0">
                <a:solidFill>
                  <a:srgbClr val="002060"/>
                </a:solidFill>
              </a:rPr>
              <a:t>() is used to tokenize and add padding to make all the texts to same length.</a:t>
            </a:r>
          </a:p>
          <a:p>
            <a:pPr marL="285750" indent="-285750">
              <a:buFont typeface="Arial" panose="020B0604020202020204" pitchFamily="34" charset="0"/>
              <a:buChar char="•"/>
            </a:pPr>
            <a:r>
              <a:rPr lang="en-US" sz="2000" dirty="0">
                <a:solidFill>
                  <a:srgbClr val="002060"/>
                </a:solidFill>
              </a:rPr>
              <a:t>We then save the data in a pickle file (.</a:t>
            </a:r>
            <a:r>
              <a:rPr lang="en-US" sz="2000" dirty="0" err="1">
                <a:solidFill>
                  <a:srgbClr val="002060"/>
                </a:solidFill>
              </a:rPr>
              <a:t>pkl</a:t>
            </a:r>
            <a:r>
              <a:rPr lang="en-US" sz="2000" dirty="0">
                <a:solidFill>
                  <a:srgbClr val="002060"/>
                </a:solidFill>
              </a:rPr>
              <a:t>).</a:t>
            </a:r>
          </a:p>
          <a:p>
            <a:pPr marL="285750" indent="-285750">
              <a:buFont typeface="Arial" panose="020B0604020202020204" pitchFamily="34" charset="0"/>
              <a:buChar char="•"/>
            </a:pPr>
            <a:r>
              <a:rPr lang="en-US" sz="2000" dirty="0" err="1">
                <a:solidFill>
                  <a:srgbClr val="002060"/>
                </a:solidFill>
              </a:rPr>
              <a:t>build_dataset</a:t>
            </a:r>
            <a:r>
              <a:rPr lang="en-US" sz="2000" dirty="0">
                <a:solidFill>
                  <a:srgbClr val="002060"/>
                </a:solidFill>
              </a:rPr>
              <a:t>() is used to </a:t>
            </a:r>
            <a:r>
              <a:rPr lang="en-US" sz="2000" dirty="0" smtClean="0">
                <a:solidFill>
                  <a:srgbClr val="002060"/>
                </a:solidFill>
              </a:rPr>
              <a:t>creates a </a:t>
            </a:r>
            <a:r>
              <a:rPr lang="en-US" sz="2000" dirty="0">
                <a:solidFill>
                  <a:srgbClr val="002060"/>
                </a:solidFill>
              </a:rPr>
              <a:t>matrix of the input articles that is to be given as input to the model.</a:t>
            </a:r>
          </a:p>
          <a:p>
            <a:pPr marL="285750" indent="-285750">
              <a:buFont typeface="Arial" panose="020B0604020202020204" pitchFamily="34" charset="0"/>
              <a:buChar char="•"/>
            </a:pPr>
            <a:r>
              <a:rPr lang="en-US" sz="2000" dirty="0" err="1">
                <a:solidFill>
                  <a:srgbClr val="002060"/>
                </a:solidFill>
              </a:rPr>
              <a:t>batch_iter</a:t>
            </a:r>
            <a:r>
              <a:rPr lang="en-US" sz="2000" dirty="0">
                <a:solidFill>
                  <a:srgbClr val="002060"/>
                </a:solidFill>
              </a:rPr>
              <a:t>() and </a:t>
            </a:r>
            <a:r>
              <a:rPr lang="en-US" sz="2000" dirty="0" err="1">
                <a:solidFill>
                  <a:srgbClr val="002060"/>
                </a:solidFill>
              </a:rPr>
              <a:t>get_init_embedding</a:t>
            </a:r>
            <a:r>
              <a:rPr lang="en-US" sz="2000" dirty="0">
                <a:solidFill>
                  <a:srgbClr val="002060"/>
                </a:solidFill>
              </a:rPr>
              <a:t>() are 2 other methods that will  preprocess the input dataset. </a:t>
            </a:r>
            <a:endParaRPr lang="en-IN" sz="2000" dirty="0">
              <a:solidFill>
                <a:srgbClr val="002060"/>
              </a:solidFill>
            </a:endParaRPr>
          </a:p>
        </p:txBody>
      </p:sp>
    </p:spTree>
    <p:extLst>
      <p:ext uri="{BB962C8B-B14F-4D97-AF65-F5344CB8AC3E}">
        <p14:creationId xmlns:p14="http://schemas.microsoft.com/office/powerpoint/2010/main" val="2189909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TotalTime>
  <Words>1314</Words>
  <Application>Microsoft Office PowerPoint</Application>
  <PresentationFormat>Widescreen</PresentationFormat>
  <Paragraphs>210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  </vt:lpstr>
      <vt:lpstr>TABLE OF CONTENTS</vt:lpstr>
      <vt:lpstr>ABSTRACT</vt:lpstr>
      <vt:lpstr>  BUSINESS CASE SCENARIO     </vt:lpstr>
      <vt:lpstr>PowerPoint Presentation</vt:lpstr>
      <vt:lpstr>DEFINITONS</vt:lpstr>
      <vt:lpstr>PROPOSED SYSTEM</vt:lpstr>
      <vt:lpstr>DATA SET</vt:lpstr>
      <vt:lpstr>PowerPoint Presentation</vt:lpstr>
      <vt:lpstr>PowerPoint Presentation</vt:lpstr>
      <vt:lpstr>MODEL DETAILS</vt:lpstr>
      <vt:lpstr>PowerPoint Presentation</vt:lpstr>
      <vt:lpstr>PowerPoint Presentation</vt:lpstr>
      <vt:lpstr>PowerPoint Presentation</vt:lpstr>
      <vt:lpstr>WEBSITE</vt:lpstr>
      <vt:lpstr>WORK FLOW</vt:lpstr>
      <vt:lpstr>WORK FLOW(contd.)</vt:lpstr>
      <vt:lpstr>CONCLUSION</vt:lpstr>
      <vt:lpstr>FUTURE WORK</vt:lpstr>
      <vt:lpstr>REFERENCES</vt:lpstr>
      <vt:lpstr>               QUESTIONS/ANSWERS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Bravis News</dc:title>
  <dc:creator>Suparno Bhatta</dc:creator>
  <cp:lastModifiedBy>Srivats S Ramanujam</cp:lastModifiedBy>
  <cp:revision>77</cp:revision>
  <dcterms:created xsi:type="dcterms:W3CDTF">2019-06-22T15:56:37Z</dcterms:created>
  <dcterms:modified xsi:type="dcterms:W3CDTF">2019-06-24T03:28:29Z</dcterms:modified>
</cp:coreProperties>
</file>