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68" r:id="rId7"/>
    <p:sldId id="269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1" r:id="rId16"/>
    <p:sldId id="280" r:id="rId17"/>
    <p:sldId id="282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92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12/6/2024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12/6/2024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12/6/2024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12/6/2024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12/6/2024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12/6/2024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12/6/2024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12/6/2024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12/6/2024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12/6/2024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12/6/2024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12/6/2024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12/6/2024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12/6/2024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7212" y="1066800"/>
            <a:ext cx="9141619" cy="1676400"/>
          </a:xfrm>
        </p:spPr>
        <p:txBody>
          <a:bodyPr/>
          <a:lstStyle/>
          <a:p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Supas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Trades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/>
            </a:r>
            <a:b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Online Marketing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837612" y="5791200"/>
            <a:ext cx="3733800" cy="88634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G.Supasthikan</a:t>
            </a:r>
            <a:endParaRPr lang="en-US" b="1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JAF/IT/</a:t>
            </a:r>
            <a:r>
              <a:rPr lang="en-US" b="1" dirty="0" smtClean="0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2324/</a:t>
            </a:r>
            <a:r>
              <a:rPr lang="en-US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F/211</a:t>
            </a:r>
            <a:endParaRPr lang="en-US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u="sng" dirty="0" smtClean="0">
                <a:solidFill>
                  <a:schemeClr val="accent4"/>
                </a:solidFill>
                <a:latin typeface="Wide Latin" panose="020A0A07050505020404" pitchFamily="18" charset="0"/>
              </a:rPr>
              <a:t>Sign Up Page &amp; Login Page</a:t>
            </a:r>
            <a:endParaRPr lang="en-US" sz="3200" u="sng" dirty="0">
              <a:solidFill>
                <a:schemeClr val="accent4"/>
              </a:solidFill>
              <a:latin typeface="Wide Latin" panose="020A0A070505050204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385" y="1904999"/>
            <a:ext cx="7414054" cy="429519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6118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chemeClr val="accent4"/>
                </a:solidFill>
                <a:latin typeface="Wide Latin" panose="020A0A07050505020404" pitchFamily="18" charset="0"/>
              </a:rPr>
              <a:t>Product Page</a:t>
            </a:r>
            <a:endParaRPr lang="en-US" u="sng" dirty="0">
              <a:solidFill>
                <a:schemeClr val="accent4"/>
              </a:solidFill>
              <a:latin typeface="Wide Latin" panose="020A0A070505050204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06" y="1828800"/>
            <a:ext cx="7862613" cy="4572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3684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4"/>
                </a:solidFill>
                <a:latin typeface="Wide Latin" panose="020A0A07050505020404" pitchFamily="18" charset="0"/>
              </a:rPr>
              <a:t>Order page</a:t>
            </a:r>
            <a:endParaRPr lang="en-US" b="1" u="sng" dirty="0">
              <a:solidFill>
                <a:schemeClr val="accent4"/>
              </a:solidFill>
              <a:latin typeface="Wide Latin" panose="020A0A070505050204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1676400"/>
            <a:ext cx="6172200" cy="48006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2012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chemeClr val="accent4"/>
                </a:solidFill>
                <a:latin typeface="Wide Latin" panose="020A0A07050505020404" pitchFamily="18" charset="0"/>
              </a:rPr>
              <a:t>Contact Page</a:t>
            </a:r>
            <a:endParaRPr lang="en-US" u="sng" dirty="0">
              <a:solidFill>
                <a:schemeClr val="accent4"/>
              </a:solidFill>
              <a:latin typeface="Wide Latin" panose="020A0A070505050204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76400"/>
            <a:ext cx="9828212" cy="4572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6953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 1 3"/>
          <p:cNvSpPr/>
          <p:nvPr/>
        </p:nvSpPr>
        <p:spPr>
          <a:xfrm>
            <a:off x="2665412" y="990600"/>
            <a:ext cx="7848600" cy="4953000"/>
          </a:xfrm>
          <a:prstGeom prst="irregularSeal1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60812" y="1981200"/>
            <a:ext cx="4648201" cy="25908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  <a:endParaRPr lang="en-US" sz="7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3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  <a:latin typeface="Wide Latin" panose="020A0A07050505020404" pitchFamily="18" charset="0"/>
              </a:rPr>
              <a:t>Introduction</a:t>
            </a:r>
            <a:endParaRPr lang="en-US" sz="4800" b="1" dirty="0">
              <a:solidFill>
                <a:srgbClr val="FF0000"/>
              </a:solidFill>
              <a:latin typeface="Wide Latin" panose="020A0A070505050204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b="1" dirty="0" smtClean="0"/>
              <a:t>My </a:t>
            </a:r>
            <a:r>
              <a:rPr lang="en-US" sz="4000" b="1" dirty="0"/>
              <a:t>name is Supasthikan, and I’m excited to share </a:t>
            </a:r>
            <a:r>
              <a:rPr lang="en-US" sz="4000" b="1" dirty="0" smtClean="0"/>
              <a:t>insights about </a:t>
            </a:r>
            <a:r>
              <a:rPr lang="en-US" sz="4000" b="1" dirty="0"/>
              <a:t>online marketing. </a:t>
            </a:r>
            <a:endParaRPr lang="en-US" sz="40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 smtClean="0"/>
              <a:t>In </a:t>
            </a:r>
            <a:r>
              <a:rPr lang="en-US" sz="4000" b="1" dirty="0"/>
              <a:t>today’s digital world, online marketing has become an essential tool for businesses to connect with customers, increase visibility, and drive growth.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87748" y="31102"/>
            <a:ext cx="9751060" cy="88329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Wide Latin" panose="020A0A07050505020404" pitchFamily="18" charset="0"/>
              </a:rPr>
              <a:t>Objectives</a:t>
            </a:r>
            <a:endParaRPr lang="en-US" dirty="0">
              <a:solidFill>
                <a:srgbClr val="FF0000"/>
              </a:solidFill>
              <a:latin typeface="Wide Latin" panose="020A0A07050505020404" pitchFamily="18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18883" y="697468"/>
            <a:ext cx="10133329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Attract More Customers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website aims to attract customers looking for fresh vegetables, making shopping easy and convenient.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Simplify Online Vegetable Sales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platform simplifies setting up an online vegetable market, helping businesses reach and serve customers easily.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Showcase Freshness and Variety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Highlighting the freshness and variety of vegetables encourages customers to explore and buy more.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for Mobile Users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site is mobile-friendly, making it easy for customers to shop for vegetables on their phones.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Wide Latin" panose="020A0A07050505020404" pitchFamily="18" charset="0"/>
              </a:rPr>
              <a:t>Current Issues</a:t>
            </a:r>
            <a:endParaRPr lang="en-US" dirty="0">
              <a:solidFill>
                <a:srgbClr val="FF0000"/>
              </a:solidFill>
              <a:latin typeface="Wide Latin" panose="020A0A070505050204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8534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b="1" dirty="0"/>
              <a:t>1. Low Customer Engagement Online</a:t>
            </a:r>
          </a:p>
          <a:p>
            <a:pPr marL="0" indent="0">
              <a:buNone/>
            </a:pPr>
            <a:r>
              <a:rPr lang="en-US" sz="3400" b="1" dirty="0"/>
              <a:t>2. Difficulty Standing Out from Competitors</a:t>
            </a:r>
          </a:p>
          <a:p>
            <a:pPr marL="0" indent="0">
              <a:buNone/>
            </a:pPr>
            <a:r>
              <a:rPr lang="en-US" sz="3400" b="1" dirty="0"/>
              <a:t>3. Logistics and Delivery Challenges</a:t>
            </a:r>
          </a:p>
          <a:p>
            <a:pPr marL="0" indent="0">
              <a:buNone/>
            </a:pPr>
            <a:r>
              <a:rPr lang="en-US" sz="3400" b="1" dirty="0"/>
              <a:t>4. Limited Marketing Budget</a:t>
            </a:r>
          </a:p>
          <a:p>
            <a:pPr marL="0" indent="0">
              <a:buNone/>
            </a:pPr>
            <a:r>
              <a:rPr lang="en-US" sz="3400" b="1" dirty="0"/>
              <a:t>5. Customer Retention Problems</a:t>
            </a:r>
          </a:p>
          <a:p>
            <a:pPr marL="0" indent="0">
              <a:buNone/>
            </a:pPr>
            <a:r>
              <a:rPr lang="en-US" sz="3400" b="1" dirty="0"/>
              <a:t>6. Lack of Online Visibility</a:t>
            </a:r>
          </a:p>
          <a:p>
            <a:pPr marL="0" indent="0">
              <a:buNone/>
            </a:pPr>
            <a:r>
              <a:rPr lang="en-US" sz="3400" b="1" dirty="0"/>
              <a:t>7. Customer Trust Issues</a:t>
            </a:r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Wide Latin" panose="020A0A07050505020404" pitchFamily="18" charset="0"/>
              </a:rPr>
              <a:t>Functional</a:t>
            </a:r>
            <a:br>
              <a:rPr lang="en-US" dirty="0">
                <a:solidFill>
                  <a:srgbClr val="FF0000"/>
                </a:solidFill>
                <a:latin typeface="Wide Latin" panose="020A0A07050505020404" pitchFamily="18" charset="0"/>
              </a:rPr>
            </a:br>
            <a:r>
              <a:rPr lang="en-US" dirty="0">
                <a:solidFill>
                  <a:srgbClr val="FF0000"/>
                </a:solidFill>
                <a:latin typeface="Wide Latin" panose="020A0A07050505020404" pitchFamily="18" charset="0"/>
              </a:rPr>
              <a:t>		 Requirements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Low Customer Engagement Online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Difficulty Standing Out from Competitors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Logistics and Delivery Challenges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 Limited Marketing Budget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5. Customer Retention Problems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6. Lack of Online Visibility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7. Customer Trust Issues</a:t>
            </a:r>
          </a:p>
        </p:txBody>
      </p:sp>
    </p:spTree>
    <p:extLst>
      <p:ext uri="{BB962C8B-B14F-4D97-AF65-F5344CB8AC3E}">
        <p14:creationId xmlns:p14="http://schemas.microsoft.com/office/powerpoint/2010/main" val="263200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4"/>
                </a:solidFill>
                <a:latin typeface="Wide Latin" panose="020A0A07050505020404" pitchFamily="18" charset="0"/>
              </a:rPr>
              <a:t>Challenges</a:t>
            </a:r>
            <a:br>
              <a:rPr lang="en-US" sz="3200" dirty="0" smtClean="0">
                <a:solidFill>
                  <a:schemeClr val="accent4"/>
                </a:solidFill>
                <a:latin typeface="Wide Latin" panose="020A0A07050505020404" pitchFamily="18" charset="0"/>
              </a:rPr>
            </a:br>
            <a:r>
              <a:rPr lang="en-US" sz="3200" dirty="0" smtClean="0">
                <a:solidFill>
                  <a:schemeClr val="accent4"/>
                </a:solidFill>
                <a:latin typeface="Wide Latin" panose="020A0A07050505020404" pitchFamily="18" charset="0"/>
              </a:rPr>
              <a:t>		</a:t>
            </a:r>
            <a:r>
              <a:rPr lang="en-US" sz="3200" dirty="0" err="1" smtClean="0">
                <a:solidFill>
                  <a:schemeClr val="accent4"/>
                </a:solidFill>
                <a:latin typeface="Wide Latin" panose="020A0A07050505020404" pitchFamily="18" charset="0"/>
              </a:rPr>
              <a:t>Devoloping</a:t>
            </a:r>
            <a:r>
              <a:rPr lang="en-US" sz="3200" dirty="0" smtClean="0">
                <a:solidFill>
                  <a:schemeClr val="accent4"/>
                </a:solidFill>
                <a:latin typeface="Wide Latin" panose="020A0A07050505020404" pitchFamily="18" charset="0"/>
              </a:rPr>
              <a:t> Periods</a:t>
            </a:r>
            <a:endParaRPr lang="en-US" sz="3200" dirty="0">
              <a:solidFill>
                <a:schemeClr val="accent4"/>
              </a:solidFill>
              <a:latin typeface="Wide Latin" panose="020A0A070505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600200"/>
            <a:ext cx="975106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Planning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Figuring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 goals and who to target can be tough.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Choosing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right platform and adding needed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              features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be tricky.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Budget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Finding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enough money to cover everything can be hard.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Inventory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Managing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stock and finding reliable suppliers can be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          difficult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Delivery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Setting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up fast and affordable delivery is challenging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Trust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Gaining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customers' trust when starting out can take time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Reaching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enough people with a small budget is tough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10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Wide Latin" panose="020A0A07050505020404" pitchFamily="18" charset="0"/>
              </a:rPr>
              <a:t>REQUIREMENTS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112902"/>
              </p:ext>
            </p:extLst>
          </p:nvPr>
        </p:nvGraphicFramePr>
        <p:xfrm>
          <a:off x="1219200" y="2057400"/>
          <a:ext cx="9750426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75213">
                  <a:extLst>
                    <a:ext uri="{9D8B030D-6E8A-4147-A177-3AD203B41FA5}">
                      <a16:colId xmlns:a16="http://schemas.microsoft.com/office/drawing/2014/main" val="1790752887"/>
                    </a:ext>
                  </a:extLst>
                </a:gridCol>
                <a:gridCol w="4875213">
                  <a:extLst>
                    <a:ext uri="{9D8B030D-6E8A-4147-A177-3AD203B41FA5}">
                      <a16:colId xmlns:a16="http://schemas.microsoft.com/office/drawing/2014/main" val="536624977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Hardware Requirement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 Requirement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18628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dirty="0" smtClean="0"/>
                        <a:t>Hard 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dirty="0" smtClean="0"/>
                        <a:t>Windows 10 or Windows 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72993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dirty="0" smtClean="0"/>
                        <a:t>Frame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1922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dirty="0" smtClean="0"/>
                        <a:t>Disk 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dirty="0" smtClean="0"/>
                        <a:t>Chrome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6222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dirty="0" smtClean="0"/>
                        <a:t>Minimum 4 GB 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9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99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b="1" dirty="0" smtClean="0">
                <a:solidFill>
                  <a:srgbClr val="0070C0"/>
                </a:solidFill>
              </a:rPr>
              <a:t>1) Fronted programming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HTML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CSS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JAVA Script</a:t>
            </a:r>
            <a:endParaRPr lang="en-US" b="1" dirty="0" smtClean="0"/>
          </a:p>
          <a:p>
            <a:pPr marL="0" indent="0">
              <a:buClr>
                <a:schemeClr val="tx1"/>
              </a:buClr>
              <a:buNone/>
            </a:pPr>
            <a:r>
              <a:rPr lang="en-US" b="1" dirty="0" smtClean="0">
                <a:solidFill>
                  <a:srgbClr val="0070C0"/>
                </a:solidFill>
              </a:rPr>
              <a:t>2) Backend Programming</a:t>
            </a:r>
            <a:endParaRPr lang="en-US" b="1" dirty="0">
              <a:solidFill>
                <a:srgbClr val="0070C0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Google Forms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Google Sheets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8883" y="216716"/>
            <a:ext cx="9751060" cy="123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Wide Latin" panose="020A0A07050505020404" pitchFamily="18" charset="0"/>
              </a:rPr>
              <a:t>TECHNOLOGIES</a:t>
            </a:r>
            <a:br>
              <a:rPr lang="en-US" dirty="0" smtClean="0">
                <a:solidFill>
                  <a:srgbClr val="FF0000"/>
                </a:solidFill>
                <a:latin typeface="Wide Latin" panose="020A0A07050505020404" pitchFamily="18" charset="0"/>
              </a:rPr>
            </a:br>
            <a:r>
              <a:rPr lang="en-US" b="1" dirty="0" smtClean="0">
                <a:solidFill>
                  <a:srgbClr val="FF0000"/>
                </a:solidFill>
              </a:rPr>
              <a:t>FRONTED </a:t>
            </a:r>
            <a:r>
              <a:rPr lang="en-US" b="1" dirty="0">
                <a:solidFill>
                  <a:srgbClr val="FF0000"/>
                </a:solidFill>
              </a:rPr>
              <a:t>&amp; BACKEND PROGRMMING</a:t>
            </a:r>
            <a:endParaRPr lang="en-US" b="1" dirty="0">
              <a:solidFill>
                <a:srgbClr val="FF0000"/>
              </a:solidFill>
              <a:latin typeface="Wide Latin" panose="020A0A070505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58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chemeClr val="accent4"/>
                </a:solidFill>
                <a:latin typeface="Wide Latin" panose="020A0A07050505020404" pitchFamily="18" charset="0"/>
              </a:rPr>
              <a:t>Home Page</a:t>
            </a:r>
            <a:endParaRPr lang="en-US" u="sng" dirty="0">
              <a:solidFill>
                <a:schemeClr val="accent4"/>
              </a:solidFill>
              <a:latin typeface="Wide Latin" panose="020A0A070505050204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367" y="1820173"/>
            <a:ext cx="9550258" cy="404722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8068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40262f94-9f35-4ac3-9a90-690165a166b7"/>
    <ds:schemaRef ds:uri="a4f35948-e619-41b3-aa29-22878b09cfd2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194</TotalTime>
  <Words>400</Words>
  <Application>Microsoft Office PowerPoint</Application>
  <PresentationFormat>Custom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Constantia</vt:lpstr>
      <vt:lpstr>Wide Latin</vt:lpstr>
      <vt:lpstr>Wingdings</vt:lpstr>
      <vt:lpstr>Cooking 16x9</vt:lpstr>
      <vt:lpstr>Supas Trades   Online Marketing</vt:lpstr>
      <vt:lpstr>Introduction</vt:lpstr>
      <vt:lpstr>Objectives</vt:lpstr>
      <vt:lpstr>Current Issues</vt:lpstr>
      <vt:lpstr>Functional    Requirements</vt:lpstr>
      <vt:lpstr>Challenges   Devoloping Periods</vt:lpstr>
      <vt:lpstr>REQUIREMENTS</vt:lpstr>
      <vt:lpstr>TECHNOLOGIES FRONTED &amp; BACKEND PROGRMMING</vt:lpstr>
      <vt:lpstr>Home Page</vt:lpstr>
      <vt:lpstr>Sign Up Page &amp; Login Page</vt:lpstr>
      <vt:lpstr>Product Page</vt:lpstr>
      <vt:lpstr>Order page</vt:lpstr>
      <vt:lpstr>Contact Page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Supas Trades   Online Marketing</dc:title>
  <dc:creator>Gnanachandran Supasthikan</dc:creator>
  <cp:lastModifiedBy>Gnanachandran Supasthikan</cp:lastModifiedBy>
  <cp:revision>17</cp:revision>
  <dcterms:created xsi:type="dcterms:W3CDTF">2024-12-04T15:00:31Z</dcterms:created>
  <dcterms:modified xsi:type="dcterms:W3CDTF">2024-12-06T15:42:12Z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