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62" r:id="rId7"/>
    <p:sldId id="263" r:id="rId8"/>
    <p:sldId id="271" r:id="rId9"/>
    <p:sldId id="272" r:id="rId10"/>
    <p:sldId id="264" r:id="rId11"/>
    <p:sldId id="265" r:id="rId12"/>
    <p:sldId id="267" r:id="rId13"/>
    <p:sldId id="269" r:id="rId14"/>
    <p:sldId id="270" r:id="rId15"/>
    <p:sldId id="273" r:id="rId16"/>
    <p:sldId id="266" r:id="rId17"/>
    <p:sldId id="26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1445A-6A65-4610-B89C-EF3F189A30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7F34F3-7B18-4FA1-A656-550DB701B8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8588603-BE19-474B-901B-1B001FB83B3F}"/>
              </a:ext>
            </a:extLst>
          </p:cNvPr>
          <p:cNvSpPr>
            <a:spLocks noGrp="1"/>
          </p:cNvSpPr>
          <p:nvPr>
            <p:ph type="dt" sz="half" idx="10"/>
          </p:nvPr>
        </p:nvSpPr>
        <p:spPr/>
        <p:txBody>
          <a:bodyPr/>
          <a:lstStyle/>
          <a:p>
            <a:fld id="{5DE463C7-C633-4173-AD11-CE4E36216CB9}" type="datetimeFigureOut">
              <a:rPr lang="en-IN" smtClean="0"/>
              <a:t>26-08-2020</a:t>
            </a:fld>
            <a:endParaRPr lang="en-IN"/>
          </a:p>
        </p:txBody>
      </p:sp>
      <p:sp>
        <p:nvSpPr>
          <p:cNvPr id="5" name="Footer Placeholder 4">
            <a:extLst>
              <a:ext uri="{FF2B5EF4-FFF2-40B4-BE49-F238E27FC236}">
                <a16:creationId xmlns:a16="http://schemas.microsoft.com/office/drawing/2014/main" id="{CC8BB165-6747-4D00-A210-6F55D48B7F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96BDF8-18AF-4225-AC04-95293AFADAA3}"/>
              </a:ext>
            </a:extLst>
          </p:cNvPr>
          <p:cNvSpPr>
            <a:spLocks noGrp="1"/>
          </p:cNvSpPr>
          <p:nvPr>
            <p:ph type="sldNum" sz="quarter" idx="12"/>
          </p:nvPr>
        </p:nvSpPr>
        <p:spPr/>
        <p:txBody>
          <a:bodyPr/>
          <a:lstStyle/>
          <a:p>
            <a:fld id="{B6656734-760F-450F-9461-35A13368F1F9}" type="slidenum">
              <a:rPr lang="en-IN" smtClean="0"/>
              <a:t>‹#›</a:t>
            </a:fld>
            <a:endParaRPr lang="en-IN"/>
          </a:p>
        </p:txBody>
      </p:sp>
    </p:spTree>
    <p:extLst>
      <p:ext uri="{BB962C8B-B14F-4D97-AF65-F5344CB8AC3E}">
        <p14:creationId xmlns:p14="http://schemas.microsoft.com/office/powerpoint/2010/main" val="2143848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58727-A463-4293-B915-FF00222E2E1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AAE5BD-0D1C-41AD-A45E-C6D708B557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8637C2-9092-40CC-8935-B12ECAED6D01}"/>
              </a:ext>
            </a:extLst>
          </p:cNvPr>
          <p:cNvSpPr>
            <a:spLocks noGrp="1"/>
          </p:cNvSpPr>
          <p:nvPr>
            <p:ph type="dt" sz="half" idx="10"/>
          </p:nvPr>
        </p:nvSpPr>
        <p:spPr/>
        <p:txBody>
          <a:bodyPr/>
          <a:lstStyle/>
          <a:p>
            <a:fld id="{5DE463C7-C633-4173-AD11-CE4E36216CB9}" type="datetimeFigureOut">
              <a:rPr lang="en-IN" smtClean="0"/>
              <a:t>26-08-2020</a:t>
            </a:fld>
            <a:endParaRPr lang="en-IN"/>
          </a:p>
        </p:txBody>
      </p:sp>
      <p:sp>
        <p:nvSpPr>
          <p:cNvPr id="5" name="Footer Placeholder 4">
            <a:extLst>
              <a:ext uri="{FF2B5EF4-FFF2-40B4-BE49-F238E27FC236}">
                <a16:creationId xmlns:a16="http://schemas.microsoft.com/office/drawing/2014/main" id="{1AADB01A-5EC8-4F8C-885D-E5719FC5E2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E08AE5-DD3E-4F3D-9904-C8935DD0EF23}"/>
              </a:ext>
            </a:extLst>
          </p:cNvPr>
          <p:cNvSpPr>
            <a:spLocks noGrp="1"/>
          </p:cNvSpPr>
          <p:nvPr>
            <p:ph type="sldNum" sz="quarter" idx="12"/>
          </p:nvPr>
        </p:nvSpPr>
        <p:spPr/>
        <p:txBody>
          <a:bodyPr/>
          <a:lstStyle/>
          <a:p>
            <a:fld id="{B6656734-760F-450F-9461-35A13368F1F9}" type="slidenum">
              <a:rPr lang="en-IN" smtClean="0"/>
              <a:t>‹#›</a:t>
            </a:fld>
            <a:endParaRPr lang="en-IN"/>
          </a:p>
        </p:txBody>
      </p:sp>
    </p:spTree>
    <p:extLst>
      <p:ext uri="{BB962C8B-B14F-4D97-AF65-F5344CB8AC3E}">
        <p14:creationId xmlns:p14="http://schemas.microsoft.com/office/powerpoint/2010/main" val="1741906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7E2BBD-7DA6-468B-83DA-466BCEF493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0C70D1-9F09-4B16-A35C-A19852AE98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A3D5A5-B420-47C8-9555-2468DC276B4A}"/>
              </a:ext>
            </a:extLst>
          </p:cNvPr>
          <p:cNvSpPr>
            <a:spLocks noGrp="1"/>
          </p:cNvSpPr>
          <p:nvPr>
            <p:ph type="dt" sz="half" idx="10"/>
          </p:nvPr>
        </p:nvSpPr>
        <p:spPr/>
        <p:txBody>
          <a:bodyPr/>
          <a:lstStyle/>
          <a:p>
            <a:fld id="{5DE463C7-C633-4173-AD11-CE4E36216CB9}" type="datetimeFigureOut">
              <a:rPr lang="en-IN" smtClean="0"/>
              <a:t>26-08-2020</a:t>
            </a:fld>
            <a:endParaRPr lang="en-IN"/>
          </a:p>
        </p:txBody>
      </p:sp>
      <p:sp>
        <p:nvSpPr>
          <p:cNvPr id="5" name="Footer Placeholder 4">
            <a:extLst>
              <a:ext uri="{FF2B5EF4-FFF2-40B4-BE49-F238E27FC236}">
                <a16:creationId xmlns:a16="http://schemas.microsoft.com/office/drawing/2014/main" id="{0FE1598C-1944-4685-B3E1-D63C6BB7E1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98F9DE-6A7F-48A9-9458-56C89B61F457}"/>
              </a:ext>
            </a:extLst>
          </p:cNvPr>
          <p:cNvSpPr>
            <a:spLocks noGrp="1"/>
          </p:cNvSpPr>
          <p:nvPr>
            <p:ph type="sldNum" sz="quarter" idx="12"/>
          </p:nvPr>
        </p:nvSpPr>
        <p:spPr/>
        <p:txBody>
          <a:bodyPr/>
          <a:lstStyle/>
          <a:p>
            <a:fld id="{B6656734-760F-450F-9461-35A13368F1F9}" type="slidenum">
              <a:rPr lang="en-IN" smtClean="0"/>
              <a:t>‹#›</a:t>
            </a:fld>
            <a:endParaRPr lang="en-IN"/>
          </a:p>
        </p:txBody>
      </p:sp>
    </p:spTree>
    <p:extLst>
      <p:ext uri="{BB962C8B-B14F-4D97-AF65-F5344CB8AC3E}">
        <p14:creationId xmlns:p14="http://schemas.microsoft.com/office/powerpoint/2010/main" val="196804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569D5-1159-4387-B57F-62D8893D2A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87C8FF-B22D-476B-BFA9-16D4276BE0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3DA406-0D48-4FD3-8FB8-1E05DF4FECF3}"/>
              </a:ext>
            </a:extLst>
          </p:cNvPr>
          <p:cNvSpPr>
            <a:spLocks noGrp="1"/>
          </p:cNvSpPr>
          <p:nvPr>
            <p:ph type="dt" sz="half" idx="10"/>
          </p:nvPr>
        </p:nvSpPr>
        <p:spPr/>
        <p:txBody>
          <a:bodyPr/>
          <a:lstStyle/>
          <a:p>
            <a:fld id="{5DE463C7-C633-4173-AD11-CE4E36216CB9}" type="datetimeFigureOut">
              <a:rPr lang="en-IN" smtClean="0"/>
              <a:t>26-08-2020</a:t>
            </a:fld>
            <a:endParaRPr lang="en-IN"/>
          </a:p>
        </p:txBody>
      </p:sp>
      <p:sp>
        <p:nvSpPr>
          <p:cNvPr id="5" name="Footer Placeholder 4">
            <a:extLst>
              <a:ext uri="{FF2B5EF4-FFF2-40B4-BE49-F238E27FC236}">
                <a16:creationId xmlns:a16="http://schemas.microsoft.com/office/drawing/2014/main" id="{7CBFAB15-DA21-4DED-AD2D-3C8A9012D3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13220D-BFF0-4227-9819-FBFCFD59665D}"/>
              </a:ext>
            </a:extLst>
          </p:cNvPr>
          <p:cNvSpPr>
            <a:spLocks noGrp="1"/>
          </p:cNvSpPr>
          <p:nvPr>
            <p:ph type="sldNum" sz="quarter" idx="12"/>
          </p:nvPr>
        </p:nvSpPr>
        <p:spPr/>
        <p:txBody>
          <a:bodyPr/>
          <a:lstStyle/>
          <a:p>
            <a:fld id="{B6656734-760F-450F-9461-35A13368F1F9}" type="slidenum">
              <a:rPr lang="en-IN" smtClean="0"/>
              <a:t>‹#›</a:t>
            </a:fld>
            <a:endParaRPr lang="en-IN"/>
          </a:p>
        </p:txBody>
      </p:sp>
    </p:spTree>
    <p:extLst>
      <p:ext uri="{BB962C8B-B14F-4D97-AF65-F5344CB8AC3E}">
        <p14:creationId xmlns:p14="http://schemas.microsoft.com/office/powerpoint/2010/main" val="1602667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4DA83-EC67-45ED-9310-B8F67C8118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610DCE-D54F-4DAB-AFB7-FD31E40FAF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C32609-595B-4045-AE56-205DF568A03B}"/>
              </a:ext>
            </a:extLst>
          </p:cNvPr>
          <p:cNvSpPr>
            <a:spLocks noGrp="1"/>
          </p:cNvSpPr>
          <p:nvPr>
            <p:ph type="dt" sz="half" idx="10"/>
          </p:nvPr>
        </p:nvSpPr>
        <p:spPr/>
        <p:txBody>
          <a:bodyPr/>
          <a:lstStyle/>
          <a:p>
            <a:fld id="{5DE463C7-C633-4173-AD11-CE4E36216CB9}" type="datetimeFigureOut">
              <a:rPr lang="en-IN" smtClean="0"/>
              <a:t>26-08-2020</a:t>
            </a:fld>
            <a:endParaRPr lang="en-IN"/>
          </a:p>
        </p:txBody>
      </p:sp>
      <p:sp>
        <p:nvSpPr>
          <p:cNvPr id="5" name="Footer Placeholder 4">
            <a:extLst>
              <a:ext uri="{FF2B5EF4-FFF2-40B4-BE49-F238E27FC236}">
                <a16:creationId xmlns:a16="http://schemas.microsoft.com/office/drawing/2014/main" id="{6EF42CFE-957F-487E-9B31-FECC5F8801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37AE05-048F-4164-930F-72C5B1FD873E}"/>
              </a:ext>
            </a:extLst>
          </p:cNvPr>
          <p:cNvSpPr>
            <a:spLocks noGrp="1"/>
          </p:cNvSpPr>
          <p:nvPr>
            <p:ph type="sldNum" sz="quarter" idx="12"/>
          </p:nvPr>
        </p:nvSpPr>
        <p:spPr/>
        <p:txBody>
          <a:bodyPr/>
          <a:lstStyle/>
          <a:p>
            <a:fld id="{B6656734-760F-450F-9461-35A13368F1F9}" type="slidenum">
              <a:rPr lang="en-IN" smtClean="0"/>
              <a:t>‹#›</a:t>
            </a:fld>
            <a:endParaRPr lang="en-IN"/>
          </a:p>
        </p:txBody>
      </p:sp>
    </p:spTree>
    <p:extLst>
      <p:ext uri="{BB962C8B-B14F-4D97-AF65-F5344CB8AC3E}">
        <p14:creationId xmlns:p14="http://schemas.microsoft.com/office/powerpoint/2010/main" val="1571181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442D5-79F0-4567-ABB2-BB872BDB76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14EEBF-CB6F-47DD-AF25-9A9A3E7833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067202-7894-400D-B7A4-5939E67769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0354B12-5133-4385-B1D5-291F7748DEED}"/>
              </a:ext>
            </a:extLst>
          </p:cNvPr>
          <p:cNvSpPr>
            <a:spLocks noGrp="1"/>
          </p:cNvSpPr>
          <p:nvPr>
            <p:ph type="dt" sz="half" idx="10"/>
          </p:nvPr>
        </p:nvSpPr>
        <p:spPr/>
        <p:txBody>
          <a:bodyPr/>
          <a:lstStyle/>
          <a:p>
            <a:fld id="{5DE463C7-C633-4173-AD11-CE4E36216CB9}" type="datetimeFigureOut">
              <a:rPr lang="en-IN" smtClean="0"/>
              <a:t>26-08-2020</a:t>
            </a:fld>
            <a:endParaRPr lang="en-IN"/>
          </a:p>
        </p:txBody>
      </p:sp>
      <p:sp>
        <p:nvSpPr>
          <p:cNvPr id="6" name="Footer Placeholder 5">
            <a:extLst>
              <a:ext uri="{FF2B5EF4-FFF2-40B4-BE49-F238E27FC236}">
                <a16:creationId xmlns:a16="http://schemas.microsoft.com/office/drawing/2014/main" id="{0F04BA68-7D05-4B40-947A-162D068B71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FA3F6B-E94C-4656-9188-3895EC2E34C4}"/>
              </a:ext>
            </a:extLst>
          </p:cNvPr>
          <p:cNvSpPr>
            <a:spLocks noGrp="1"/>
          </p:cNvSpPr>
          <p:nvPr>
            <p:ph type="sldNum" sz="quarter" idx="12"/>
          </p:nvPr>
        </p:nvSpPr>
        <p:spPr/>
        <p:txBody>
          <a:bodyPr/>
          <a:lstStyle/>
          <a:p>
            <a:fld id="{B6656734-760F-450F-9461-35A13368F1F9}" type="slidenum">
              <a:rPr lang="en-IN" smtClean="0"/>
              <a:t>‹#›</a:t>
            </a:fld>
            <a:endParaRPr lang="en-IN"/>
          </a:p>
        </p:txBody>
      </p:sp>
    </p:spTree>
    <p:extLst>
      <p:ext uri="{BB962C8B-B14F-4D97-AF65-F5344CB8AC3E}">
        <p14:creationId xmlns:p14="http://schemas.microsoft.com/office/powerpoint/2010/main" val="372924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B1CA2-D25F-4CE6-B521-1B3F83B6FA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E7F824-6729-4379-8480-4BBB6BB27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7FEC40-E330-499A-9CBD-6D3E173456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7697C61-C7C6-49C7-9C74-F1385EE7C7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477FB9-BAE4-4A45-9922-79DAA51597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245FFB0-6803-44B3-A51D-2686036304A8}"/>
              </a:ext>
            </a:extLst>
          </p:cNvPr>
          <p:cNvSpPr>
            <a:spLocks noGrp="1"/>
          </p:cNvSpPr>
          <p:nvPr>
            <p:ph type="dt" sz="half" idx="10"/>
          </p:nvPr>
        </p:nvSpPr>
        <p:spPr/>
        <p:txBody>
          <a:bodyPr/>
          <a:lstStyle/>
          <a:p>
            <a:fld id="{5DE463C7-C633-4173-AD11-CE4E36216CB9}" type="datetimeFigureOut">
              <a:rPr lang="en-IN" smtClean="0"/>
              <a:t>26-08-2020</a:t>
            </a:fld>
            <a:endParaRPr lang="en-IN"/>
          </a:p>
        </p:txBody>
      </p:sp>
      <p:sp>
        <p:nvSpPr>
          <p:cNvPr id="8" name="Footer Placeholder 7">
            <a:extLst>
              <a:ext uri="{FF2B5EF4-FFF2-40B4-BE49-F238E27FC236}">
                <a16:creationId xmlns:a16="http://schemas.microsoft.com/office/drawing/2014/main" id="{ED3CBB4C-3615-4788-AFDB-ABCAD2AF7E8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2E1DB4F-EB95-4EB9-8EFC-2642DDCD5671}"/>
              </a:ext>
            </a:extLst>
          </p:cNvPr>
          <p:cNvSpPr>
            <a:spLocks noGrp="1"/>
          </p:cNvSpPr>
          <p:nvPr>
            <p:ph type="sldNum" sz="quarter" idx="12"/>
          </p:nvPr>
        </p:nvSpPr>
        <p:spPr/>
        <p:txBody>
          <a:bodyPr/>
          <a:lstStyle/>
          <a:p>
            <a:fld id="{B6656734-760F-450F-9461-35A13368F1F9}" type="slidenum">
              <a:rPr lang="en-IN" smtClean="0"/>
              <a:t>‹#›</a:t>
            </a:fld>
            <a:endParaRPr lang="en-IN"/>
          </a:p>
        </p:txBody>
      </p:sp>
    </p:spTree>
    <p:extLst>
      <p:ext uri="{BB962C8B-B14F-4D97-AF65-F5344CB8AC3E}">
        <p14:creationId xmlns:p14="http://schemas.microsoft.com/office/powerpoint/2010/main" val="867077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649F8-96B6-4643-AB86-B2D4C7BB25C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DB6DBBF-56AD-42A2-A02C-A890F10B6FB9}"/>
              </a:ext>
            </a:extLst>
          </p:cNvPr>
          <p:cNvSpPr>
            <a:spLocks noGrp="1"/>
          </p:cNvSpPr>
          <p:nvPr>
            <p:ph type="dt" sz="half" idx="10"/>
          </p:nvPr>
        </p:nvSpPr>
        <p:spPr/>
        <p:txBody>
          <a:bodyPr/>
          <a:lstStyle/>
          <a:p>
            <a:fld id="{5DE463C7-C633-4173-AD11-CE4E36216CB9}" type="datetimeFigureOut">
              <a:rPr lang="en-IN" smtClean="0"/>
              <a:t>26-08-2020</a:t>
            </a:fld>
            <a:endParaRPr lang="en-IN"/>
          </a:p>
        </p:txBody>
      </p:sp>
      <p:sp>
        <p:nvSpPr>
          <p:cNvPr id="4" name="Footer Placeholder 3">
            <a:extLst>
              <a:ext uri="{FF2B5EF4-FFF2-40B4-BE49-F238E27FC236}">
                <a16:creationId xmlns:a16="http://schemas.microsoft.com/office/drawing/2014/main" id="{91CFDBA8-CF9A-4A82-8786-1B24B185C9E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B505B1B-7CDD-4430-B051-D16FA0997668}"/>
              </a:ext>
            </a:extLst>
          </p:cNvPr>
          <p:cNvSpPr>
            <a:spLocks noGrp="1"/>
          </p:cNvSpPr>
          <p:nvPr>
            <p:ph type="sldNum" sz="quarter" idx="12"/>
          </p:nvPr>
        </p:nvSpPr>
        <p:spPr/>
        <p:txBody>
          <a:bodyPr/>
          <a:lstStyle/>
          <a:p>
            <a:fld id="{B6656734-760F-450F-9461-35A13368F1F9}" type="slidenum">
              <a:rPr lang="en-IN" smtClean="0"/>
              <a:t>‹#›</a:t>
            </a:fld>
            <a:endParaRPr lang="en-IN"/>
          </a:p>
        </p:txBody>
      </p:sp>
    </p:spTree>
    <p:extLst>
      <p:ext uri="{BB962C8B-B14F-4D97-AF65-F5344CB8AC3E}">
        <p14:creationId xmlns:p14="http://schemas.microsoft.com/office/powerpoint/2010/main" val="1638018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562C4E-AA84-471A-B72D-8769DE932DC0}"/>
              </a:ext>
            </a:extLst>
          </p:cNvPr>
          <p:cNvSpPr>
            <a:spLocks noGrp="1"/>
          </p:cNvSpPr>
          <p:nvPr>
            <p:ph type="dt" sz="half" idx="10"/>
          </p:nvPr>
        </p:nvSpPr>
        <p:spPr/>
        <p:txBody>
          <a:bodyPr/>
          <a:lstStyle/>
          <a:p>
            <a:fld id="{5DE463C7-C633-4173-AD11-CE4E36216CB9}" type="datetimeFigureOut">
              <a:rPr lang="en-IN" smtClean="0"/>
              <a:t>26-08-2020</a:t>
            </a:fld>
            <a:endParaRPr lang="en-IN"/>
          </a:p>
        </p:txBody>
      </p:sp>
      <p:sp>
        <p:nvSpPr>
          <p:cNvPr id="3" name="Footer Placeholder 2">
            <a:extLst>
              <a:ext uri="{FF2B5EF4-FFF2-40B4-BE49-F238E27FC236}">
                <a16:creationId xmlns:a16="http://schemas.microsoft.com/office/drawing/2014/main" id="{6649D0F7-4389-4DF1-8FEE-B2A61A8E3A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900480-AD17-4EB4-B29C-AFDD1908AA3F}"/>
              </a:ext>
            </a:extLst>
          </p:cNvPr>
          <p:cNvSpPr>
            <a:spLocks noGrp="1"/>
          </p:cNvSpPr>
          <p:nvPr>
            <p:ph type="sldNum" sz="quarter" idx="12"/>
          </p:nvPr>
        </p:nvSpPr>
        <p:spPr/>
        <p:txBody>
          <a:bodyPr/>
          <a:lstStyle/>
          <a:p>
            <a:fld id="{B6656734-760F-450F-9461-35A13368F1F9}" type="slidenum">
              <a:rPr lang="en-IN" smtClean="0"/>
              <a:t>‹#›</a:t>
            </a:fld>
            <a:endParaRPr lang="en-IN"/>
          </a:p>
        </p:txBody>
      </p:sp>
    </p:spTree>
    <p:extLst>
      <p:ext uri="{BB962C8B-B14F-4D97-AF65-F5344CB8AC3E}">
        <p14:creationId xmlns:p14="http://schemas.microsoft.com/office/powerpoint/2010/main" val="4015911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1A03-91AC-467E-8218-EBDE6B6C0D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A101615-BEFA-45F9-9674-829E15F836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22BF1FC-B42A-4CCE-ACA6-E6920E5785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17B1F7-1C42-4BC9-9B02-CA80F1953576}"/>
              </a:ext>
            </a:extLst>
          </p:cNvPr>
          <p:cNvSpPr>
            <a:spLocks noGrp="1"/>
          </p:cNvSpPr>
          <p:nvPr>
            <p:ph type="dt" sz="half" idx="10"/>
          </p:nvPr>
        </p:nvSpPr>
        <p:spPr/>
        <p:txBody>
          <a:bodyPr/>
          <a:lstStyle/>
          <a:p>
            <a:fld id="{5DE463C7-C633-4173-AD11-CE4E36216CB9}" type="datetimeFigureOut">
              <a:rPr lang="en-IN" smtClean="0"/>
              <a:t>26-08-2020</a:t>
            </a:fld>
            <a:endParaRPr lang="en-IN"/>
          </a:p>
        </p:txBody>
      </p:sp>
      <p:sp>
        <p:nvSpPr>
          <p:cNvPr id="6" name="Footer Placeholder 5">
            <a:extLst>
              <a:ext uri="{FF2B5EF4-FFF2-40B4-BE49-F238E27FC236}">
                <a16:creationId xmlns:a16="http://schemas.microsoft.com/office/drawing/2014/main" id="{74902478-772B-4191-9620-34D0C5BC70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02EFB6-4AE9-4E90-8937-7F319F4EE65A}"/>
              </a:ext>
            </a:extLst>
          </p:cNvPr>
          <p:cNvSpPr>
            <a:spLocks noGrp="1"/>
          </p:cNvSpPr>
          <p:nvPr>
            <p:ph type="sldNum" sz="quarter" idx="12"/>
          </p:nvPr>
        </p:nvSpPr>
        <p:spPr/>
        <p:txBody>
          <a:bodyPr/>
          <a:lstStyle/>
          <a:p>
            <a:fld id="{B6656734-760F-450F-9461-35A13368F1F9}" type="slidenum">
              <a:rPr lang="en-IN" smtClean="0"/>
              <a:t>‹#›</a:t>
            </a:fld>
            <a:endParaRPr lang="en-IN"/>
          </a:p>
        </p:txBody>
      </p:sp>
    </p:spTree>
    <p:extLst>
      <p:ext uri="{BB962C8B-B14F-4D97-AF65-F5344CB8AC3E}">
        <p14:creationId xmlns:p14="http://schemas.microsoft.com/office/powerpoint/2010/main" val="961441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4F644-CCE6-4E05-86D0-2135039736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DECC7E-D7F5-48A7-9146-E251825F95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D055FA-EBE1-40E5-9E46-D4B9B74CD6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60C3B6-A675-43F4-9D59-532DD8723065}"/>
              </a:ext>
            </a:extLst>
          </p:cNvPr>
          <p:cNvSpPr>
            <a:spLocks noGrp="1"/>
          </p:cNvSpPr>
          <p:nvPr>
            <p:ph type="dt" sz="half" idx="10"/>
          </p:nvPr>
        </p:nvSpPr>
        <p:spPr/>
        <p:txBody>
          <a:bodyPr/>
          <a:lstStyle/>
          <a:p>
            <a:fld id="{5DE463C7-C633-4173-AD11-CE4E36216CB9}" type="datetimeFigureOut">
              <a:rPr lang="en-IN" smtClean="0"/>
              <a:t>26-08-2020</a:t>
            </a:fld>
            <a:endParaRPr lang="en-IN"/>
          </a:p>
        </p:txBody>
      </p:sp>
      <p:sp>
        <p:nvSpPr>
          <p:cNvPr id="6" name="Footer Placeholder 5">
            <a:extLst>
              <a:ext uri="{FF2B5EF4-FFF2-40B4-BE49-F238E27FC236}">
                <a16:creationId xmlns:a16="http://schemas.microsoft.com/office/drawing/2014/main" id="{89D5120C-3BDE-4E6D-92B5-434D8B0BDE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DFE592-0F7F-4E7C-AE3F-2CDCB271A2EA}"/>
              </a:ext>
            </a:extLst>
          </p:cNvPr>
          <p:cNvSpPr>
            <a:spLocks noGrp="1"/>
          </p:cNvSpPr>
          <p:nvPr>
            <p:ph type="sldNum" sz="quarter" idx="12"/>
          </p:nvPr>
        </p:nvSpPr>
        <p:spPr/>
        <p:txBody>
          <a:bodyPr/>
          <a:lstStyle/>
          <a:p>
            <a:fld id="{B6656734-760F-450F-9461-35A13368F1F9}" type="slidenum">
              <a:rPr lang="en-IN" smtClean="0"/>
              <a:t>‹#›</a:t>
            </a:fld>
            <a:endParaRPr lang="en-IN"/>
          </a:p>
        </p:txBody>
      </p:sp>
    </p:spTree>
    <p:extLst>
      <p:ext uri="{BB962C8B-B14F-4D97-AF65-F5344CB8AC3E}">
        <p14:creationId xmlns:p14="http://schemas.microsoft.com/office/powerpoint/2010/main" val="1068781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EC7E79-F00F-4ED4-B35D-3FA80F6380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7E5244-F501-4862-AAF8-C964C185A6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E2B556-C310-4C7C-82A7-2FB7592A3F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E463C7-C633-4173-AD11-CE4E36216CB9}" type="datetimeFigureOut">
              <a:rPr lang="en-IN" smtClean="0"/>
              <a:t>26-08-2020</a:t>
            </a:fld>
            <a:endParaRPr lang="en-IN"/>
          </a:p>
        </p:txBody>
      </p:sp>
      <p:sp>
        <p:nvSpPr>
          <p:cNvPr id="5" name="Footer Placeholder 4">
            <a:extLst>
              <a:ext uri="{FF2B5EF4-FFF2-40B4-BE49-F238E27FC236}">
                <a16:creationId xmlns:a16="http://schemas.microsoft.com/office/drawing/2014/main" id="{B23F7E09-4E87-4555-98F3-AB107F21B8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9DF997-863C-42D4-9FF0-72E3992315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56734-760F-450F-9461-35A13368F1F9}" type="slidenum">
              <a:rPr lang="en-IN" smtClean="0"/>
              <a:t>‹#›</a:t>
            </a:fld>
            <a:endParaRPr lang="en-IN"/>
          </a:p>
        </p:txBody>
      </p:sp>
    </p:spTree>
    <p:extLst>
      <p:ext uri="{BB962C8B-B14F-4D97-AF65-F5344CB8AC3E}">
        <p14:creationId xmlns:p14="http://schemas.microsoft.com/office/powerpoint/2010/main" val="24596626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C0048-9B5E-4C65-835A-03D9AF9556B0}"/>
              </a:ext>
            </a:extLst>
          </p:cNvPr>
          <p:cNvSpPr>
            <a:spLocks noGrp="1"/>
          </p:cNvSpPr>
          <p:nvPr>
            <p:ph type="ctrTitle"/>
          </p:nvPr>
        </p:nvSpPr>
        <p:spPr/>
        <p:txBody>
          <a:bodyPr>
            <a:normAutofit fontScale="90000"/>
          </a:bodyPr>
          <a:lstStyle/>
          <a:p>
            <a:r>
              <a:rPr lang="en-IN" dirty="0"/>
              <a:t>Capstone Project</a:t>
            </a:r>
            <a:br>
              <a:rPr lang="en-IN" dirty="0"/>
            </a:br>
            <a:r>
              <a:rPr lang="en-IN" dirty="0"/>
              <a:t>Battle of Neighbourhoods</a:t>
            </a:r>
            <a:br>
              <a:rPr lang="en-IN" dirty="0"/>
            </a:br>
            <a:endParaRPr lang="en-IN" dirty="0"/>
          </a:p>
        </p:txBody>
      </p:sp>
      <p:sp>
        <p:nvSpPr>
          <p:cNvPr id="3" name="Subtitle 2">
            <a:extLst>
              <a:ext uri="{FF2B5EF4-FFF2-40B4-BE49-F238E27FC236}">
                <a16:creationId xmlns:a16="http://schemas.microsoft.com/office/drawing/2014/main" id="{24CEBBEE-26E2-4BF4-89AA-050FB88E8387}"/>
              </a:ext>
            </a:extLst>
          </p:cNvPr>
          <p:cNvSpPr>
            <a:spLocks noGrp="1"/>
          </p:cNvSpPr>
          <p:nvPr>
            <p:ph type="subTitle" idx="1"/>
          </p:nvPr>
        </p:nvSpPr>
        <p:spPr/>
        <p:txBody>
          <a:bodyPr/>
          <a:lstStyle/>
          <a:p>
            <a:r>
              <a:rPr lang="en-IN" dirty="0"/>
              <a:t>By: Tushar Supe</a:t>
            </a:r>
          </a:p>
        </p:txBody>
      </p:sp>
    </p:spTree>
    <p:extLst>
      <p:ext uri="{BB962C8B-B14F-4D97-AF65-F5344CB8AC3E}">
        <p14:creationId xmlns:p14="http://schemas.microsoft.com/office/powerpoint/2010/main" val="982626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0EFC7-0880-46F1-9485-67685BF465DD}"/>
              </a:ext>
            </a:extLst>
          </p:cNvPr>
          <p:cNvSpPr>
            <a:spLocks noGrp="1"/>
          </p:cNvSpPr>
          <p:nvPr>
            <p:ph idx="1"/>
          </p:nvPr>
        </p:nvSpPr>
        <p:spPr>
          <a:xfrm>
            <a:off x="838200" y="480060"/>
            <a:ext cx="10515600" cy="5696903"/>
          </a:xfrm>
        </p:spPr>
        <p:txBody>
          <a:bodyPr/>
          <a:lstStyle/>
          <a:p>
            <a:r>
              <a:rPr lang="en-US" sz="2000" dirty="0">
                <a:latin typeface="Arial" panose="020B0604020202020204" pitchFamily="34" charset="0"/>
              </a:rPr>
              <a:t>Neighborhoods in Kingston upon Thames are plotted using Folium</a:t>
            </a:r>
          </a:p>
          <a:p>
            <a:endParaRPr lang="en-US" sz="1800" b="1" dirty="0">
              <a:latin typeface="Arial" panose="020B0604020202020204" pitchFamily="34" charset="0"/>
              <a:ea typeface="Arial" panose="020B0604020202020204" pitchFamily="34" charset="0"/>
            </a:endParaRPr>
          </a:p>
          <a:p>
            <a:endParaRPr lang="en-IN" sz="1800" b="1" dirty="0">
              <a:effectLst/>
              <a:latin typeface="Arial" panose="020B0604020202020204" pitchFamily="34" charset="0"/>
              <a:ea typeface="Arial" panose="020B0604020202020204" pitchFamily="34" charset="0"/>
            </a:endParaRPr>
          </a:p>
          <a:p>
            <a:endParaRPr lang="en-IN" dirty="0"/>
          </a:p>
        </p:txBody>
      </p:sp>
      <p:pic>
        <p:nvPicPr>
          <p:cNvPr id="4" name="image10.jpeg">
            <a:extLst>
              <a:ext uri="{FF2B5EF4-FFF2-40B4-BE49-F238E27FC236}">
                <a16:creationId xmlns:a16="http://schemas.microsoft.com/office/drawing/2014/main" id="{AABBA3EB-ACB4-4050-A7D3-2523C5A235FC}"/>
              </a:ext>
            </a:extLst>
          </p:cNvPr>
          <p:cNvPicPr/>
          <p:nvPr/>
        </p:nvPicPr>
        <p:blipFill>
          <a:blip r:embed="rId2">
            <a:extLst>
              <a:ext uri="{28A0092B-C50C-407E-A947-70E740481C1C}">
                <a14:useLocalDpi xmlns:a14="http://schemas.microsoft.com/office/drawing/2010/main" val="0"/>
              </a:ext>
            </a:extLst>
          </a:blip>
          <a:stretch>
            <a:fillRect/>
          </a:stretch>
        </p:blipFill>
        <p:spPr>
          <a:xfrm>
            <a:off x="838200" y="1006793"/>
            <a:ext cx="9745980" cy="5170170"/>
          </a:xfrm>
          <a:prstGeom prst="rect">
            <a:avLst/>
          </a:prstGeom>
        </p:spPr>
      </p:pic>
    </p:spTree>
    <p:extLst>
      <p:ext uri="{BB962C8B-B14F-4D97-AF65-F5344CB8AC3E}">
        <p14:creationId xmlns:p14="http://schemas.microsoft.com/office/powerpoint/2010/main" val="2626976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FF36B-3572-4A90-9EA7-597B24A29109}"/>
              </a:ext>
            </a:extLst>
          </p:cNvPr>
          <p:cNvSpPr>
            <a:spLocks noGrp="1"/>
          </p:cNvSpPr>
          <p:nvPr>
            <p:ph type="title"/>
          </p:nvPr>
        </p:nvSpPr>
        <p:spPr/>
        <p:txBody>
          <a:bodyPr/>
          <a:lstStyle/>
          <a:p>
            <a:pPr algn="ctr"/>
            <a:r>
              <a:rPr lang="en-IN" sz="4000" b="1" dirty="0">
                <a:latin typeface="Arial" panose="020B0604020202020204" pitchFamily="34" charset="0"/>
              </a:rPr>
              <a:t>Results</a:t>
            </a:r>
          </a:p>
        </p:txBody>
      </p:sp>
      <p:sp>
        <p:nvSpPr>
          <p:cNvPr id="3" name="Content Placeholder 2">
            <a:extLst>
              <a:ext uri="{FF2B5EF4-FFF2-40B4-BE49-F238E27FC236}">
                <a16:creationId xmlns:a16="http://schemas.microsoft.com/office/drawing/2014/main" id="{6BBC4E07-9515-4C57-B6EE-B9F9DDEC9187}"/>
              </a:ext>
            </a:extLst>
          </p:cNvPr>
          <p:cNvSpPr>
            <a:spLocks noGrp="1"/>
          </p:cNvSpPr>
          <p:nvPr>
            <p:ph idx="1"/>
          </p:nvPr>
        </p:nvSpPr>
        <p:spPr/>
        <p:txBody>
          <a:bodyPr/>
          <a:lstStyle/>
          <a:p>
            <a:r>
              <a:rPr lang="en-US" sz="2000" dirty="0" err="1">
                <a:latin typeface="Arial" panose="020B0604020202020204" pitchFamily="34" charset="0"/>
              </a:rPr>
              <a:t>Visualising</a:t>
            </a:r>
            <a:r>
              <a:rPr lang="en-US" sz="2000" dirty="0">
                <a:latin typeface="Arial" panose="020B0604020202020204" pitchFamily="34" charset="0"/>
              </a:rPr>
              <a:t> the clustered neighborhoods on a map using the folium library </a:t>
            </a:r>
          </a:p>
          <a:p>
            <a:endParaRPr lang="en-IN" dirty="0"/>
          </a:p>
        </p:txBody>
      </p:sp>
      <p:pic>
        <p:nvPicPr>
          <p:cNvPr id="5" name="image17.jpeg">
            <a:extLst>
              <a:ext uri="{FF2B5EF4-FFF2-40B4-BE49-F238E27FC236}">
                <a16:creationId xmlns:a16="http://schemas.microsoft.com/office/drawing/2014/main" id="{4AEF5A3F-2F47-4A7F-B003-850085697AF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916430" y="2266474"/>
            <a:ext cx="8359140" cy="4226401"/>
          </a:xfrm>
          <a:prstGeom prst="rect">
            <a:avLst/>
          </a:prstGeom>
        </p:spPr>
      </p:pic>
    </p:spTree>
    <p:extLst>
      <p:ext uri="{BB962C8B-B14F-4D97-AF65-F5344CB8AC3E}">
        <p14:creationId xmlns:p14="http://schemas.microsoft.com/office/powerpoint/2010/main" val="2548248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0843EC-11AE-4179-B2F3-5453AA8776DC}"/>
              </a:ext>
            </a:extLst>
          </p:cNvPr>
          <p:cNvSpPr>
            <a:spLocks noGrp="1"/>
          </p:cNvSpPr>
          <p:nvPr>
            <p:ph idx="1"/>
          </p:nvPr>
        </p:nvSpPr>
        <p:spPr>
          <a:xfrm>
            <a:off x="838200" y="342900"/>
            <a:ext cx="10515600" cy="5834063"/>
          </a:xfrm>
        </p:spPr>
        <p:txBody>
          <a:bodyPr/>
          <a:lstStyle/>
          <a:p>
            <a:r>
              <a:rPr lang="en-IN" sz="2000" dirty="0">
                <a:latin typeface="Arial" panose="020B0604020202020204" pitchFamily="34" charset="0"/>
              </a:rPr>
              <a:t>Cluster 1 :</a:t>
            </a:r>
          </a:p>
          <a:p>
            <a:endParaRPr lang="en-IN" dirty="0"/>
          </a:p>
          <a:p>
            <a:endParaRPr lang="en-IN" dirty="0"/>
          </a:p>
          <a:p>
            <a:endParaRPr lang="en-IN" dirty="0"/>
          </a:p>
          <a:p>
            <a:endParaRPr lang="en-IN" dirty="0"/>
          </a:p>
          <a:p>
            <a:endParaRPr lang="en-IN" dirty="0"/>
          </a:p>
          <a:p>
            <a:r>
              <a:rPr lang="en-IN" sz="2000" dirty="0">
                <a:latin typeface="Arial" panose="020B0604020202020204" pitchFamily="34" charset="0"/>
              </a:rPr>
              <a:t>Cluster 2 :</a:t>
            </a:r>
          </a:p>
          <a:p>
            <a:endParaRPr lang="en-IN" dirty="0"/>
          </a:p>
          <a:p>
            <a:endParaRPr lang="en-IN" dirty="0"/>
          </a:p>
          <a:p>
            <a:endParaRPr lang="en-IN" dirty="0"/>
          </a:p>
        </p:txBody>
      </p:sp>
      <p:pic>
        <p:nvPicPr>
          <p:cNvPr id="4" name="image12.jpeg">
            <a:extLst>
              <a:ext uri="{FF2B5EF4-FFF2-40B4-BE49-F238E27FC236}">
                <a16:creationId xmlns:a16="http://schemas.microsoft.com/office/drawing/2014/main" id="{573DDFC6-F904-4A89-85DF-3D74AF941A0D}"/>
              </a:ext>
            </a:extLst>
          </p:cNvPr>
          <p:cNvPicPr/>
          <p:nvPr/>
        </p:nvPicPr>
        <p:blipFill>
          <a:blip r:embed="rId2">
            <a:extLst>
              <a:ext uri="{28A0092B-C50C-407E-A947-70E740481C1C}">
                <a14:useLocalDpi xmlns:a14="http://schemas.microsoft.com/office/drawing/2010/main" val="0"/>
              </a:ext>
            </a:extLst>
          </a:blip>
          <a:stretch>
            <a:fillRect/>
          </a:stretch>
        </p:blipFill>
        <p:spPr>
          <a:xfrm>
            <a:off x="1032827" y="880110"/>
            <a:ext cx="10515600" cy="2274570"/>
          </a:xfrm>
          <a:prstGeom prst="rect">
            <a:avLst/>
          </a:prstGeom>
        </p:spPr>
      </p:pic>
      <p:pic>
        <p:nvPicPr>
          <p:cNvPr id="5" name="image13.jpeg">
            <a:extLst>
              <a:ext uri="{FF2B5EF4-FFF2-40B4-BE49-F238E27FC236}">
                <a16:creationId xmlns:a16="http://schemas.microsoft.com/office/drawing/2014/main" id="{CB310FE2-FCF9-494A-899F-9B8AEADC017C}"/>
              </a:ext>
            </a:extLst>
          </p:cNvPr>
          <p:cNvPicPr/>
          <p:nvPr/>
        </p:nvPicPr>
        <p:blipFill>
          <a:blip r:embed="rId3">
            <a:extLst>
              <a:ext uri="{28A0092B-C50C-407E-A947-70E740481C1C}">
                <a14:useLocalDpi xmlns:a14="http://schemas.microsoft.com/office/drawing/2010/main" val="0"/>
              </a:ext>
            </a:extLst>
          </a:blip>
          <a:stretch>
            <a:fillRect/>
          </a:stretch>
        </p:blipFill>
        <p:spPr>
          <a:xfrm>
            <a:off x="838200" y="4160996"/>
            <a:ext cx="10710227" cy="1816894"/>
          </a:xfrm>
          <a:prstGeom prst="rect">
            <a:avLst/>
          </a:prstGeom>
        </p:spPr>
      </p:pic>
    </p:spTree>
    <p:extLst>
      <p:ext uri="{BB962C8B-B14F-4D97-AF65-F5344CB8AC3E}">
        <p14:creationId xmlns:p14="http://schemas.microsoft.com/office/powerpoint/2010/main" val="1614231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2CCAB0-3F94-49BB-A2B9-6C215EA69889}"/>
              </a:ext>
            </a:extLst>
          </p:cNvPr>
          <p:cNvSpPr>
            <a:spLocks noGrp="1"/>
          </p:cNvSpPr>
          <p:nvPr>
            <p:ph idx="1"/>
          </p:nvPr>
        </p:nvSpPr>
        <p:spPr>
          <a:xfrm>
            <a:off x="838200" y="388620"/>
            <a:ext cx="10515600" cy="5788343"/>
          </a:xfrm>
        </p:spPr>
        <p:txBody>
          <a:bodyPr/>
          <a:lstStyle/>
          <a:p>
            <a:r>
              <a:rPr lang="en-IN" sz="2000" dirty="0">
                <a:latin typeface="Arial" panose="020B0604020202020204" pitchFamily="34" charset="0"/>
              </a:rPr>
              <a:t>Cluster 3 :</a:t>
            </a:r>
          </a:p>
          <a:p>
            <a:endParaRPr lang="en-IN" sz="2000" dirty="0">
              <a:latin typeface="Arial" panose="020B0604020202020204" pitchFamily="34" charset="0"/>
            </a:endParaRPr>
          </a:p>
          <a:p>
            <a:endParaRPr lang="en-IN" dirty="0"/>
          </a:p>
          <a:p>
            <a:endParaRPr lang="en-IN" dirty="0"/>
          </a:p>
          <a:p>
            <a:pPr marL="0" indent="0">
              <a:buNone/>
            </a:pPr>
            <a:endParaRPr lang="en-IN" dirty="0"/>
          </a:p>
          <a:p>
            <a:r>
              <a:rPr lang="en-IN" sz="2000" dirty="0">
                <a:latin typeface="Arial" panose="020B0604020202020204" pitchFamily="34" charset="0"/>
              </a:rPr>
              <a:t>Cluster 4 :</a:t>
            </a:r>
          </a:p>
          <a:p>
            <a:endParaRPr lang="en-IN" sz="2000" dirty="0">
              <a:latin typeface="Arial" panose="020B0604020202020204" pitchFamily="34" charset="0"/>
            </a:endParaRPr>
          </a:p>
          <a:p>
            <a:endParaRPr lang="en-IN" dirty="0"/>
          </a:p>
          <a:p>
            <a:endParaRPr lang="en-IN" dirty="0"/>
          </a:p>
          <a:p>
            <a:endParaRPr lang="en-IN" dirty="0"/>
          </a:p>
        </p:txBody>
      </p:sp>
      <p:pic>
        <p:nvPicPr>
          <p:cNvPr id="4" name="image14.jpeg">
            <a:extLst>
              <a:ext uri="{FF2B5EF4-FFF2-40B4-BE49-F238E27FC236}">
                <a16:creationId xmlns:a16="http://schemas.microsoft.com/office/drawing/2014/main" id="{F1F1952C-47F9-4E48-8096-0916ED342BF2}"/>
              </a:ext>
            </a:extLst>
          </p:cNvPr>
          <p:cNvPicPr/>
          <p:nvPr/>
        </p:nvPicPr>
        <p:blipFill>
          <a:blip r:embed="rId2">
            <a:extLst>
              <a:ext uri="{28A0092B-C50C-407E-A947-70E740481C1C}">
                <a14:useLocalDpi xmlns:a14="http://schemas.microsoft.com/office/drawing/2010/main" val="0"/>
              </a:ext>
            </a:extLst>
          </a:blip>
          <a:stretch>
            <a:fillRect/>
          </a:stretch>
        </p:blipFill>
        <p:spPr>
          <a:xfrm>
            <a:off x="838200" y="1108948"/>
            <a:ext cx="10866120" cy="1169908"/>
          </a:xfrm>
          <a:prstGeom prst="rect">
            <a:avLst/>
          </a:prstGeom>
        </p:spPr>
      </p:pic>
      <p:pic>
        <p:nvPicPr>
          <p:cNvPr id="5" name="image15.jpeg">
            <a:extLst>
              <a:ext uri="{FF2B5EF4-FFF2-40B4-BE49-F238E27FC236}">
                <a16:creationId xmlns:a16="http://schemas.microsoft.com/office/drawing/2014/main" id="{50033850-C81D-46B1-9063-2AA9555F2467}"/>
              </a:ext>
            </a:extLst>
          </p:cNvPr>
          <p:cNvPicPr/>
          <p:nvPr/>
        </p:nvPicPr>
        <p:blipFill>
          <a:blip r:embed="rId3">
            <a:extLst>
              <a:ext uri="{28A0092B-C50C-407E-A947-70E740481C1C}">
                <a14:useLocalDpi xmlns:a14="http://schemas.microsoft.com/office/drawing/2010/main" val="0"/>
              </a:ext>
            </a:extLst>
          </a:blip>
          <a:stretch>
            <a:fillRect/>
          </a:stretch>
        </p:blipFill>
        <p:spPr>
          <a:xfrm>
            <a:off x="1059497" y="2999184"/>
            <a:ext cx="10644823" cy="1169908"/>
          </a:xfrm>
          <a:prstGeom prst="rect">
            <a:avLst/>
          </a:prstGeom>
        </p:spPr>
      </p:pic>
    </p:spTree>
    <p:extLst>
      <p:ext uri="{BB962C8B-B14F-4D97-AF65-F5344CB8AC3E}">
        <p14:creationId xmlns:p14="http://schemas.microsoft.com/office/powerpoint/2010/main" val="2972584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916E23-EE17-4CAF-A960-26E2A377C3F5}"/>
              </a:ext>
            </a:extLst>
          </p:cNvPr>
          <p:cNvSpPr>
            <a:spLocks noGrp="1"/>
          </p:cNvSpPr>
          <p:nvPr>
            <p:ph idx="1"/>
          </p:nvPr>
        </p:nvSpPr>
        <p:spPr>
          <a:xfrm>
            <a:off x="838200" y="411480"/>
            <a:ext cx="10515600" cy="5765483"/>
          </a:xfrm>
        </p:spPr>
        <p:txBody>
          <a:bodyPr/>
          <a:lstStyle/>
          <a:p>
            <a:r>
              <a:rPr lang="en-IN" sz="2000" dirty="0">
                <a:latin typeface="Arial" panose="020B0604020202020204" pitchFamily="34" charset="0"/>
              </a:rPr>
              <a:t>Cluster 5 :</a:t>
            </a:r>
          </a:p>
          <a:p>
            <a:endParaRPr lang="en-IN" dirty="0"/>
          </a:p>
        </p:txBody>
      </p:sp>
      <p:pic>
        <p:nvPicPr>
          <p:cNvPr id="4" name="image16.jpeg">
            <a:extLst>
              <a:ext uri="{FF2B5EF4-FFF2-40B4-BE49-F238E27FC236}">
                <a16:creationId xmlns:a16="http://schemas.microsoft.com/office/drawing/2014/main" id="{0FB5A428-D0D1-41F3-B088-60020F5AFA4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38200" y="1189196"/>
            <a:ext cx="10728960" cy="4205764"/>
          </a:xfrm>
          <a:prstGeom prst="rect">
            <a:avLst/>
          </a:prstGeom>
        </p:spPr>
      </p:pic>
    </p:spTree>
    <p:extLst>
      <p:ext uri="{BB962C8B-B14F-4D97-AF65-F5344CB8AC3E}">
        <p14:creationId xmlns:p14="http://schemas.microsoft.com/office/powerpoint/2010/main" val="87017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658780-2749-4384-9E7C-00ED12355F97}"/>
              </a:ext>
            </a:extLst>
          </p:cNvPr>
          <p:cNvSpPr>
            <a:spLocks noGrp="1"/>
          </p:cNvSpPr>
          <p:nvPr>
            <p:ph idx="1"/>
          </p:nvPr>
        </p:nvSpPr>
        <p:spPr>
          <a:xfrm>
            <a:off x="838200" y="450376"/>
            <a:ext cx="10515600" cy="5726587"/>
          </a:xfrm>
        </p:spPr>
        <p:txBody>
          <a:bodyPr/>
          <a:lstStyle/>
          <a:p>
            <a:pPr marL="0" indent="0" algn="ctr">
              <a:buNone/>
            </a:pPr>
            <a:r>
              <a:rPr lang="en-IN" dirty="0">
                <a:latin typeface="Arial" panose="020B0604020202020204" pitchFamily="34" charset="0"/>
              </a:rPr>
              <a:t>Cluster analysis:</a:t>
            </a:r>
          </a:p>
          <a:p>
            <a:endParaRPr lang="en-IN" dirty="0">
              <a:latin typeface="Arial" panose="020B0604020202020204" pitchFamily="34" charset="0"/>
            </a:endParaRPr>
          </a:p>
          <a:p>
            <a:r>
              <a:rPr lang="en-US" sz="2000" dirty="0">
                <a:latin typeface="Arial" panose="020B0604020202020204" pitchFamily="34" charset="0"/>
              </a:rPr>
              <a:t>The 1st cluster has 4 of 15 neighborhoods in the borough Kingston upon Thames. The most common venues are Gym, sandwich place and grocery stores, pharmacy, park. .</a:t>
            </a:r>
            <a:endParaRPr lang="en-IN" sz="2000" dirty="0">
              <a:latin typeface="Arial" panose="020B0604020202020204" pitchFamily="34" charset="0"/>
            </a:endParaRPr>
          </a:p>
          <a:p>
            <a:r>
              <a:rPr lang="en-US" sz="2000" dirty="0">
                <a:latin typeface="Arial" panose="020B0604020202020204" pitchFamily="34" charset="0"/>
              </a:rPr>
              <a:t>The second cluster has one neighborhood with Construction &amp; Landscaping as most common venue.</a:t>
            </a:r>
            <a:endParaRPr lang="en-IN" sz="2000" dirty="0">
              <a:latin typeface="Arial" panose="020B0604020202020204" pitchFamily="34" charset="0"/>
            </a:endParaRPr>
          </a:p>
          <a:p>
            <a:r>
              <a:rPr lang="en-US" sz="2000" dirty="0">
                <a:latin typeface="Arial" panose="020B0604020202020204" pitchFamily="34" charset="0"/>
              </a:rPr>
              <a:t>The third cluster has one neighborhood with Bakery as most common venue.</a:t>
            </a:r>
            <a:endParaRPr lang="en-IN" sz="2000" dirty="0">
              <a:latin typeface="Arial" panose="020B0604020202020204" pitchFamily="34" charset="0"/>
            </a:endParaRPr>
          </a:p>
          <a:p>
            <a:r>
              <a:rPr lang="en-US" sz="2000" dirty="0">
                <a:latin typeface="Arial" panose="020B0604020202020204" pitchFamily="34" charset="0"/>
              </a:rPr>
              <a:t>The fourth cluster has one neighborhood with Gym / Fitness Center as most common venue.</a:t>
            </a:r>
            <a:endParaRPr lang="en-IN" sz="2000" dirty="0">
              <a:latin typeface="Arial" panose="020B0604020202020204" pitchFamily="34" charset="0"/>
            </a:endParaRPr>
          </a:p>
          <a:p>
            <a:r>
              <a:rPr lang="en-US" sz="2000" dirty="0">
                <a:latin typeface="Arial" panose="020B0604020202020204" pitchFamily="34" charset="0"/>
              </a:rPr>
              <a:t>The fifth cluster is biggest cluster with 6/15 neighborhood which consists of Venues such as Pub, Coffee shop, gym, Indian restaurant</a:t>
            </a:r>
            <a:endParaRPr lang="en-IN" sz="2000" dirty="0">
              <a:latin typeface="Arial" panose="020B0604020202020204" pitchFamily="34" charset="0"/>
            </a:endParaRPr>
          </a:p>
          <a:p>
            <a:endParaRPr lang="en-IN" dirty="0"/>
          </a:p>
        </p:txBody>
      </p:sp>
    </p:spTree>
    <p:extLst>
      <p:ext uri="{BB962C8B-B14F-4D97-AF65-F5344CB8AC3E}">
        <p14:creationId xmlns:p14="http://schemas.microsoft.com/office/powerpoint/2010/main" val="104594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482E3-E913-4DFB-B835-C90F2E4F07A9}"/>
              </a:ext>
            </a:extLst>
          </p:cNvPr>
          <p:cNvSpPr>
            <a:spLocks noGrp="1"/>
          </p:cNvSpPr>
          <p:nvPr>
            <p:ph type="title"/>
          </p:nvPr>
        </p:nvSpPr>
        <p:spPr/>
        <p:txBody>
          <a:bodyPr/>
          <a:lstStyle/>
          <a:p>
            <a:pPr algn="ctr"/>
            <a:r>
              <a:rPr lang="en-US" sz="4000" b="1" dirty="0">
                <a:latin typeface="Arial" panose="020B0604020202020204" pitchFamily="34" charset="0"/>
              </a:rPr>
              <a:t>Discussion</a:t>
            </a:r>
            <a:endParaRPr lang="en-IN" sz="4000" b="1" dirty="0">
              <a:latin typeface="Arial" panose="020B0604020202020204" pitchFamily="34" charset="0"/>
            </a:endParaRPr>
          </a:p>
        </p:txBody>
      </p:sp>
      <p:sp>
        <p:nvSpPr>
          <p:cNvPr id="3" name="Content Placeholder 2">
            <a:extLst>
              <a:ext uri="{FF2B5EF4-FFF2-40B4-BE49-F238E27FC236}">
                <a16:creationId xmlns:a16="http://schemas.microsoft.com/office/drawing/2014/main" id="{D56234E0-76C9-43F9-9742-1A4746E896FD}"/>
              </a:ext>
            </a:extLst>
          </p:cNvPr>
          <p:cNvSpPr>
            <a:spLocks noGrp="1"/>
          </p:cNvSpPr>
          <p:nvPr>
            <p:ph idx="1"/>
          </p:nvPr>
        </p:nvSpPr>
        <p:spPr>
          <a:xfrm>
            <a:off x="838200" y="1417320"/>
            <a:ext cx="10515600" cy="5075555"/>
          </a:xfrm>
        </p:spPr>
        <p:txBody>
          <a:bodyPr>
            <a:normAutofit fontScale="85000" lnSpcReduction="10000"/>
          </a:bodyPr>
          <a:lstStyle/>
          <a:p>
            <a:pPr marL="114300" marR="296545">
              <a:lnSpc>
                <a:spcPct val="118000"/>
              </a:lnSpc>
              <a:spcBef>
                <a:spcPts val="325"/>
              </a:spcBef>
              <a:spcAft>
                <a:spcPts val="0"/>
              </a:spcAft>
            </a:pPr>
            <a:r>
              <a:rPr lang="en-US" sz="2200" dirty="0">
                <a:latin typeface="Arial" panose="020B0604020202020204" pitchFamily="34" charset="0"/>
              </a:rPr>
              <a:t>The aim of this project is to find safest borough in London for people who are relocating to London. For the safest borough the neighborhood need to be analyzed so that person will be able to enjoy most common venues and could enjoy life along with safety. Most important venues include pharmacy, gym, restaurants, ease of transportation and grocery stores.</a:t>
            </a:r>
          </a:p>
          <a:p>
            <a:pPr marL="0" marR="296545" indent="0">
              <a:lnSpc>
                <a:spcPct val="118000"/>
              </a:lnSpc>
              <a:spcBef>
                <a:spcPts val="325"/>
              </a:spcBef>
              <a:spcAft>
                <a:spcPts val="0"/>
              </a:spcAft>
              <a:buNone/>
            </a:pPr>
            <a:endParaRPr lang="en-IN" sz="2200" dirty="0">
              <a:latin typeface="Arial" panose="020B0604020202020204" pitchFamily="34" charset="0"/>
            </a:endParaRPr>
          </a:p>
          <a:p>
            <a:pPr marL="114300" marR="296545">
              <a:lnSpc>
                <a:spcPct val="118000"/>
              </a:lnSpc>
              <a:spcBef>
                <a:spcPts val="325"/>
              </a:spcBef>
              <a:spcAft>
                <a:spcPts val="0"/>
              </a:spcAft>
            </a:pPr>
            <a:r>
              <a:rPr lang="en-US" sz="2200" dirty="0">
                <a:latin typeface="Arial" panose="020B0604020202020204" pitchFamily="34" charset="0"/>
              </a:rPr>
              <a:t>From the analysis of neighborhoods we can see that 1st cluster includes venues like Gym, sandwich place and grocery stores, pharmacy, park. 2nd cluster includes Construction &amp; Landscaping, Train Station, Food, Deli / Bodega, Department Store, Electronics Store, Farmers Market. 3rd cluster includes Bakery, Supermarket, Fish &amp; Chips Shop, Indian Restaurant, Wine Shop, French Restaurant, Electronics Store. 4th cluster includes Gym / Fitness Center, Park, Café, Bus Stop, Wine Shop, Food, Farmers Market. 5th cluster includes Pub, Coffee shop, gym, Indian restaurant, pharmacy, mostly restaurants and eatery.</a:t>
            </a:r>
          </a:p>
          <a:p>
            <a:pPr marL="0" marR="296545" indent="0">
              <a:lnSpc>
                <a:spcPct val="118000"/>
              </a:lnSpc>
              <a:spcBef>
                <a:spcPts val="325"/>
              </a:spcBef>
              <a:spcAft>
                <a:spcPts val="0"/>
              </a:spcAft>
              <a:buNone/>
            </a:pPr>
            <a:endParaRPr lang="en-IN" sz="2200" dirty="0">
              <a:latin typeface="Arial" panose="020B0604020202020204" pitchFamily="34" charset="0"/>
            </a:endParaRPr>
          </a:p>
          <a:p>
            <a:pPr marL="114300" marR="296545">
              <a:lnSpc>
                <a:spcPct val="118000"/>
              </a:lnSpc>
              <a:spcBef>
                <a:spcPts val="325"/>
              </a:spcBef>
              <a:spcAft>
                <a:spcPts val="0"/>
              </a:spcAft>
            </a:pPr>
            <a:r>
              <a:rPr lang="en-US" sz="2200" dirty="0">
                <a:latin typeface="Arial" panose="020B0604020202020204" pitchFamily="34" charset="0"/>
              </a:rPr>
              <a:t>For a family 1st cluster is more suitable dues to the common venues in that cluster includes most of the essential services. For a foodie person I think 5th cluster is more suitable.</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1306658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11F42-5174-4028-B61A-A1BC710475AA}"/>
              </a:ext>
            </a:extLst>
          </p:cNvPr>
          <p:cNvSpPr>
            <a:spLocks noGrp="1"/>
          </p:cNvSpPr>
          <p:nvPr>
            <p:ph type="title"/>
          </p:nvPr>
        </p:nvSpPr>
        <p:spPr/>
        <p:txBody>
          <a:bodyPr/>
          <a:lstStyle/>
          <a:p>
            <a:pPr algn="ctr"/>
            <a:r>
              <a:rPr lang="en-US" sz="4000" b="1" dirty="0">
                <a:latin typeface="Arial" panose="020B0604020202020204" pitchFamily="34" charset="0"/>
              </a:rPr>
              <a:t>Conclusion</a:t>
            </a:r>
            <a:endParaRPr lang="en-IN" sz="4000" b="1" dirty="0">
              <a:latin typeface="Arial" panose="020B0604020202020204" pitchFamily="34" charset="0"/>
            </a:endParaRPr>
          </a:p>
        </p:txBody>
      </p:sp>
      <p:sp>
        <p:nvSpPr>
          <p:cNvPr id="3" name="Content Placeholder 2">
            <a:extLst>
              <a:ext uri="{FF2B5EF4-FFF2-40B4-BE49-F238E27FC236}">
                <a16:creationId xmlns:a16="http://schemas.microsoft.com/office/drawing/2014/main" id="{ADBD664C-AB99-41EC-8BC5-A43D2F6F933E}"/>
              </a:ext>
            </a:extLst>
          </p:cNvPr>
          <p:cNvSpPr>
            <a:spLocks noGrp="1"/>
          </p:cNvSpPr>
          <p:nvPr>
            <p:ph idx="1"/>
          </p:nvPr>
        </p:nvSpPr>
        <p:spPr/>
        <p:txBody>
          <a:bodyPr/>
          <a:lstStyle/>
          <a:p>
            <a:r>
              <a:rPr lang="en-US" sz="1900" dirty="0">
                <a:latin typeface="Arial" panose="020B0604020202020204" pitchFamily="34" charset="0"/>
              </a:rPr>
              <a:t>Relocation is most difficult and hectic process and it involves moving to new unknown location where we don’t about food, transportation services and neighboring area and safety. so due to new techniques in data science we can analyze different neighborhoods as if we are virtually present there and we can choose best area to live which is safe for our family and also fulfills all necessary needs.</a:t>
            </a:r>
          </a:p>
          <a:p>
            <a:r>
              <a:rPr lang="en-US" sz="1900" dirty="0">
                <a:latin typeface="Arial" panose="020B0604020202020204" pitchFamily="34" charset="0"/>
              </a:rPr>
              <a:t> Here in this project we analyzed different borough of London based on crime rates and shortlisted some neighborhood of safe borough and finally categorized different clusters based on most common venues. this can be helpful for person relocating to London and choosing best neighborhood to live.</a:t>
            </a:r>
            <a:endParaRPr lang="en-IN" sz="1900" dirty="0">
              <a:latin typeface="Arial" panose="020B0604020202020204" pitchFamily="34" charset="0"/>
            </a:endParaRPr>
          </a:p>
          <a:p>
            <a:endParaRPr lang="en-IN" dirty="0"/>
          </a:p>
        </p:txBody>
      </p:sp>
    </p:spTree>
    <p:extLst>
      <p:ext uri="{BB962C8B-B14F-4D97-AF65-F5344CB8AC3E}">
        <p14:creationId xmlns:p14="http://schemas.microsoft.com/office/powerpoint/2010/main" val="1594098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11F0A-1E74-4FB0-8A6E-0F399EDEC6D6}"/>
              </a:ext>
            </a:extLst>
          </p:cNvPr>
          <p:cNvSpPr>
            <a:spLocks noGrp="1"/>
          </p:cNvSpPr>
          <p:nvPr>
            <p:ph type="title"/>
          </p:nvPr>
        </p:nvSpPr>
        <p:spPr>
          <a:xfrm>
            <a:off x="1451579" y="342420"/>
            <a:ext cx="9603275" cy="1049235"/>
          </a:xfrm>
        </p:spPr>
        <p:txBody>
          <a:bodyPr>
            <a:normAutofit fontScale="90000"/>
          </a:bodyPr>
          <a:lstStyle/>
          <a:p>
            <a:pPr algn="ctr"/>
            <a:r>
              <a:rPr lang="en-US" b="1" dirty="0">
                <a:effectLst/>
                <a:latin typeface="Arial" panose="020B0604020202020204" pitchFamily="34" charset="0"/>
                <a:ea typeface="Arial" panose="020B0604020202020204" pitchFamily="34" charset="0"/>
              </a:rPr>
              <a:t>Introduction</a:t>
            </a:r>
            <a:br>
              <a:rPr lang="en-IN" sz="1800" b="1" dirty="0">
                <a:effectLst/>
                <a:latin typeface="Arial" panose="020B0604020202020204" pitchFamily="34" charset="0"/>
                <a:ea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4684C1ED-3CB9-4FD1-924A-3E2E044116F5}"/>
              </a:ext>
            </a:extLst>
          </p:cNvPr>
          <p:cNvSpPr>
            <a:spLocks noGrp="1"/>
          </p:cNvSpPr>
          <p:nvPr>
            <p:ph idx="1"/>
          </p:nvPr>
        </p:nvSpPr>
        <p:spPr>
          <a:xfrm>
            <a:off x="1265406" y="1143623"/>
            <a:ext cx="10050293" cy="5028577"/>
          </a:xfrm>
        </p:spPr>
        <p:txBody>
          <a:bodyPr>
            <a:normAutofit/>
          </a:bodyPr>
          <a:lstStyle/>
          <a:p>
            <a:pPr marL="0" indent="0">
              <a:buNone/>
            </a:pPr>
            <a:r>
              <a:rPr lang="en-US" sz="2000" b="1" dirty="0">
                <a:effectLst/>
                <a:latin typeface="Arial" panose="020B0604020202020204" pitchFamily="34" charset="0"/>
                <a:ea typeface="Arial" panose="020B0604020202020204" pitchFamily="34" charset="0"/>
              </a:rPr>
              <a:t>Introduction / Business Problem</a:t>
            </a:r>
            <a:endParaRPr lang="en-IN" sz="2000" b="1" dirty="0">
              <a:effectLst/>
              <a:latin typeface="Arial" panose="020B0604020202020204" pitchFamily="34" charset="0"/>
              <a:ea typeface="Arial" panose="020B0604020202020204" pitchFamily="34" charset="0"/>
            </a:endParaRPr>
          </a:p>
          <a:p>
            <a:r>
              <a:rPr lang="en-US" sz="2000" dirty="0">
                <a:effectLst/>
                <a:latin typeface="Arial" panose="020B0604020202020204" pitchFamily="34" charset="0"/>
                <a:ea typeface="Arial" panose="020B0604020202020204" pitchFamily="34" charset="0"/>
              </a:rPr>
              <a:t>Change is the only constant in today’s modern age. People move from place to place to find comfort in life whether it is due to safety reasons, transportation or better food availability or job opportunities. </a:t>
            </a:r>
          </a:p>
          <a:p>
            <a:r>
              <a:rPr lang="en-US" sz="2000" dirty="0">
                <a:effectLst/>
                <a:latin typeface="Arial" panose="020B0604020202020204" pitchFamily="34" charset="0"/>
                <a:ea typeface="Arial" panose="020B0604020202020204" pitchFamily="34" charset="0"/>
              </a:rPr>
              <a:t>In this project best and safest places to relocate in London are found out with analysis. The London crime data is obtained from Kaggle. Different </a:t>
            </a:r>
            <a:r>
              <a:rPr lang="en-IN" sz="2000" dirty="0">
                <a:effectLst/>
                <a:latin typeface="Arial" panose="020B0604020202020204" pitchFamily="34" charset="0"/>
                <a:ea typeface="Arial" panose="020B0604020202020204" pitchFamily="34" charset="0"/>
              </a:rPr>
              <a:t>boroughs in London are studied based on the total crimes, and neighbourhoods are explored for safest borough and analysed using k-mean clustering.</a:t>
            </a:r>
          </a:p>
          <a:p>
            <a:endParaRPr lang="en-IN" sz="2000" dirty="0">
              <a:effectLst/>
              <a:latin typeface="Arial" panose="020B0604020202020204" pitchFamily="34" charset="0"/>
              <a:ea typeface="Arial" panose="020B0604020202020204" pitchFamily="34" charset="0"/>
            </a:endParaRPr>
          </a:p>
          <a:p>
            <a:pPr marL="0" indent="0">
              <a:buNone/>
            </a:pPr>
            <a:r>
              <a:rPr lang="en-US" sz="2000" b="1" dirty="0">
                <a:latin typeface="Arial" panose="020B0604020202020204" pitchFamily="34" charset="0"/>
              </a:rPr>
              <a:t>Interest</a:t>
            </a:r>
          </a:p>
          <a:p>
            <a:r>
              <a:rPr lang="en-IN" sz="2000" dirty="0">
                <a:effectLst/>
                <a:latin typeface="Arial" panose="020B0604020202020204" pitchFamily="34" charset="0"/>
                <a:ea typeface="Arial" panose="020B0604020202020204" pitchFamily="34" charset="0"/>
              </a:rPr>
              <a:t>This project is targeted for people who are relocating to London considering safety as top priority. </a:t>
            </a:r>
          </a:p>
          <a:p>
            <a:r>
              <a:rPr lang="en-IN" sz="2000" dirty="0">
                <a:effectLst/>
                <a:latin typeface="Arial" panose="020B0604020202020204" pitchFamily="34" charset="0"/>
                <a:ea typeface="Arial" panose="020B0604020202020204" pitchFamily="34" charset="0"/>
              </a:rPr>
              <a:t>For the safest borough, the neighbourhoods are clustered based on most common venues which are obtained from Foursquare API. Based on clusters a person can find best neighbourhood to relocate</a:t>
            </a:r>
            <a:endParaRPr lang="en-IN" sz="2000" dirty="0"/>
          </a:p>
        </p:txBody>
      </p:sp>
    </p:spTree>
    <p:extLst>
      <p:ext uri="{BB962C8B-B14F-4D97-AF65-F5344CB8AC3E}">
        <p14:creationId xmlns:p14="http://schemas.microsoft.com/office/powerpoint/2010/main" val="2231862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05A40-FA33-45C2-97C7-69B54C21379E}"/>
              </a:ext>
            </a:extLst>
          </p:cNvPr>
          <p:cNvSpPr>
            <a:spLocks noGrp="1"/>
          </p:cNvSpPr>
          <p:nvPr>
            <p:ph type="title"/>
          </p:nvPr>
        </p:nvSpPr>
        <p:spPr/>
        <p:txBody>
          <a:bodyPr/>
          <a:lstStyle/>
          <a:p>
            <a:pPr algn="ctr"/>
            <a:r>
              <a:rPr lang="en-IN" sz="4000" b="1" dirty="0">
                <a:latin typeface="Arial" panose="020B0604020202020204" pitchFamily="34" charset="0"/>
              </a:rPr>
              <a:t>Data Description</a:t>
            </a:r>
          </a:p>
        </p:txBody>
      </p:sp>
      <p:sp>
        <p:nvSpPr>
          <p:cNvPr id="3" name="Content Placeholder 2">
            <a:extLst>
              <a:ext uri="{FF2B5EF4-FFF2-40B4-BE49-F238E27FC236}">
                <a16:creationId xmlns:a16="http://schemas.microsoft.com/office/drawing/2014/main" id="{DA07E62E-BDDB-4CD3-AE56-B946CE66F259}"/>
              </a:ext>
            </a:extLst>
          </p:cNvPr>
          <p:cNvSpPr>
            <a:spLocks noGrp="1"/>
          </p:cNvSpPr>
          <p:nvPr>
            <p:ph idx="1"/>
          </p:nvPr>
        </p:nvSpPr>
        <p:spPr/>
        <p:txBody>
          <a:bodyPr/>
          <a:lstStyle/>
          <a:p>
            <a:pPr marL="0" marR="86995" indent="0">
              <a:lnSpc>
                <a:spcPct val="118000"/>
              </a:lnSpc>
              <a:spcBef>
                <a:spcPts val="290"/>
              </a:spcBef>
              <a:spcAft>
                <a:spcPts val="0"/>
              </a:spcAft>
              <a:buNone/>
            </a:pPr>
            <a:r>
              <a:rPr lang="en-US" sz="2000" dirty="0">
                <a:effectLst/>
                <a:latin typeface="Arial" panose="020B0604020202020204" pitchFamily="34" charset="0"/>
                <a:ea typeface="Arial" panose="020B0604020202020204" pitchFamily="34" charset="0"/>
              </a:rPr>
              <a:t>The data acquired from following data sources:</a:t>
            </a:r>
          </a:p>
          <a:p>
            <a:pPr marL="0" marR="86995" indent="0">
              <a:lnSpc>
                <a:spcPct val="118000"/>
              </a:lnSpc>
              <a:spcBef>
                <a:spcPts val="290"/>
              </a:spcBef>
              <a:spcAft>
                <a:spcPts val="0"/>
              </a:spcAft>
              <a:buNone/>
            </a:pPr>
            <a:endParaRPr lang="en-IN" sz="2000" dirty="0">
              <a:effectLst/>
              <a:latin typeface="Arial" panose="020B0604020202020204" pitchFamily="34" charset="0"/>
              <a:ea typeface="Arial" panose="020B0604020202020204" pitchFamily="34" charset="0"/>
            </a:endParaRPr>
          </a:p>
          <a:p>
            <a:pPr marL="342900" marR="86995" lvl="0" indent="-342900">
              <a:lnSpc>
                <a:spcPct val="118000"/>
              </a:lnSpc>
              <a:spcBef>
                <a:spcPts val="290"/>
              </a:spcBef>
              <a:spcAft>
                <a:spcPts val="0"/>
              </a:spcAft>
              <a:buFont typeface="Wingdings" panose="05000000000000000000" pitchFamily="2" charset="2"/>
              <a:buChar char=""/>
            </a:pPr>
            <a:r>
              <a:rPr lang="en-US" sz="2000" dirty="0">
                <a:effectLst/>
                <a:latin typeface="Arial" panose="020B0604020202020204" pitchFamily="34" charset="0"/>
                <a:ea typeface="Arial" panose="020B0604020202020204" pitchFamily="34" charset="0"/>
              </a:rPr>
              <a:t>The dataset consisting of the crime statistics of each borough in London obtained from Kaggle</a:t>
            </a:r>
            <a:endParaRPr lang="en-IN" sz="2000" dirty="0">
              <a:effectLst/>
              <a:latin typeface="Arial" panose="020B0604020202020204" pitchFamily="34" charset="0"/>
              <a:ea typeface="Arial" panose="020B0604020202020204" pitchFamily="34" charset="0"/>
            </a:endParaRPr>
          </a:p>
          <a:p>
            <a:pPr marL="342900" marR="86995" lvl="0" indent="-342900">
              <a:lnSpc>
                <a:spcPct val="118000"/>
              </a:lnSpc>
              <a:spcBef>
                <a:spcPts val="290"/>
              </a:spcBef>
              <a:spcAft>
                <a:spcPts val="0"/>
              </a:spcAft>
              <a:buFont typeface="Wingdings" panose="05000000000000000000" pitchFamily="2" charset="2"/>
              <a:buChar char=""/>
            </a:pPr>
            <a:r>
              <a:rPr lang="en-US" sz="2000" dirty="0">
                <a:effectLst/>
                <a:latin typeface="Arial" panose="020B0604020202020204" pitchFamily="34" charset="0"/>
                <a:ea typeface="Arial" panose="020B0604020202020204" pitchFamily="34" charset="0"/>
              </a:rPr>
              <a:t>Co-ordinate of neighborhood obtained using Google Maps API geocoding</a:t>
            </a:r>
            <a:endParaRPr lang="en-IN" sz="2000" dirty="0">
              <a:effectLst/>
              <a:latin typeface="Arial" panose="020B0604020202020204" pitchFamily="34" charset="0"/>
              <a:ea typeface="Arial" panose="020B0604020202020204" pitchFamily="34" charset="0"/>
            </a:endParaRPr>
          </a:p>
          <a:p>
            <a:pPr marL="342900" marR="86995" lvl="0" indent="-342900">
              <a:lnSpc>
                <a:spcPct val="118000"/>
              </a:lnSpc>
              <a:spcBef>
                <a:spcPts val="290"/>
              </a:spcBef>
              <a:spcAft>
                <a:spcPts val="0"/>
              </a:spcAft>
              <a:buFont typeface="Wingdings" panose="05000000000000000000" pitchFamily="2" charset="2"/>
              <a:buChar char=""/>
            </a:pPr>
            <a:r>
              <a:rPr lang="en-US" sz="2000" dirty="0">
                <a:effectLst/>
                <a:latin typeface="Arial" panose="020B0604020202020204" pitchFamily="34" charset="0"/>
                <a:ea typeface="Arial" panose="020B0604020202020204" pitchFamily="34" charset="0"/>
              </a:rPr>
              <a:t>Most common venues obtained by Foursquare API</a:t>
            </a:r>
            <a:endParaRPr lang="en-IN" sz="20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1790273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6A2701-6680-4E36-84AD-95C2977655A9}"/>
              </a:ext>
            </a:extLst>
          </p:cNvPr>
          <p:cNvSpPr>
            <a:spLocks noGrp="1"/>
          </p:cNvSpPr>
          <p:nvPr>
            <p:ph idx="1"/>
          </p:nvPr>
        </p:nvSpPr>
        <p:spPr>
          <a:xfrm>
            <a:off x="838200" y="571500"/>
            <a:ext cx="10515600" cy="5605463"/>
          </a:xfrm>
        </p:spPr>
        <p:txBody>
          <a:bodyPr/>
          <a:lstStyle/>
          <a:p>
            <a:r>
              <a:rPr lang="en-IN" sz="2000" dirty="0">
                <a:latin typeface="Arial" panose="020B0604020202020204" pitchFamily="34" charset="0"/>
              </a:rPr>
              <a:t>Data obtained from Kaggle after pre-processing</a:t>
            </a:r>
          </a:p>
          <a:p>
            <a:endParaRPr lang="en-IN" dirty="0"/>
          </a:p>
          <a:p>
            <a:endParaRPr lang="en-IN" dirty="0"/>
          </a:p>
          <a:p>
            <a:endParaRPr lang="en-IN" dirty="0"/>
          </a:p>
          <a:p>
            <a:endParaRPr lang="en-IN" dirty="0"/>
          </a:p>
          <a:p>
            <a:endParaRPr lang="en-IN" dirty="0"/>
          </a:p>
          <a:p>
            <a:pPr marL="0" indent="0">
              <a:buNone/>
            </a:pPr>
            <a:endParaRPr lang="en-IN" dirty="0"/>
          </a:p>
          <a:p>
            <a:r>
              <a:rPr lang="en-IN" sz="2000" dirty="0">
                <a:latin typeface="Arial" panose="020B0604020202020204" pitchFamily="34" charset="0"/>
              </a:rPr>
              <a:t>After processing it is found out that as per crime rate the Kingston upon Thames is the safest borough in London.</a:t>
            </a:r>
          </a:p>
        </p:txBody>
      </p:sp>
      <p:pic>
        <p:nvPicPr>
          <p:cNvPr id="4" name="image1.jpeg">
            <a:extLst>
              <a:ext uri="{FF2B5EF4-FFF2-40B4-BE49-F238E27FC236}">
                <a16:creationId xmlns:a16="http://schemas.microsoft.com/office/drawing/2014/main" id="{5068558C-B440-4944-B2BA-8574F5B61C69}"/>
              </a:ext>
            </a:extLst>
          </p:cNvPr>
          <p:cNvPicPr/>
          <p:nvPr/>
        </p:nvPicPr>
        <p:blipFill>
          <a:blip r:embed="rId2">
            <a:extLst>
              <a:ext uri="{28A0092B-C50C-407E-A947-70E740481C1C}">
                <a14:useLocalDpi xmlns:a14="http://schemas.microsoft.com/office/drawing/2010/main" val="0"/>
              </a:ext>
            </a:extLst>
          </a:blip>
          <a:stretch>
            <a:fillRect/>
          </a:stretch>
        </p:blipFill>
        <p:spPr>
          <a:xfrm>
            <a:off x="591820" y="965834"/>
            <a:ext cx="11386820" cy="2582584"/>
          </a:xfrm>
          <a:prstGeom prst="rect">
            <a:avLst/>
          </a:prstGeom>
        </p:spPr>
      </p:pic>
    </p:spTree>
    <p:extLst>
      <p:ext uri="{BB962C8B-B14F-4D97-AF65-F5344CB8AC3E}">
        <p14:creationId xmlns:p14="http://schemas.microsoft.com/office/powerpoint/2010/main" val="2656274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19273-F0A8-441F-98CB-41BB395CFD11}"/>
              </a:ext>
            </a:extLst>
          </p:cNvPr>
          <p:cNvSpPr>
            <a:spLocks noGrp="1"/>
          </p:cNvSpPr>
          <p:nvPr>
            <p:ph idx="1"/>
          </p:nvPr>
        </p:nvSpPr>
        <p:spPr>
          <a:xfrm>
            <a:off x="838200" y="411480"/>
            <a:ext cx="10515600" cy="5765483"/>
          </a:xfrm>
        </p:spPr>
        <p:txBody>
          <a:bodyPr/>
          <a:lstStyle/>
          <a:p>
            <a:r>
              <a:rPr lang="en-IN" sz="2000" dirty="0">
                <a:latin typeface="Arial" panose="020B0604020202020204" pitchFamily="34" charset="0"/>
              </a:rPr>
              <a:t>So the coordinates of the neighbourhood in Kingston upon Thames are obtained from Google API geocoder</a:t>
            </a:r>
          </a:p>
          <a:p>
            <a:endParaRPr lang="en-IN" dirty="0"/>
          </a:p>
        </p:txBody>
      </p:sp>
      <p:pic>
        <p:nvPicPr>
          <p:cNvPr id="4" name="image1.jpeg">
            <a:extLst>
              <a:ext uri="{FF2B5EF4-FFF2-40B4-BE49-F238E27FC236}">
                <a16:creationId xmlns:a16="http://schemas.microsoft.com/office/drawing/2014/main" id="{557D458A-A25B-447A-BF9D-23B824AD3524}"/>
              </a:ext>
            </a:extLst>
          </p:cNvPr>
          <p:cNvPicPr/>
          <p:nvPr/>
        </p:nvPicPr>
        <p:blipFill>
          <a:blip r:embed="rId2">
            <a:extLst>
              <a:ext uri="{28A0092B-C50C-407E-A947-70E740481C1C}">
                <a14:useLocalDpi xmlns:a14="http://schemas.microsoft.com/office/drawing/2010/main" val="0"/>
              </a:ext>
            </a:extLst>
          </a:blip>
          <a:stretch>
            <a:fillRect/>
          </a:stretch>
        </p:blipFill>
        <p:spPr>
          <a:xfrm>
            <a:off x="550544" y="1387634"/>
            <a:ext cx="10803256" cy="3334491"/>
          </a:xfrm>
          <a:prstGeom prst="rect">
            <a:avLst/>
          </a:prstGeom>
        </p:spPr>
      </p:pic>
    </p:spTree>
    <p:extLst>
      <p:ext uri="{BB962C8B-B14F-4D97-AF65-F5344CB8AC3E}">
        <p14:creationId xmlns:p14="http://schemas.microsoft.com/office/powerpoint/2010/main" val="509971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FE0A08-79F1-45E4-B48D-8A789D9E3F29}"/>
              </a:ext>
            </a:extLst>
          </p:cNvPr>
          <p:cNvSpPr>
            <a:spLocks noGrp="1"/>
          </p:cNvSpPr>
          <p:nvPr>
            <p:ph idx="1"/>
          </p:nvPr>
        </p:nvSpPr>
        <p:spPr>
          <a:xfrm>
            <a:off x="838200" y="525780"/>
            <a:ext cx="10515600" cy="5651183"/>
          </a:xfrm>
        </p:spPr>
        <p:txBody>
          <a:bodyPr/>
          <a:lstStyle/>
          <a:p>
            <a:r>
              <a:rPr lang="en-US" sz="2000" dirty="0">
                <a:effectLst/>
                <a:latin typeface="Arial" panose="020B0604020202020204" pitchFamily="34" charset="0"/>
                <a:ea typeface="Arial" panose="020B0604020202020204" pitchFamily="34" charset="0"/>
              </a:rPr>
              <a:t>For the neighborhoods best 10 most common venues are obtained using the Foursquare API</a:t>
            </a:r>
            <a:endParaRPr lang="en-IN" sz="2000" dirty="0">
              <a:effectLst/>
              <a:latin typeface="Arial" panose="020B0604020202020204" pitchFamily="34" charset="0"/>
              <a:ea typeface="Arial" panose="020B0604020202020204" pitchFamily="34" charset="0"/>
            </a:endParaRPr>
          </a:p>
          <a:p>
            <a:endParaRPr lang="en-IN" dirty="0"/>
          </a:p>
        </p:txBody>
      </p:sp>
      <p:pic>
        <p:nvPicPr>
          <p:cNvPr id="4" name="image1.jpeg">
            <a:extLst>
              <a:ext uri="{FF2B5EF4-FFF2-40B4-BE49-F238E27FC236}">
                <a16:creationId xmlns:a16="http://schemas.microsoft.com/office/drawing/2014/main" id="{038469E8-08E0-4B40-AB88-2584B4F6294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39432" y="1581150"/>
            <a:ext cx="11113135" cy="2990850"/>
          </a:xfrm>
          <a:prstGeom prst="rect">
            <a:avLst/>
          </a:prstGeom>
        </p:spPr>
      </p:pic>
    </p:spTree>
    <p:extLst>
      <p:ext uri="{BB962C8B-B14F-4D97-AF65-F5344CB8AC3E}">
        <p14:creationId xmlns:p14="http://schemas.microsoft.com/office/powerpoint/2010/main" val="3285761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DEFDC-FF37-4CF6-B643-2A79D2C2B0BA}"/>
              </a:ext>
            </a:extLst>
          </p:cNvPr>
          <p:cNvSpPr>
            <a:spLocks noGrp="1"/>
          </p:cNvSpPr>
          <p:nvPr>
            <p:ph type="title"/>
          </p:nvPr>
        </p:nvSpPr>
        <p:spPr/>
        <p:txBody>
          <a:bodyPr>
            <a:normAutofit/>
          </a:bodyPr>
          <a:lstStyle/>
          <a:p>
            <a:pPr algn="ctr"/>
            <a:r>
              <a:rPr lang="en-IN" sz="4000" b="1" dirty="0">
                <a:latin typeface="Arial" panose="020B0604020202020204" pitchFamily="34" charset="0"/>
              </a:rPr>
              <a:t>Methodology</a:t>
            </a:r>
          </a:p>
        </p:txBody>
      </p:sp>
      <p:sp>
        <p:nvSpPr>
          <p:cNvPr id="3" name="Content Placeholder 2">
            <a:extLst>
              <a:ext uri="{FF2B5EF4-FFF2-40B4-BE49-F238E27FC236}">
                <a16:creationId xmlns:a16="http://schemas.microsoft.com/office/drawing/2014/main" id="{EEDA7E13-29E6-4831-A0F4-2F6EF935A228}"/>
              </a:ext>
            </a:extLst>
          </p:cNvPr>
          <p:cNvSpPr>
            <a:spLocks noGrp="1"/>
          </p:cNvSpPr>
          <p:nvPr>
            <p:ph idx="1"/>
          </p:nvPr>
        </p:nvSpPr>
        <p:spPr/>
        <p:txBody>
          <a:bodyPr/>
          <a:lstStyle/>
          <a:p>
            <a:r>
              <a:rPr lang="en-US" sz="2000" dirty="0">
                <a:effectLst/>
                <a:latin typeface="Arial" panose="020B0604020202020204" pitchFamily="34" charset="0"/>
                <a:ea typeface="Arial" panose="020B0604020202020204" pitchFamily="34" charset="0"/>
              </a:rPr>
              <a:t>The statistical summary </a:t>
            </a:r>
          </a:p>
          <a:p>
            <a:endParaRPr lang="en-IN" dirty="0"/>
          </a:p>
        </p:txBody>
      </p:sp>
      <p:pic>
        <p:nvPicPr>
          <p:cNvPr id="4" name="image6.jpeg">
            <a:extLst>
              <a:ext uri="{FF2B5EF4-FFF2-40B4-BE49-F238E27FC236}">
                <a16:creationId xmlns:a16="http://schemas.microsoft.com/office/drawing/2014/main" id="{D23CFF46-7AED-4707-9369-BA2F321A0F57}"/>
              </a:ext>
            </a:extLst>
          </p:cNvPr>
          <p:cNvPicPr/>
          <p:nvPr/>
        </p:nvPicPr>
        <p:blipFill>
          <a:blip r:embed="rId2">
            <a:extLst>
              <a:ext uri="{28A0092B-C50C-407E-A947-70E740481C1C}">
                <a14:useLocalDpi xmlns:a14="http://schemas.microsoft.com/office/drawing/2010/main" val="0"/>
              </a:ext>
            </a:extLst>
          </a:blip>
          <a:stretch>
            <a:fillRect/>
          </a:stretch>
        </p:blipFill>
        <p:spPr>
          <a:xfrm>
            <a:off x="838200" y="2313464"/>
            <a:ext cx="10888980" cy="3264376"/>
          </a:xfrm>
          <a:prstGeom prst="rect">
            <a:avLst/>
          </a:prstGeom>
        </p:spPr>
      </p:pic>
    </p:spTree>
    <p:extLst>
      <p:ext uri="{BB962C8B-B14F-4D97-AF65-F5344CB8AC3E}">
        <p14:creationId xmlns:p14="http://schemas.microsoft.com/office/powerpoint/2010/main" val="3092037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543E98-B43D-40E4-844F-CD82DD2F2B03}"/>
              </a:ext>
            </a:extLst>
          </p:cNvPr>
          <p:cNvSpPr>
            <a:spLocks noGrp="1"/>
          </p:cNvSpPr>
          <p:nvPr>
            <p:ph idx="1"/>
          </p:nvPr>
        </p:nvSpPr>
        <p:spPr>
          <a:xfrm>
            <a:off x="838200" y="388620"/>
            <a:ext cx="10515600" cy="5788343"/>
          </a:xfrm>
        </p:spPr>
        <p:txBody>
          <a:bodyPr/>
          <a:lstStyle/>
          <a:p>
            <a:r>
              <a:rPr lang="en-US" sz="1800" dirty="0">
                <a:effectLst/>
                <a:latin typeface="Arial" panose="020B0604020202020204" pitchFamily="34" charset="0"/>
                <a:ea typeface="Arial" panose="020B0604020202020204" pitchFamily="34" charset="0"/>
              </a:rPr>
              <a:t>Top five boroughs with the highest crime rate are Westminster, Lambeth, Southwark, Newham, Tower Hamlets</a:t>
            </a:r>
          </a:p>
          <a:p>
            <a:endParaRPr lang="en-US" sz="1800" dirty="0">
              <a:latin typeface="Arial" panose="020B0604020202020204" pitchFamily="34" charset="0"/>
              <a:ea typeface="Arial" panose="020B0604020202020204" pitchFamily="34" charset="0"/>
            </a:endParaRPr>
          </a:p>
          <a:p>
            <a:endParaRPr lang="en-US" sz="1800" dirty="0">
              <a:effectLst/>
              <a:latin typeface="Arial" panose="020B0604020202020204" pitchFamily="34" charset="0"/>
              <a:ea typeface="Arial" panose="020B0604020202020204" pitchFamily="34" charset="0"/>
            </a:endParaRPr>
          </a:p>
          <a:p>
            <a:endParaRPr lang="en-US" sz="1800" dirty="0">
              <a:latin typeface="Arial" panose="020B0604020202020204" pitchFamily="34" charset="0"/>
              <a:ea typeface="Arial" panose="020B0604020202020204" pitchFamily="34" charset="0"/>
            </a:endParaRPr>
          </a:p>
          <a:p>
            <a:endParaRPr lang="en-US" sz="1800" dirty="0">
              <a:effectLst/>
              <a:latin typeface="Arial" panose="020B0604020202020204" pitchFamily="34" charset="0"/>
              <a:ea typeface="Arial" panose="020B0604020202020204" pitchFamily="34" charset="0"/>
            </a:endParaRPr>
          </a:p>
          <a:p>
            <a:pPr marL="0" indent="0">
              <a:buNone/>
            </a:pPr>
            <a:endParaRPr lang="en-US" sz="1800" dirty="0">
              <a:latin typeface="Arial" panose="020B0604020202020204" pitchFamily="34" charset="0"/>
            </a:endParaRPr>
          </a:p>
          <a:p>
            <a:r>
              <a:rPr lang="en-US" sz="1800" dirty="0">
                <a:effectLst/>
                <a:latin typeface="Arial" panose="020B0604020202020204" pitchFamily="34" charset="0"/>
                <a:ea typeface="Arial" panose="020B0604020202020204" pitchFamily="34" charset="0"/>
              </a:rPr>
              <a:t>Top low crime rate borough are Kingston upon Thames, Sutton, Richmond upon Thames and Merton </a:t>
            </a:r>
            <a:endParaRPr lang="en-IN" dirty="0"/>
          </a:p>
        </p:txBody>
      </p:sp>
      <p:pic>
        <p:nvPicPr>
          <p:cNvPr id="4" name="image7.jpeg">
            <a:extLst>
              <a:ext uri="{FF2B5EF4-FFF2-40B4-BE49-F238E27FC236}">
                <a16:creationId xmlns:a16="http://schemas.microsoft.com/office/drawing/2014/main" id="{C1E978BE-AB01-48FF-8863-B4A3ED2E2F57}"/>
              </a:ext>
            </a:extLst>
          </p:cNvPr>
          <p:cNvPicPr/>
          <p:nvPr/>
        </p:nvPicPr>
        <p:blipFill>
          <a:blip r:embed="rId2">
            <a:extLst>
              <a:ext uri="{28A0092B-C50C-407E-A947-70E740481C1C}">
                <a14:useLocalDpi xmlns:a14="http://schemas.microsoft.com/office/drawing/2010/main" val="0"/>
              </a:ext>
            </a:extLst>
          </a:blip>
          <a:stretch>
            <a:fillRect/>
          </a:stretch>
        </p:blipFill>
        <p:spPr>
          <a:xfrm>
            <a:off x="1259205" y="900112"/>
            <a:ext cx="9896476" cy="1957388"/>
          </a:xfrm>
          <a:prstGeom prst="rect">
            <a:avLst/>
          </a:prstGeom>
        </p:spPr>
      </p:pic>
      <p:pic>
        <p:nvPicPr>
          <p:cNvPr id="5" name="image8.jpeg">
            <a:extLst>
              <a:ext uri="{FF2B5EF4-FFF2-40B4-BE49-F238E27FC236}">
                <a16:creationId xmlns:a16="http://schemas.microsoft.com/office/drawing/2014/main" id="{C2D9D0C9-02E0-4048-B72E-1CCF59EA11E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942181" y="3429000"/>
            <a:ext cx="10515600" cy="2747963"/>
          </a:xfrm>
          <a:prstGeom prst="rect">
            <a:avLst/>
          </a:prstGeom>
        </p:spPr>
      </p:pic>
    </p:spTree>
    <p:extLst>
      <p:ext uri="{BB962C8B-B14F-4D97-AF65-F5344CB8AC3E}">
        <p14:creationId xmlns:p14="http://schemas.microsoft.com/office/powerpoint/2010/main" val="568630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90D293-C29D-4449-BB08-8C7A25DF6B12}"/>
              </a:ext>
            </a:extLst>
          </p:cNvPr>
          <p:cNvSpPr>
            <a:spLocks noGrp="1"/>
          </p:cNvSpPr>
          <p:nvPr>
            <p:ph idx="1"/>
          </p:nvPr>
        </p:nvSpPr>
        <p:spPr>
          <a:xfrm>
            <a:off x="838200" y="685800"/>
            <a:ext cx="10515600" cy="5491163"/>
          </a:xfrm>
        </p:spPr>
        <p:txBody>
          <a:bodyPr/>
          <a:lstStyle/>
          <a:p>
            <a:r>
              <a:rPr lang="en-IN" sz="1800" dirty="0">
                <a:latin typeface="Arial" panose="020B0604020202020204" pitchFamily="34" charset="0"/>
              </a:rPr>
              <a:t>Considering the safest borough in London we can see that the Kingston upon Thames is having lowest crime rate and it will be considered for future neighbourhood data analysis.</a:t>
            </a:r>
          </a:p>
          <a:p>
            <a:r>
              <a:rPr lang="en-IN" sz="1800" dirty="0">
                <a:latin typeface="Arial" panose="020B0604020202020204" pitchFamily="34" charset="0"/>
              </a:rPr>
              <a:t>Neighbourhoods to Kingston upon Thames  are obtained from Wikipedia. And coordinates are from Google geocoder as shown</a:t>
            </a:r>
          </a:p>
          <a:p>
            <a:endParaRPr lang="en-IN" dirty="0"/>
          </a:p>
          <a:p>
            <a:endParaRPr lang="en-IN" dirty="0"/>
          </a:p>
        </p:txBody>
      </p:sp>
      <p:pic>
        <p:nvPicPr>
          <p:cNvPr id="4" name="Picture 3">
            <a:extLst>
              <a:ext uri="{FF2B5EF4-FFF2-40B4-BE49-F238E27FC236}">
                <a16:creationId xmlns:a16="http://schemas.microsoft.com/office/drawing/2014/main" id="{4E1E69E3-C41F-4D53-8455-C6B3744CE1D6}"/>
              </a:ext>
            </a:extLst>
          </p:cNvPr>
          <p:cNvPicPr>
            <a:picLocks noChangeAspect="1"/>
          </p:cNvPicPr>
          <p:nvPr/>
        </p:nvPicPr>
        <p:blipFill>
          <a:blip r:embed="rId2"/>
          <a:stretch>
            <a:fillRect/>
          </a:stretch>
        </p:blipFill>
        <p:spPr>
          <a:xfrm>
            <a:off x="3612728" y="2069143"/>
            <a:ext cx="4966544" cy="4368165"/>
          </a:xfrm>
          <a:prstGeom prst="rect">
            <a:avLst/>
          </a:prstGeom>
        </p:spPr>
      </p:pic>
    </p:spTree>
    <p:extLst>
      <p:ext uri="{BB962C8B-B14F-4D97-AF65-F5344CB8AC3E}">
        <p14:creationId xmlns:p14="http://schemas.microsoft.com/office/powerpoint/2010/main" val="2150413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TotalTime>
  <Words>823</Words>
  <Application>Microsoft Office PowerPoint</Application>
  <PresentationFormat>Widescreen</PresentationFormat>
  <Paragraphs>74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Capstone Project Battle of Neighbourhoods </vt:lpstr>
      <vt:lpstr>Introduction </vt:lpstr>
      <vt:lpstr>Data Description</vt:lpstr>
      <vt:lpstr>PowerPoint Presentation</vt:lpstr>
      <vt:lpstr>PowerPoint Presentation</vt:lpstr>
      <vt:lpstr>PowerPoint Presentation</vt:lpstr>
      <vt:lpstr>Methodology</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Battle of Neighbourhoods</dc:title>
  <dc:creator>TUSHAR</dc:creator>
  <cp:lastModifiedBy>TUSHAR</cp:lastModifiedBy>
  <cp:revision>5</cp:revision>
  <dcterms:created xsi:type="dcterms:W3CDTF">2020-08-26T17:52:26Z</dcterms:created>
  <dcterms:modified xsi:type="dcterms:W3CDTF">2020-08-26T18:29:05Z</dcterms:modified>
</cp:coreProperties>
</file>