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5" r:id="rId3"/>
    <p:sldId id="366" r:id="rId4"/>
    <p:sldId id="367" r:id="rId5"/>
    <p:sldId id="318" r:id="rId6"/>
    <p:sldId id="319" r:id="rId7"/>
    <p:sldId id="337" r:id="rId8"/>
    <p:sldId id="338" r:id="rId9"/>
    <p:sldId id="341" r:id="rId10"/>
    <p:sldId id="343" r:id="rId11"/>
    <p:sldId id="364" r:id="rId12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89" autoAdjust="0"/>
  </p:normalViewPr>
  <p:slideViewPr>
    <p:cSldViewPr snapToGrid="0">
      <p:cViewPr varScale="1">
        <p:scale>
          <a:sx n="111" d="100"/>
          <a:sy n="111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6F8F0-1361-47CB-9E68-A43D721C9B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D44AE-D299-4A8E-8324-BBB30835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73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8A658-54C2-4E6E-BDA8-768F6ECE0CF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FBE7C-0287-49F0-88E3-5706C0274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3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539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FBE7C-0287-49F0-88E3-5706C0274A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9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539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FBE7C-0287-49F0-88E3-5706C0274A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6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539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FBE7C-0287-49F0-88E3-5706C0274A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5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FBE7C-0287-49F0-88E3-5706C0274A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0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http://blog.pluskid.org/?p=287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FBE7C-0287-49F0-88E3-5706C0274A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1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http://blog.pluskid.org/?p=287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FBE7C-0287-49F0-88E3-5706C0274A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9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http://blog.pluskid.org/?p=287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FBE7C-0287-49F0-88E3-5706C0274A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7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FBE7C-0287-49F0-88E3-5706C0274A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8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0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34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5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7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2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5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6FF5-FD2A-4533-99CB-1E8227AB84A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08AC-1867-4C43-9951-2B635B43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聚类分析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1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谱聚类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1900" y="1528128"/>
            <a:ext cx="9728200" cy="498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其他聚类方法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混合高斯模型</a:t>
            </a:r>
            <a:endParaRPr lang="en-US" altLang="zh-CN" dirty="0" smtClean="0"/>
          </a:p>
          <a:p>
            <a:r>
              <a:rPr lang="zh-CN" altLang="en-US" dirty="0" smtClean="0"/>
              <a:t>密度聚类（</a:t>
            </a:r>
            <a:r>
              <a:rPr lang="en-US" altLang="zh-CN" dirty="0" smtClean="0"/>
              <a:t>DBSCAN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44850" y="361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聚类性能度量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与某个“参考模型”（</a:t>
            </a:r>
            <a:r>
              <a:rPr lang="en-US" altLang="zh-CN" dirty="0" smtClean="0"/>
              <a:t>Reference Model</a:t>
            </a:r>
            <a:r>
              <a:rPr lang="zh-CN" altLang="en-US" dirty="0" smtClean="0"/>
              <a:t>）进行比较：外部指标（</a:t>
            </a:r>
            <a:r>
              <a:rPr lang="en-US" altLang="zh-CN" dirty="0" smtClean="0"/>
              <a:t>External Index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利用参考模型：内部指标（</a:t>
            </a:r>
            <a:r>
              <a:rPr lang="en-US" altLang="zh-CN" dirty="0" smtClean="0"/>
              <a:t>Internal Index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852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聚类性能度量</a:t>
            </a:r>
            <a:r>
              <a:rPr lang="en-US" altLang="zh-CN" sz="4000" dirty="0" smtClean="0"/>
              <a:t>: </a:t>
            </a:r>
            <a:r>
              <a:rPr lang="zh-CN" altLang="en-US" sz="4000" dirty="0" smtClean="0"/>
              <a:t>外部指标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sz="1800" dirty="0" smtClean="0"/>
                  <a:t>对于数据集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 smtClean="0"/>
                  <a:t> ,</a:t>
                </a:r>
                <a:r>
                  <a:rPr lang="zh-CN" altLang="en-US" sz="1800" dirty="0" smtClean="0"/>
                  <a:t>假定聚类给出的划分为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参考模型给出的划分为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dirty="0" smtClean="0"/>
              </a:p>
              <a:p>
                <a:r>
                  <a:rPr lang="zh-CN" altLang="en-US" sz="1800" dirty="0" smtClean="0"/>
                  <a:t>记类别标签分别为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 将样本点两两配对：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=#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} 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=#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=#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} 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=#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dirty="0" smtClean="0"/>
              </a:p>
              <a:p>
                <a:r>
                  <a:rPr lang="en-US" altLang="zh-CN" sz="1800" dirty="0" err="1" smtClean="0"/>
                  <a:t>Jaccard</a:t>
                </a:r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系数（</a:t>
                </a:r>
                <a:r>
                  <a:rPr lang="en-US" altLang="zh-CN" sz="1800" dirty="0" err="1" smtClean="0"/>
                  <a:t>Jaccard</a:t>
                </a:r>
                <a:r>
                  <a:rPr lang="en-US" altLang="zh-CN" sz="1800" dirty="0" smtClean="0"/>
                  <a:t> Coefficient, JC</a:t>
                </a:r>
                <a:r>
                  <a:rPr lang="zh-CN" altLang="en-US" sz="1800" dirty="0" smtClean="0"/>
                  <a:t>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JC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sz="1800" b="0" dirty="0" smtClean="0"/>
              </a:p>
              <a:p>
                <a:r>
                  <a:rPr lang="en-US" altLang="zh-CN" sz="1800" dirty="0" smtClean="0"/>
                  <a:t>FM</a:t>
                </a:r>
                <a:r>
                  <a:rPr lang="zh-CN" altLang="en-US" sz="1800" dirty="0" smtClean="0"/>
                  <a:t>指数（</a:t>
                </a:r>
                <a:r>
                  <a:rPr lang="en-US" altLang="zh-CN" sz="1800" dirty="0" smtClean="0"/>
                  <a:t>Fowlkes and Mallows Index, FMI</a:t>
                </a:r>
                <a:r>
                  <a:rPr lang="zh-CN" altLang="en-US" sz="1800" dirty="0" smtClean="0"/>
                  <a:t>）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FMI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1800" dirty="0" smtClean="0"/>
              </a:p>
              <a:p>
                <a:r>
                  <a:rPr lang="en-US" altLang="zh-CN" sz="1800" dirty="0" smtClean="0"/>
                  <a:t>Rand</a:t>
                </a:r>
                <a:r>
                  <a:rPr lang="zh-CN" altLang="en-US" sz="1800" dirty="0" smtClean="0"/>
                  <a:t>指数（</a:t>
                </a:r>
                <a:r>
                  <a:rPr lang="en-US" altLang="zh-CN" sz="1800" dirty="0" smtClean="0"/>
                  <a:t>Rand Index, RI</a:t>
                </a:r>
                <a:r>
                  <a:rPr lang="zh-CN" altLang="en-US" sz="1800" dirty="0" smtClean="0"/>
                  <a:t>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sz="1800" b="0" dirty="0" smtClean="0"/>
              </a:p>
              <a:p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4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聚类性能度量</a:t>
            </a:r>
            <a:r>
              <a:rPr lang="en-US" altLang="zh-CN" sz="4000" dirty="0" smtClean="0"/>
              <a:t>: </a:t>
            </a:r>
            <a:r>
              <a:rPr lang="zh-CN" altLang="en-US" sz="4000" dirty="0"/>
              <a:t>内部</a:t>
            </a:r>
            <a:r>
              <a:rPr lang="zh-CN" altLang="en-US" sz="4000" dirty="0" smtClean="0"/>
              <a:t>指标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b="0" dirty="0" smtClean="0"/>
                  <a:t>对于聚类结果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avg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≤|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dist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diam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lim>
                      </m:limLow>
                      <m:r>
                        <m:rPr>
                          <m:sty m:val="p"/>
                        </m:rP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dist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𝑐𝑒𝑛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 smtClean="0"/>
              </a:p>
              <a:p>
                <a:r>
                  <a:rPr lang="en-US" altLang="zh-CN" sz="1800" dirty="0" smtClean="0"/>
                  <a:t>DB</a:t>
                </a:r>
                <a:r>
                  <a:rPr lang="zh-CN" altLang="en-US" sz="1800" dirty="0" smtClean="0"/>
                  <a:t>指数：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DBI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avg</m:t>
                                    </m:r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avg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𝑐𝑒𝑛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1800" dirty="0" smtClean="0"/>
              </a:p>
              <a:p>
                <a:r>
                  <a:rPr lang="en-US" altLang="zh-CN" sz="1800" dirty="0" smtClean="0"/>
                  <a:t>Dunn</a:t>
                </a:r>
                <a:r>
                  <a:rPr lang="zh-CN" altLang="en-US" sz="1800" dirty="0" smtClean="0"/>
                  <a:t>指数：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UNN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b="0" i="0" smtClean="0"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1≤</m:t>
                                            </m:r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≤</m:t>
                                            </m:r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diam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475027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K-means </a:t>
            </a:r>
            <a:r>
              <a:rPr lang="zh-CN" altLang="en-US" sz="4000" dirty="0" smtClean="0"/>
              <a:t>与图像压缩（</a:t>
            </a:r>
            <a:r>
              <a:rPr lang="en-US" altLang="zh-CN" sz="4000" dirty="0" smtClean="0"/>
              <a:t>Vector Quantization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2" y="2651918"/>
            <a:ext cx="6684328" cy="3870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912" y="1771193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1024×1024 pixel </a:t>
            </a:r>
            <a:r>
              <a:rPr lang="zh-CN" altLang="en-US" sz="2000" dirty="0" smtClean="0"/>
              <a:t>→拿出 </a:t>
            </a:r>
            <a:r>
              <a:rPr lang="en-US" altLang="zh-CN" sz="2000" dirty="0" smtClean="0"/>
              <a:t>512×512 </a:t>
            </a:r>
            <a:r>
              <a:rPr lang="zh-CN" altLang="en-US" sz="2000" dirty="0" smtClean="0"/>
              <a:t>个 </a:t>
            </a:r>
            <a:r>
              <a:rPr lang="en-US" altLang="zh-CN" sz="2000" dirty="0" smtClean="0"/>
              <a:t>2×2 block</a:t>
            </a:r>
            <a:endParaRPr lang="zh-CN" alt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8200" y="2231756"/>
            <a:ext cx="0" cy="420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2528" y="2672700"/>
            <a:ext cx="446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将这些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进行聚类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很</a:t>
            </a:r>
            <a:r>
              <a:rPr lang="zh-CN" altLang="en-US" dirty="0" smtClean="0"/>
              <a:t>多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非常相似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同一类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用类中心表示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中</a:t>
            </a:r>
            <a:r>
              <a:rPr lang="zh-CN" altLang="en-US" dirty="0" smtClean="0"/>
              <a:t>间：</a:t>
            </a:r>
            <a:r>
              <a:rPr lang="en-US" altLang="zh-CN" dirty="0" smtClean="0"/>
              <a:t>K = 200 ; </a:t>
            </a:r>
            <a:r>
              <a:rPr lang="zh-CN" altLang="en-US" dirty="0" smtClean="0"/>
              <a:t>右图 </a:t>
            </a:r>
            <a:r>
              <a:rPr lang="en-US" altLang="zh-CN" dirty="0" smtClean="0"/>
              <a:t>K =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K-</a:t>
            </a:r>
            <a:r>
              <a:rPr lang="en-US" altLang="zh-CN" sz="4000" dirty="0" err="1" smtClean="0"/>
              <a:t>medoids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聚类</a:t>
            </a:r>
            <a:endParaRPr lang="zh-CN" alt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547700" cy="4892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34400" y="2523808"/>
            <a:ext cx="319024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区别：类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心是观测点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稳健性较好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计算成</a:t>
            </a:r>
            <a:r>
              <a:rPr lang="zh-CN" altLang="en-US" sz="2000" dirty="0" smtClean="0"/>
              <a:t>本比较高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21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谱聚类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</a:rPr>
              <a:t>对</a:t>
            </a:r>
            <a:r>
              <a:rPr lang="zh-CN" altLang="en-US" dirty="0" smtClean="0">
                <a:latin typeface="Cambria Math" panose="02040503050406030204" pitchFamily="18" charset="0"/>
              </a:rPr>
              <a:t>于非凸（</a:t>
            </a:r>
            <a:r>
              <a:rPr lang="en-US" altLang="zh-CN" dirty="0" smtClean="0">
                <a:latin typeface="Cambria Math" panose="02040503050406030204" pitchFamily="18" charset="0"/>
              </a:rPr>
              <a:t>non-convex</a:t>
            </a:r>
            <a:r>
              <a:rPr lang="zh-CN" altLang="en-US" dirty="0" smtClean="0">
                <a:latin typeface="Cambria Math" panose="02040503050406030204" pitchFamily="18" charset="0"/>
              </a:rPr>
              <a:t>）的类</a:t>
            </a:r>
            <a:r>
              <a:rPr lang="en-US" altLang="zh-CN" dirty="0" smtClean="0">
                <a:latin typeface="Cambria Math" panose="02040503050406030204" pitchFamily="18" charset="0"/>
              </a:rPr>
              <a:t>K-means</a:t>
            </a:r>
            <a:r>
              <a:rPr lang="zh-CN" altLang="en-US" dirty="0" smtClean="0">
                <a:latin typeface="Cambria Math" panose="02040503050406030204" pitchFamily="18" charset="0"/>
              </a:rPr>
              <a:t>可能失效</a:t>
            </a:r>
            <a:endParaRPr lang="en-US" altLang="zh-CN" b="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43" y="2702561"/>
            <a:ext cx="3959897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谱聚类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>
                    <a:latin typeface="Cambria Math" panose="02040503050406030204" pitchFamily="18" charset="0"/>
                  </a:rPr>
                  <a:t>谱聚类：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对于任意两个数据点之间定义相似度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常见定义方式：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2400" b="0" dirty="0" smtClean="0">
                    <a:latin typeface="Cambria Math" panose="02040503050406030204" pitchFamily="18" charset="0"/>
                  </a:rPr>
                  <a:t>radial kernel:</a:t>
                </a:r>
                <a:r>
                  <a:rPr lang="zh-CN" altLang="en-US" sz="2400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⁡(−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2400" dirty="0" smtClean="0">
                    <a:latin typeface="Cambria Math" panose="02040503050406030204" pitchFamily="18" charset="0"/>
                  </a:rPr>
                  <a:t>K-nearest-neighbor: 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只选择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K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个最近的使得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400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转化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成图形切割的问题：将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N×N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的图形切割成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个子图，使得子图之间连接较少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16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谱聚类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>
                    <a:latin typeface="Cambria Math" panose="02040503050406030204" pitchFamily="18" charset="0"/>
                  </a:rPr>
                  <a:t>谱聚类：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被称为“邻接矩阵”（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adjacency matrix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）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节点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的度（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degree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）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Graph Laplacian: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求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的前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个最小的特征值对应的特征向量组成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的矩阵（除掉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常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数特征向量）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应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K-means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将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N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个观测分为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组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7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13052</TotalTime>
  <Words>187</Words>
  <Application>Microsoft Office PowerPoint</Application>
  <PresentationFormat>宽屏</PresentationFormat>
  <Paragraphs>65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Arial</vt:lpstr>
      <vt:lpstr>Cambria Math</vt:lpstr>
      <vt:lpstr>Office Theme</vt:lpstr>
      <vt:lpstr>聚类分析</vt:lpstr>
      <vt:lpstr>聚类性能度量</vt:lpstr>
      <vt:lpstr>聚类性能度量: 外部指标</vt:lpstr>
      <vt:lpstr>聚类性能度量: 内部指标</vt:lpstr>
      <vt:lpstr>K-means 与图像压缩（Vector Quantization）</vt:lpstr>
      <vt:lpstr>K-medoids 聚类</vt:lpstr>
      <vt:lpstr>谱聚类</vt:lpstr>
      <vt:lpstr>谱聚类</vt:lpstr>
      <vt:lpstr>谱聚类</vt:lpstr>
      <vt:lpstr>谱聚类</vt:lpstr>
      <vt:lpstr>其他聚类方法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数据预处理</dc:title>
  <dc:creator>Zhu Xuening</dc:creator>
  <cp:lastModifiedBy>xueningzhu@qq.com</cp:lastModifiedBy>
  <cp:revision>204</cp:revision>
  <cp:lastPrinted>2018-11-14T09:35:43Z</cp:lastPrinted>
  <dcterms:created xsi:type="dcterms:W3CDTF">2018-04-23T20:46:15Z</dcterms:created>
  <dcterms:modified xsi:type="dcterms:W3CDTF">2019-12-17T08:38:25Z</dcterms:modified>
</cp:coreProperties>
</file>