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56" r:id="rId6"/>
    <p:sldId id="265" r:id="rId7"/>
    <p:sldId id="266" r:id="rId8"/>
    <p:sldId id="258" r:id="rId9"/>
    <p:sldId id="259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0" y="1586230"/>
            <a:ext cx="6718300" cy="1325880"/>
          </a:xfrm>
        </p:spPr>
        <p:txBody>
          <a:bodyPr/>
          <a:p>
            <a:r>
              <a:rPr lang="zh-CN" altLang="en-US"/>
              <a:t>单周期CPU指令扩展与仿真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1410" y="3820160"/>
            <a:ext cx="4869180" cy="49085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答辩人</a:t>
            </a:r>
            <a:r>
              <a:rPr lang="en-US" altLang="zh-CN"/>
              <a:t>	</a:t>
            </a:r>
            <a:r>
              <a:rPr lang="zh-CN" altLang="en-US"/>
              <a:t>计</a:t>
            </a:r>
            <a:r>
              <a:rPr lang="en-US" altLang="zh-CN"/>
              <a:t>194		</a:t>
            </a:r>
            <a:r>
              <a:rPr lang="zh-CN" altLang="en-US"/>
              <a:t>王承开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、srlv指令的设计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5865"/>
          </a:xfrm>
        </p:spPr>
        <p:txBody>
          <a:bodyPr/>
          <a:p>
            <a:r>
              <a:rPr lang="zh-CN" altLang="en-US"/>
              <a:t>srlv为r型指令，其功能当功能码是6b000110，逻辑右移。</a:t>
            </a:r>
            <a:endParaRPr lang="zh-CN" altLang="en-US"/>
          </a:p>
          <a:p>
            <a:r>
              <a:rPr lang="zh-CN" altLang="en-US"/>
              <a:t>指令用法为：srlv rd，rt，rs。</a:t>
            </a:r>
            <a:endParaRPr lang="zh-CN" altLang="en-US"/>
          </a:p>
          <a:p>
            <a:r>
              <a:rPr lang="zh-CN" altLang="en-US"/>
              <a:t>指令作用为：rd ← rt &gt;&gt; rs[4：0]（logic），将地址为rt的通用寄存器的值向右移位，空出来的位置使用0填充，结果保存到地址为rd的通用寄存器中。移位位数由地址为rs的寄存器值的第0-4bit确定。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首先观察srlv的指令结构：</a:t>
            </a:r>
            <a:endParaRPr lang="zh-CN" altLang="en-US"/>
          </a:p>
          <a:p>
            <a:r>
              <a:rPr lang="zh-CN" altLang="en-US"/>
              <a:t>000000 rs rt rd 00000 000110</a:t>
            </a:r>
            <a:endParaRPr lang="zh-CN" altLang="en-US"/>
          </a:p>
          <a:p>
            <a:r>
              <a:rPr lang="zh-CN" altLang="en-US"/>
              <a:t>与已实现的R型指令对比发现，其区别仅在于func的值不同，以及两种指令对寄存器堆中的数据的计算方式不一样，于是我们给出以下思路：</a:t>
            </a:r>
            <a:endParaRPr lang="zh-CN" altLang="en-US"/>
          </a:p>
          <a:p>
            <a:r>
              <a:rPr lang="zh-CN" altLang="en-US"/>
              <a:t>（1）通过ifu模块取指</a:t>
            </a:r>
            <a:endParaRPr lang="zh-CN" altLang="en-US"/>
          </a:p>
          <a:p>
            <a:r>
              <a:rPr lang="zh-CN" altLang="en-US"/>
              <a:t>（2）将指令输入到control模块并解析数据，并在aluct模块中解析到alu的操作</a:t>
            </a:r>
            <a:endParaRPr lang="zh-CN" altLang="en-US"/>
          </a:p>
          <a:p>
            <a:r>
              <a:rPr lang="zh-CN" altLang="en-US"/>
              <a:t>（3）把解析好的寄存器地址以及对寄存器的读写操作输入到regfile模块</a:t>
            </a:r>
            <a:endParaRPr lang="zh-CN" altLang="en-US"/>
          </a:p>
          <a:p>
            <a:r>
              <a:rPr lang="zh-CN" altLang="en-US"/>
              <a:t>（4）在regfile模块中读取到数据后送入alu模块进行计算，将计算后的结果返回至regfile模块，即完成指令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133475"/>
            <a:ext cx="8763000" cy="434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07" y="0"/>
            <a:ext cx="7469585" cy="6858000"/>
          </a:xfrm>
          <a:prstGeom prst="rect">
            <a:avLst/>
          </a:prstGeom>
        </p:spPr>
      </p:pic>
      <p:sp>
        <p:nvSpPr>
          <p:cNvPr id="10" name="箭头: 下 9"/>
          <p:cNvSpPr/>
          <p:nvPr/>
        </p:nvSpPr>
        <p:spPr>
          <a:xfrm>
            <a:off x="3471169" y="1839897"/>
            <a:ext cx="257452" cy="3178206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3599895" y="3986074"/>
            <a:ext cx="1016493" cy="21306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4465468" y="4083728"/>
            <a:ext cx="150920" cy="213064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>
            <a:off x="4616388" y="4572000"/>
            <a:ext cx="150920" cy="337351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>
            <a:off x="4190260" y="4785064"/>
            <a:ext cx="577048" cy="12428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>
            <a:off x="4190260" y="4785064"/>
            <a:ext cx="79899" cy="233039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/>
          <p:cNvSpPr/>
          <p:nvPr/>
        </p:nvSpPr>
        <p:spPr>
          <a:xfrm>
            <a:off x="3728621" y="4083728"/>
            <a:ext cx="257452" cy="934375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4332303" y="5495278"/>
            <a:ext cx="3258105" cy="18643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4332303" y="5821532"/>
            <a:ext cx="1305017" cy="18643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>
            <a:off x="5841507" y="5894773"/>
            <a:ext cx="1748901" cy="18643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/>
          <p:cNvSpPr/>
          <p:nvPr/>
        </p:nvSpPr>
        <p:spPr>
          <a:xfrm>
            <a:off x="8247355" y="4296792"/>
            <a:ext cx="150920" cy="721311"/>
          </a:xfrm>
          <a:prstGeom prst="up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右 24"/>
          <p:cNvSpPr/>
          <p:nvPr/>
        </p:nvSpPr>
        <p:spPr>
          <a:xfrm>
            <a:off x="8282399" y="4199138"/>
            <a:ext cx="622370" cy="21306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/>
          <p:cNvSpPr/>
          <p:nvPr/>
        </p:nvSpPr>
        <p:spPr>
          <a:xfrm>
            <a:off x="8750548" y="4296791"/>
            <a:ext cx="150920" cy="2077375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 26"/>
          <p:cNvSpPr/>
          <p:nvPr/>
        </p:nvSpPr>
        <p:spPr>
          <a:xfrm>
            <a:off x="2707923" y="6258757"/>
            <a:ext cx="6196846" cy="186431"/>
          </a:xfrm>
          <a:prstGeom prst="lef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/>
          <p:cNvSpPr/>
          <p:nvPr/>
        </p:nvSpPr>
        <p:spPr>
          <a:xfrm>
            <a:off x="2707923" y="3773010"/>
            <a:ext cx="150920" cy="2601156"/>
          </a:xfrm>
          <a:prstGeom prst="up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2716335" y="3679794"/>
            <a:ext cx="346441" cy="18643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/>
          <p:cNvSpPr/>
          <p:nvPr/>
        </p:nvSpPr>
        <p:spPr>
          <a:xfrm>
            <a:off x="3355740" y="3677574"/>
            <a:ext cx="150919" cy="1338309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>
            <a:off x="3249227" y="3677574"/>
            <a:ext cx="221942" cy="95436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2890" y="481330"/>
            <a:ext cx="2444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srlv</a:t>
            </a:r>
            <a:r>
              <a:rPr lang="zh-CN" altLang="en-US" sz="2400"/>
              <a:t>指令数据通路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、xori指令的设计思路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xori当指令码是6b001110，表示是xori指令，异或运算。</a:t>
            </a:r>
            <a:endParaRPr lang="zh-CN" altLang="en-US"/>
          </a:p>
          <a:p>
            <a:r>
              <a:rPr lang="zh-CN" altLang="en-US"/>
              <a:t>指令用法为：xori rt，rs，immediate。</a:t>
            </a:r>
            <a:endParaRPr lang="zh-CN" altLang="en-US"/>
          </a:p>
          <a:p>
            <a:r>
              <a:rPr lang="zh-CN" altLang="en-US"/>
              <a:t>指令作用为：rt ← rs XOR zero_extended（immediate），将地址为rs的通用寄存器的值与指令中立即数进行零扩展后的值进行逻辑“异或”运算，运算结果保存到地址为rt的通用寄存器中。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首先观察xori的指令结构：</a:t>
            </a:r>
            <a:endParaRPr lang="zh-CN" altLang="en-US"/>
          </a:p>
          <a:p>
            <a:r>
              <a:rPr lang="zh-CN" altLang="en-US"/>
              <a:t>001110 rs rt immediate</a:t>
            </a:r>
            <a:endParaRPr lang="zh-CN" altLang="en-US"/>
          </a:p>
          <a:p>
            <a:r>
              <a:rPr lang="zh-CN" altLang="en-US"/>
              <a:t>与已实现的I型指令addiu对比发现，其区别在于立即数拓展的方式不同，以及两种指令对寄存器堆中的数据的计算方式不一样，于是我们给出以下思路：</a:t>
            </a:r>
            <a:endParaRPr lang="zh-CN" altLang="en-US"/>
          </a:p>
          <a:p>
            <a:r>
              <a:rPr lang="zh-CN" altLang="en-US"/>
              <a:t>（1）通过ifu模块取指</a:t>
            </a:r>
            <a:endParaRPr lang="zh-CN" altLang="en-US"/>
          </a:p>
          <a:p>
            <a:r>
              <a:rPr lang="zh-CN" altLang="en-US"/>
              <a:t>（2）将指令输入到control模块并解析数据，并在aluct模块中解析到alu的操作</a:t>
            </a:r>
            <a:endParaRPr lang="zh-CN" altLang="en-US"/>
          </a:p>
          <a:p>
            <a:r>
              <a:rPr lang="zh-CN" altLang="en-US"/>
              <a:t>（3）把解析好的寄存器地址以及对寄存器的读写操作输入到regfile模块</a:t>
            </a:r>
            <a:endParaRPr lang="zh-CN" altLang="en-US"/>
          </a:p>
          <a:p>
            <a:r>
              <a:rPr lang="zh-CN" altLang="en-US"/>
              <a:t>（4）在regfile模块中读取到数据后送入alu模块进行计算，将计算后的结果返回至regfile模块，即完成指令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986790"/>
            <a:ext cx="8755380" cy="441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07" y="0"/>
            <a:ext cx="7469585" cy="6858000"/>
          </a:xfrm>
          <a:prstGeom prst="rect">
            <a:avLst/>
          </a:prstGeom>
        </p:spPr>
      </p:pic>
      <p:sp>
        <p:nvSpPr>
          <p:cNvPr id="10" name="箭头: 下 9"/>
          <p:cNvSpPr/>
          <p:nvPr/>
        </p:nvSpPr>
        <p:spPr>
          <a:xfrm>
            <a:off x="3471169" y="1839897"/>
            <a:ext cx="257452" cy="3178206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3599895" y="3986074"/>
            <a:ext cx="1016493" cy="21306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4465468" y="4083728"/>
            <a:ext cx="150920" cy="213064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>
            <a:off x="4616388" y="4572000"/>
            <a:ext cx="150920" cy="337351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>
            <a:off x="4190260" y="4785064"/>
            <a:ext cx="577048" cy="12428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>
            <a:off x="4190260" y="4785064"/>
            <a:ext cx="79899" cy="233039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/>
          <p:cNvSpPr/>
          <p:nvPr/>
        </p:nvSpPr>
        <p:spPr>
          <a:xfrm>
            <a:off x="3728621" y="4083728"/>
            <a:ext cx="257452" cy="934375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4332303" y="5495278"/>
            <a:ext cx="3258105" cy="18643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>
            <a:off x="5841507" y="5894773"/>
            <a:ext cx="1748901" cy="18643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/>
          <p:cNvSpPr/>
          <p:nvPr/>
        </p:nvSpPr>
        <p:spPr>
          <a:xfrm>
            <a:off x="8247355" y="4296792"/>
            <a:ext cx="150920" cy="721311"/>
          </a:xfrm>
          <a:prstGeom prst="up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右 24"/>
          <p:cNvSpPr/>
          <p:nvPr/>
        </p:nvSpPr>
        <p:spPr>
          <a:xfrm>
            <a:off x="8282399" y="4199138"/>
            <a:ext cx="622370" cy="21306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/>
          <p:cNvSpPr/>
          <p:nvPr/>
        </p:nvSpPr>
        <p:spPr>
          <a:xfrm>
            <a:off x="8750548" y="4296791"/>
            <a:ext cx="150920" cy="2077375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 26"/>
          <p:cNvSpPr/>
          <p:nvPr/>
        </p:nvSpPr>
        <p:spPr>
          <a:xfrm>
            <a:off x="2707923" y="6258757"/>
            <a:ext cx="6196846" cy="186431"/>
          </a:xfrm>
          <a:prstGeom prst="lef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/>
          <p:cNvSpPr/>
          <p:nvPr/>
        </p:nvSpPr>
        <p:spPr>
          <a:xfrm>
            <a:off x="2707923" y="3773010"/>
            <a:ext cx="150920" cy="2601156"/>
          </a:xfrm>
          <a:prstGeom prst="up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2716335" y="3679794"/>
            <a:ext cx="346441" cy="18643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/>
          <p:cNvSpPr/>
          <p:nvPr/>
        </p:nvSpPr>
        <p:spPr>
          <a:xfrm>
            <a:off x="3355740" y="3677574"/>
            <a:ext cx="150919" cy="1338309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>
            <a:off x="3249227" y="3677574"/>
            <a:ext cx="221942" cy="95436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左 1"/>
          <p:cNvSpPr/>
          <p:nvPr/>
        </p:nvSpPr>
        <p:spPr>
          <a:xfrm>
            <a:off x="2965142" y="3986074"/>
            <a:ext cx="634753" cy="186431"/>
          </a:xfrm>
          <a:prstGeom prst="lef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/>
          <p:cNvSpPr/>
          <p:nvPr/>
        </p:nvSpPr>
        <p:spPr>
          <a:xfrm>
            <a:off x="2956227" y="4057095"/>
            <a:ext cx="150919" cy="2601156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/>
          <p:cNvSpPr/>
          <p:nvPr/>
        </p:nvSpPr>
        <p:spPr>
          <a:xfrm>
            <a:off x="3003467" y="6533965"/>
            <a:ext cx="1612921" cy="15092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上 5"/>
          <p:cNvSpPr/>
          <p:nvPr/>
        </p:nvSpPr>
        <p:spPr>
          <a:xfrm>
            <a:off x="4465468" y="6081204"/>
            <a:ext cx="150919" cy="603681"/>
          </a:xfrm>
          <a:prstGeom prst="up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4462167" y="6019060"/>
            <a:ext cx="1131037" cy="177553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2890" y="481330"/>
            <a:ext cx="2472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xori</a:t>
            </a:r>
            <a:r>
              <a:rPr lang="zh-CN" altLang="en-US" sz="2400"/>
              <a:t>指令数据通路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控制信号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826770"/>
            <a:ext cx="9128760" cy="520446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679815" y="1043305"/>
          <a:ext cx="1830070" cy="483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035"/>
                <a:gridCol w="915035"/>
              </a:tblGrid>
              <a:tr h="3397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srlv</a:t>
                      </a:r>
                      <a:endParaRPr lang="en-US" altLang="zh-CN" sz="16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xori</a:t>
                      </a:r>
                      <a:endParaRPr lang="en-US" altLang="zh-CN" sz="16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035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035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035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035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09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63290" y="4125595"/>
            <a:ext cx="536575" cy="209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59910" y="4125595"/>
            <a:ext cx="536575" cy="209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000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257165" y="4125595"/>
            <a:ext cx="536575" cy="209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000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149975" y="4125595"/>
            <a:ext cx="536575" cy="209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059930" y="4125595"/>
            <a:ext cx="536575" cy="209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000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961630" y="4125595"/>
            <a:ext cx="536575" cy="209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000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38785" y="4584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拓展后的控制信号表述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6" descr="仿真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64490"/>
            <a:ext cx="12176125" cy="59728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27c5327-23ca-418b-864d-83c0985c48ea}"/>
  <p:tag name="TABLE_ENDDRAG_ORIGIN_RECT" val="144*380"/>
  <p:tag name="TABLE_ENDDRAG_RECT" val="683*82*144*380"/>
  <p:tag name="TABLE_AUTOADJUST_FLAG" val="1"/>
</p:tagLst>
</file>

<file path=ppt/tags/tag2.xml><?xml version="1.0" encoding="utf-8"?>
<p:tagLst xmlns:p="http://schemas.openxmlformats.org/presentationml/2006/main">
  <p:tag name="KSO_WM_UNIT_PLACING_PICTURE_USER_VIEWPORT" val="{&quot;height&quot;:6853,&quot;width&quot;:1397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karl wang</dc:creator>
  <cp:lastModifiedBy>Karl</cp:lastModifiedBy>
  <cp:revision>6</cp:revision>
  <dcterms:created xsi:type="dcterms:W3CDTF">2021-01-01T08:17:00Z</dcterms:created>
  <dcterms:modified xsi:type="dcterms:W3CDTF">2021-01-01T11:22:05Z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2052-11.1.0.10299</vt:lpwstr>
  </property>
</Properties>
</file>