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Roboto"/>
      <p:regular r:id="rId34"/>
      <p:bold r:id="rId35"/>
      <p:italic r:id="rId36"/>
      <p:boldItalic r:id="rId37"/>
    </p:embeddedFont>
    <p:embeddedFont>
      <p:font typeface="Pacifico"/>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acific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901ea4e7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901ea4e7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901ea4e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901ea4e7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901ea4e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901ea4e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901ea4e7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901ea4e7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901ea4e7b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901ea4e7b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901ea4e7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901ea4e7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901ea4e7b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901ea4e7b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901ea4e7b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901ea4e7b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901ea4e7b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901ea4e7b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8fba5a9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8fba5a9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901ea4e7b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901ea4e7b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901ea4e7b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901ea4e7b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901ea4e7b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901ea4e7b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901ea4e7b_0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901ea4e7b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8fba5a9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8fba5a9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901ea4e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901ea4e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901ea4e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901ea4e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901ea4e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901ea4e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901ea4e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901ea4e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Psychology of Happiness</a:t>
            </a:r>
            <a:endParaRPr/>
          </a:p>
        </p:txBody>
      </p:sp>
      <p:sp>
        <p:nvSpPr>
          <p:cNvPr id="60" name="Google Shape;60;p13"/>
          <p:cNvSpPr txBox="1"/>
          <p:nvPr>
            <p:ph idx="1" type="subTitle"/>
          </p:nvPr>
        </p:nvSpPr>
        <p:spPr>
          <a:xfrm>
            <a:off x="510450" y="3182345"/>
            <a:ext cx="8123100" cy="15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Chukwudi Ikem</a:t>
            </a:r>
            <a:endParaRPr/>
          </a:p>
          <a:p>
            <a:pPr indent="0" lvl="0" marL="0" rtl="0" algn="l">
              <a:spcBef>
                <a:spcPts val="0"/>
              </a:spcBef>
              <a:spcAft>
                <a:spcPts val="0"/>
              </a:spcAft>
              <a:buNone/>
            </a:pPr>
            <a:r>
              <a:rPr lang="en"/>
              <a:t>November 19th, 2019</a:t>
            </a:r>
            <a:endParaRPr/>
          </a:p>
          <a:p>
            <a:pPr indent="0" lvl="0" marL="0" rtl="0" algn="l">
              <a:spcBef>
                <a:spcPts val="0"/>
              </a:spcBef>
              <a:spcAft>
                <a:spcPts val="0"/>
              </a:spcAft>
              <a:buNone/>
            </a:pPr>
            <a:r>
              <a:rPr lang="en"/>
              <a:t>CSUF; CPSC 311</a:t>
            </a:r>
            <a:endParaRPr/>
          </a:p>
          <a:p>
            <a:pPr indent="0" lvl="0" marL="0" rtl="0" algn="l">
              <a:spcBef>
                <a:spcPts val="0"/>
              </a:spcBef>
              <a:spcAft>
                <a:spcPts val="0"/>
              </a:spcAft>
              <a:buNone/>
            </a:pPr>
            <a:r>
              <a:rPr lang="en"/>
              <a:t>Professor Peralta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does happiness play a factor?</a:t>
            </a:r>
            <a:endParaRPr/>
          </a:p>
        </p:txBody>
      </p:sp>
      <p:sp>
        <p:nvSpPr>
          <p:cNvPr id="106" name="Google Shape;106;p22"/>
          <p:cNvSpPr txBox="1"/>
          <p:nvPr>
            <p:ph idx="1" type="body"/>
          </p:nvPr>
        </p:nvSpPr>
        <p:spPr>
          <a:xfrm>
            <a:off x="311700" y="1152475"/>
            <a:ext cx="8520600" cy="3616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How many people are happy to live in an area where they are overcharged for housing (making six figures and barely affording an apartment).</a:t>
            </a:r>
            <a:endParaRPr sz="2400"/>
          </a:p>
          <a:p>
            <a:pPr indent="-381000" lvl="0" marL="457200" rtl="0" algn="l">
              <a:spcBef>
                <a:spcPts val="0"/>
              </a:spcBef>
              <a:spcAft>
                <a:spcPts val="0"/>
              </a:spcAft>
              <a:buSzPts val="2400"/>
              <a:buChar char="●"/>
            </a:pPr>
            <a:r>
              <a:rPr lang="en" sz="2400"/>
              <a:t>An area where the commute time can range from an hour to an hour and a half.</a:t>
            </a:r>
            <a:endParaRPr sz="2400"/>
          </a:p>
          <a:p>
            <a:pPr indent="-381000" lvl="0" marL="457200" rtl="0" algn="l">
              <a:spcBef>
                <a:spcPts val="0"/>
              </a:spcBef>
              <a:spcAft>
                <a:spcPts val="0"/>
              </a:spcAft>
              <a:buSzPts val="2400"/>
              <a:buChar char="●"/>
            </a:pPr>
            <a:r>
              <a:rPr lang="en" sz="2400"/>
              <a:t>An area where.. let’s be honest. For every plain women there are 50 rich men.</a:t>
            </a:r>
            <a:endParaRPr sz="2400"/>
          </a:p>
          <a:p>
            <a:pPr indent="-381000" lvl="0" marL="457200" rtl="0" algn="l">
              <a:spcBef>
                <a:spcPts val="0"/>
              </a:spcBef>
              <a:spcAft>
                <a:spcPts val="0"/>
              </a:spcAft>
              <a:buSzPts val="2400"/>
              <a:buChar char="●"/>
            </a:pPr>
            <a:r>
              <a:rPr lang="en" sz="2400"/>
              <a:t>Your chances are slim.</a:t>
            </a:r>
            <a:endParaRPr sz="2400"/>
          </a:p>
        </p:txBody>
      </p:sp>
      <p:pic>
        <p:nvPicPr>
          <p:cNvPr id="107" name="Google Shape;107;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6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Detroit have?</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400"/>
              <a:t>We Have:</a:t>
            </a:r>
            <a:endParaRPr b="1" sz="2400"/>
          </a:p>
          <a:p>
            <a:pPr indent="-342900" lvl="0" marL="457200" rtl="0" algn="l">
              <a:spcBef>
                <a:spcPts val="1600"/>
              </a:spcBef>
              <a:spcAft>
                <a:spcPts val="0"/>
              </a:spcAft>
              <a:buSzPts val="1800"/>
              <a:buChar char="●"/>
            </a:pPr>
            <a:r>
              <a:rPr lang="en"/>
              <a:t>The culture. Detroit is the birthplace of techno music. </a:t>
            </a:r>
            <a:endParaRPr/>
          </a:p>
          <a:p>
            <a:pPr indent="-342900" lvl="0" marL="457200" rtl="0" algn="l">
              <a:spcBef>
                <a:spcPts val="0"/>
              </a:spcBef>
              <a:spcAft>
                <a:spcPts val="0"/>
              </a:spcAft>
              <a:buSzPts val="1800"/>
              <a:buChar char="●"/>
            </a:pPr>
            <a:r>
              <a:rPr lang="en"/>
              <a:t>Birthed many famous musicians. Madonna, Eminem. </a:t>
            </a:r>
            <a:endParaRPr/>
          </a:p>
          <a:p>
            <a:pPr indent="-342900" lvl="0" marL="457200" rtl="0" algn="l">
              <a:spcBef>
                <a:spcPts val="0"/>
              </a:spcBef>
              <a:spcAft>
                <a:spcPts val="0"/>
              </a:spcAft>
              <a:buSzPts val="1800"/>
              <a:buChar char="●"/>
            </a:pPr>
            <a:r>
              <a:rPr lang="en"/>
              <a:t>Our theatre district in the second largest in the country.</a:t>
            </a:r>
            <a:endParaRPr/>
          </a:p>
          <a:p>
            <a:pPr indent="457200" lvl="0" marL="0" rtl="0" algn="l">
              <a:spcBef>
                <a:spcPts val="1600"/>
              </a:spcBef>
              <a:spcAft>
                <a:spcPts val="0"/>
              </a:spcAft>
              <a:buNone/>
            </a:pPr>
            <a:r>
              <a:rPr b="1" lang="en" sz="2400"/>
              <a:t>We Also Have:</a:t>
            </a:r>
            <a:endParaRPr b="1" sz="2400"/>
          </a:p>
          <a:p>
            <a:pPr indent="-342900" lvl="0" marL="457200" rtl="0" algn="l">
              <a:spcBef>
                <a:spcPts val="1600"/>
              </a:spcBef>
              <a:spcAft>
                <a:spcPts val="0"/>
              </a:spcAft>
              <a:buSzPts val="1800"/>
              <a:buChar char="●"/>
            </a:pPr>
            <a:r>
              <a:rPr lang="en"/>
              <a:t>Violence</a:t>
            </a:r>
            <a:endParaRPr/>
          </a:p>
          <a:p>
            <a:pPr indent="-342900" lvl="0" marL="457200" rtl="0" algn="l">
              <a:spcBef>
                <a:spcPts val="0"/>
              </a:spcBef>
              <a:spcAft>
                <a:spcPts val="0"/>
              </a:spcAft>
              <a:buSzPts val="1800"/>
              <a:buChar char="●"/>
            </a:pPr>
            <a:r>
              <a:rPr lang="en"/>
              <a:t>Unemployment</a:t>
            </a:r>
            <a:endParaRPr/>
          </a:p>
          <a:p>
            <a:pPr indent="-342900" lvl="0" marL="457200" rtl="0" algn="l">
              <a:spcBef>
                <a:spcPts val="0"/>
              </a:spcBef>
              <a:spcAft>
                <a:spcPts val="0"/>
              </a:spcAft>
              <a:buSzPts val="1800"/>
              <a:buChar char="●"/>
            </a:pPr>
            <a:r>
              <a:rPr lang="en"/>
              <a:t>These are all things that make people unhappy.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Detroit need?</a:t>
            </a:r>
            <a:endParaRPr/>
          </a:p>
        </p:txBody>
      </p:sp>
      <p:sp>
        <p:nvSpPr>
          <p:cNvPr id="119" name="Google Shape;119;p24"/>
          <p:cNvSpPr txBox="1"/>
          <p:nvPr>
            <p:ph idx="1" type="body"/>
          </p:nvPr>
        </p:nvSpPr>
        <p:spPr>
          <a:xfrm>
            <a:off x="340775" y="1017725"/>
            <a:ext cx="8520600" cy="385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Take care not to forget that in 1990, this city was populated with almost 2 million people, in 2016 Detroit had a little less than 700,000.</a:t>
            </a:r>
            <a:endParaRPr/>
          </a:p>
          <a:p>
            <a:pPr indent="-342900" lvl="0" marL="457200" rtl="0" algn="l">
              <a:spcBef>
                <a:spcPts val="0"/>
              </a:spcBef>
              <a:spcAft>
                <a:spcPts val="0"/>
              </a:spcAft>
              <a:buSzPts val="1800"/>
              <a:buChar char="●"/>
            </a:pPr>
            <a:r>
              <a:rPr lang="en"/>
              <a:t>The people need a reason to stay, they need to find a higher purpose in this city. They need to be happy, in this city.</a:t>
            </a:r>
            <a:endParaRPr/>
          </a:p>
          <a:p>
            <a:pPr indent="-342900" lvl="0" marL="457200" rtl="0" algn="l">
              <a:spcBef>
                <a:spcPts val="0"/>
              </a:spcBef>
              <a:spcAft>
                <a:spcPts val="0"/>
              </a:spcAft>
              <a:buSzPts val="1800"/>
              <a:buChar char="●"/>
            </a:pPr>
            <a:r>
              <a:rPr lang="en"/>
              <a:t>This city does not have the morale. We are a constant divide between ourselves.</a:t>
            </a:r>
            <a:endParaRPr/>
          </a:p>
          <a:p>
            <a:pPr indent="-342900" lvl="0" marL="457200" rtl="0" algn="l">
              <a:spcBef>
                <a:spcPts val="0"/>
              </a:spcBef>
              <a:spcAft>
                <a:spcPts val="0"/>
              </a:spcAft>
              <a:buSzPts val="1800"/>
              <a:buChar char="●"/>
            </a:pPr>
            <a:r>
              <a:rPr lang="en"/>
              <a:t>We all know that Detroit has a crime problem. According to 2010 data analyzed by the Detroit News, homicide is the leading killer of children over age 1 and under 18 in Detroit.  Local leaders have witnessed Detroit’s </a:t>
            </a:r>
            <a:r>
              <a:rPr lang="en"/>
              <a:t>employment</a:t>
            </a:r>
            <a:r>
              <a:rPr lang="en"/>
              <a:t> rates at all-time lows.</a:t>
            </a:r>
            <a:endParaRPr/>
          </a:p>
          <a:p>
            <a:pPr indent="-342900" lvl="0" marL="457200" rtl="0" algn="l">
              <a:spcBef>
                <a:spcPts val="0"/>
              </a:spcBef>
              <a:spcAft>
                <a:spcPts val="0"/>
              </a:spcAft>
              <a:buSzPts val="1800"/>
              <a:buChar char="●"/>
            </a:pPr>
            <a:r>
              <a:rPr lang="en"/>
              <a:t>But what did you expect to happen when people are jobless, they turn to crime to survive.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Boost Morale - Feedback Loop</a:t>
            </a:r>
            <a:endParaRPr/>
          </a:p>
        </p:txBody>
      </p:sp>
      <p:sp>
        <p:nvSpPr>
          <p:cNvPr id="125" name="Google Shape;12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We must increase our confidence in this city so that its citizens will fight for this city and ensure it is one in which people can be happy and productive.</a:t>
            </a:r>
            <a:endParaRPr/>
          </a:p>
          <a:p>
            <a:pPr indent="-342900" lvl="0" marL="457200" rtl="0" algn="l">
              <a:lnSpc>
                <a:spcPct val="100000"/>
              </a:lnSpc>
              <a:spcBef>
                <a:spcPts val="0"/>
              </a:spcBef>
              <a:spcAft>
                <a:spcPts val="0"/>
              </a:spcAft>
              <a:buSzPts val="1800"/>
              <a:buChar char="●"/>
            </a:pPr>
            <a:r>
              <a:rPr lang="en"/>
              <a:t>We cannot clip a </a:t>
            </a:r>
            <a:r>
              <a:rPr lang="en"/>
              <a:t>bird's</a:t>
            </a:r>
            <a:r>
              <a:rPr lang="en"/>
              <a:t> wings and wonder why it cannot fly.</a:t>
            </a:r>
            <a:endParaRPr/>
          </a:p>
          <a:p>
            <a:pPr indent="-342900" lvl="0" marL="457200" rtl="0" algn="l">
              <a:lnSpc>
                <a:spcPct val="100000"/>
              </a:lnSpc>
              <a:spcBef>
                <a:spcPts val="0"/>
              </a:spcBef>
              <a:spcAft>
                <a:spcPts val="0"/>
              </a:spcAft>
              <a:buSzPts val="1800"/>
              <a:buChar char="●"/>
            </a:pPr>
            <a:r>
              <a:rPr lang="en"/>
              <a:t>The cities issues are rooted in their current standards of living, because people are unemployed and unhappy they must resort to different methods of survival.</a:t>
            </a:r>
            <a:endParaRPr/>
          </a:p>
          <a:p>
            <a:pPr indent="-342900" lvl="0" marL="457200" rtl="0" algn="l">
              <a:lnSpc>
                <a:spcPct val="100000"/>
              </a:lnSpc>
              <a:spcBef>
                <a:spcPts val="0"/>
              </a:spcBef>
              <a:spcAft>
                <a:spcPts val="0"/>
              </a:spcAft>
              <a:buSzPts val="1800"/>
              <a:buChar char="●"/>
            </a:pPr>
            <a:r>
              <a:rPr lang="en"/>
              <a:t>Although not all of Detroit is crime infested, the crime in Detroit brings down the overall morale and public view of the city.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6"/>
          <p:cNvSpPr/>
          <p:nvPr/>
        </p:nvSpPr>
        <p:spPr>
          <a:xfrm>
            <a:off x="2835839" y="826144"/>
            <a:ext cx="3502200" cy="35022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26"/>
          <p:cNvGrpSpPr/>
          <p:nvPr/>
        </p:nvGrpSpPr>
        <p:grpSpPr>
          <a:xfrm>
            <a:off x="909116" y="592072"/>
            <a:ext cx="2595275" cy="923178"/>
            <a:chOff x="1900218" y="996036"/>
            <a:chExt cx="1882407" cy="669600"/>
          </a:xfrm>
        </p:grpSpPr>
        <p:cxnSp>
          <p:nvCxnSpPr>
            <p:cNvPr id="132" name="Google Shape;132;p26"/>
            <p:cNvCxnSpPr/>
            <p:nvPr/>
          </p:nvCxnSpPr>
          <p:spPr>
            <a:xfrm>
              <a:off x="3438525" y="1309350"/>
              <a:ext cx="344100" cy="344100"/>
            </a:xfrm>
            <a:prstGeom prst="straightConnector1">
              <a:avLst/>
            </a:prstGeom>
            <a:noFill/>
            <a:ln cap="flat" cmpd="sng" w="19050">
              <a:solidFill>
                <a:srgbClr val="0E9453"/>
              </a:solidFill>
              <a:prstDash val="solid"/>
              <a:round/>
              <a:headEnd len="med" w="med" type="oval"/>
              <a:tailEnd len="sm" w="sm" type="none"/>
            </a:ln>
          </p:spPr>
        </p:cxnSp>
        <p:sp>
          <p:nvSpPr>
            <p:cNvPr id="133" name="Google Shape;133;p26"/>
            <p:cNvSpPr txBox="1"/>
            <p:nvPr/>
          </p:nvSpPr>
          <p:spPr>
            <a:xfrm>
              <a:off x="1900218" y="996036"/>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City Thrives</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 sz="800">
                  <a:latin typeface="Roboto"/>
                  <a:ea typeface="Roboto"/>
                  <a:cs typeface="Roboto"/>
                  <a:sym typeface="Roboto"/>
                </a:rPr>
                <a:t>Population growth, improved local economy. Improved City.</a:t>
              </a:r>
              <a:endParaRPr b="1" sz="800">
                <a:latin typeface="Roboto"/>
                <a:ea typeface="Roboto"/>
                <a:cs typeface="Roboto"/>
                <a:sym typeface="Roboto"/>
              </a:endParaRPr>
            </a:p>
          </p:txBody>
        </p:sp>
      </p:grpSp>
      <p:grpSp>
        <p:nvGrpSpPr>
          <p:cNvPr id="134" name="Google Shape;134;p26"/>
          <p:cNvGrpSpPr/>
          <p:nvPr/>
        </p:nvGrpSpPr>
        <p:grpSpPr>
          <a:xfrm>
            <a:off x="909116" y="3564909"/>
            <a:ext cx="2593655" cy="923178"/>
            <a:chOff x="1900218" y="3152297"/>
            <a:chExt cx="1881232" cy="669600"/>
          </a:xfrm>
        </p:grpSpPr>
        <p:cxnSp>
          <p:nvCxnSpPr>
            <p:cNvPr id="135" name="Google Shape;135;p26"/>
            <p:cNvCxnSpPr/>
            <p:nvPr/>
          </p:nvCxnSpPr>
          <p:spPr>
            <a:xfrm flipH="1" rot="10800000">
              <a:off x="3436150" y="3214625"/>
              <a:ext cx="345300" cy="342900"/>
            </a:xfrm>
            <a:prstGeom prst="straightConnector1">
              <a:avLst/>
            </a:prstGeom>
            <a:noFill/>
            <a:ln cap="flat" cmpd="sng" w="19050">
              <a:solidFill>
                <a:srgbClr val="085631"/>
              </a:solidFill>
              <a:prstDash val="solid"/>
              <a:round/>
              <a:headEnd len="med" w="med" type="oval"/>
              <a:tailEnd len="sm" w="sm" type="none"/>
            </a:ln>
          </p:spPr>
        </p:cxnSp>
        <p:sp>
          <p:nvSpPr>
            <p:cNvPr id="136" name="Google Shape;136;p26"/>
            <p:cNvSpPr txBox="1"/>
            <p:nvPr/>
          </p:nvSpPr>
          <p:spPr>
            <a:xfrm>
              <a:off x="1900218" y="315229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800">
                  <a:latin typeface="Roboto"/>
                  <a:ea typeface="Roboto"/>
                  <a:cs typeface="Roboto"/>
                  <a:sym typeface="Roboto"/>
                </a:rPr>
                <a:t>The City Improves More</a:t>
              </a:r>
              <a:endParaRPr sz="800">
                <a:latin typeface="Roboto"/>
                <a:ea typeface="Roboto"/>
                <a:cs typeface="Roboto"/>
                <a:sym typeface="Roboto"/>
              </a:endParaRPr>
            </a:p>
            <a:p>
              <a:pPr indent="0" lvl="0" marL="0" rtl="0" algn="r">
                <a:lnSpc>
                  <a:spcPct val="115000"/>
                </a:lnSpc>
                <a:spcBef>
                  <a:spcPts val="0"/>
                </a:spcBef>
                <a:spcAft>
                  <a:spcPts val="0"/>
                </a:spcAft>
                <a:buNone/>
              </a:pPr>
              <a:r>
                <a:t/>
              </a:r>
              <a:endParaRPr sz="600">
                <a:latin typeface="Roboto"/>
                <a:ea typeface="Roboto"/>
                <a:cs typeface="Roboto"/>
                <a:sym typeface="Roboto"/>
              </a:endParaRPr>
            </a:p>
            <a:p>
              <a:pPr indent="0" lvl="0" marL="0" rtl="0" algn="r">
                <a:lnSpc>
                  <a:spcPct val="115000"/>
                </a:lnSpc>
                <a:spcBef>
                  <a:spcPts val="0"/>
                </a:spcBef>
                <a:spcAft>
                  <a:spcPts val="0"/>
                </a:spcAft>
                <a:buNone/>
              </a:pPr>
              <a:r>
                <a:rPr b="1" lang="en" sz="800">
                  <a:latin typeface="Roboto"/>
                  <a:ea typeface="Roboto"/>
                  <a:cs typeface="Roboto"/>
                  <a:sym typeface="Roboto"/>
                </a:rPr>
                <a:t>Unemployment rates go down, crime goes down. Improves city perception, morale and happiness.</a:t>
              </a:r>
              <a:endParaRPr b="1" sz="800">
                <a:latin typeface="Roboto"/>
                <a:ea typeface="Roboto"/>
                <a:cs typeface="Roboto"/>
                <a:sym typeface="Roboto"/>
              </a:endParaRPr>
            </a:p>
          </p:txBody>
        </p:sp>
      </p:grpSp>
      <p:sp>
        <p:nvSpPr>
          <p:cNvPr id="137" name="Google Shape;137;p26"/>
          <p:cNvSpPr/>
          <p:nvPr/>
        </p:nvSpPr>
        <p:spPr>
          <a:xfrm flipH="1" rot="-1799760">
            <a:off x="2731454" y="716744"/>
            <a:ext cx="3710249" cy="3710249"/>
          </a:xfrm>
          <a:prstGeom prst="blockArc">
            <a:avLst>
              <a:gd fmla="val 14348563" name="adj1"/>
              <a:gd fmla="val 19872341" name="adj2"/>
              <a:gd fmla="val 9100"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26"/>
          <p:cNvGrpSpPr/>
          <p:nvPr/>
        </p:nvGrpSpPr>
        <p:grpSpPr>
          <a:xfrm>
            <a:off x="5656265" y="3564909"/>
            <a:ext cx="2578620" cy="923178"/>
            <a:chOff x="5343425" y="3152297"/>
            <a:chExt cx="1870327" cy="669600"/>
          </a:xfrm>
        </p:grpSpPr>
        <p:cxnSp>
          <p:nvCxnSpPr>
            <p:cNvPr id="139" name="Google Shape;139;p26"/>
            <p:cNvCxnSpPr/>
            <p:nvPr/>
          </p:nvCxnSpPr>
          <p:spPr>
            <a:xfrm rot="10800000">
              <a:off x="5343425" y="3214625"/>
              <a:ext cx="354900" cy="350100"/>
            </a:xfrm>
            <a:prstGeom prst="straightConnector1">
              <a:avLst/>
            </a:prstGeom>
            <a:noFill/>
            <a:ln cap="flat" cmpd="sng" w="19050">
              <a:solidFill>
                <a:srgbClr val="0E9453"/>
              </a:solidFill>
              <a:prstDash val="solid"/>
              <a:round/>
              <a:headEnd len="med" w="med" type="oval"/>
              <a:tailEnd len="sm" w="sm" type="none"/>
            </a:ln>
          </p:spPr>
        </p:cxnSp>
        <p:sp>
          <p:nvSpPr>
            <p:cNvPr id="140" name="Google Shape;140;p26"/>
            <p:cNvSpPr txBox="1"/>
            <p:nvPr/>
          </p:nvSpPr>
          <p:spPr>
            <a:xfrm>
              <a:off x="5718552" y="3152297"/>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Tech Inc.</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Tech Inc. creates jobs for people, generates revenues, increases city value.</a:t>
              </a:r>
              <a:endParaRPr b="1" sz="800">
                <a:latin typeface="Roboto"/>
                <a:ea typeface="Roboto"/>
                <a:cs typeface="Roboto"/>
                <a:sym typeface="Roboto"/>
              </a:endParaRPr>
            </a:p>
          </p:txBody>
        </p:sp>
      </p:grpSp>
      <p:grpSp>
        <p:nvGrpSpPr>
          <p:cNvPr id="141" name="Google Shape;141;p26"/>
          <p:cNvGrpSpPr/>
          <p:nvPr/>
        </p:nvGrpSpPr>
        <p:grpSpPr>
          <a:xfrm>
            <a:off x="5658127" y="592072"/>
            <a:ext cx="2576759" cy="923178"/>
            <a:chOff x="5344775" y="996036"/>
            <a:chExt cx="1868977" cy="669600"/>
          </a:xfrm>
        </p:grpSpPr>
        <p:cxnSp>
          <p:nvCxnSpPr>
            <p:cNvPr id="142" name="Google Shape;142;p26"/>
            <p:cNvCxnSpPr/>
            <p:nvPr/>
          </p:nvCxnSpPr>
          <p:spPr>
            <a:xfrm flipH="1">
              <a:off x="5344775" y="1314450"/>
              <a:ext cx="336900" cy="339000"/>
            </a:xfrm>
            <a:prstGeom prst="straightConnector1">
              <a:avLst/>
            </a:prstGeom>
            <a:noFill/>
            <a:ln cap="flat" cmpd="sng" w="19050">
              <a:solidFill>
                <a:srgbClr val="085631"/>
              </a:solidFill>
              <a:prstDash val="solid"/>
              <a:round/>
              <a:headEnd len="med" w="med" type="oval"/>
              <a:tailEnd len="sm" w="sm" type="none"/>
            </a:ln>
          </p:spPr>
        </p:cxnSp>
        <p:sp>
          <p:nvSpPr>
            <p:cNvPr id="143" name="Google Shape;143;p26"/>
            <p:cNvSpPr txBox="1"/>
            <p:nvPr/>
          </p:nvSpPr>
          <p:spPr>
            <a:xfrm>
              <a:off x="5718552" y="996036"/>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Roboto"/>
                  <a:ea typeface="Roboto"/>
                  <a:cs typeface="Roboto"/>
                  <a:sym typeface="Roboto"/>
                </a:rPr>
                <a:t>Upgrade City</a:t>
              </a:r>
              <a:endParaRPr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Infrastructure</a:t>
              </a:r>
              <a:endParaRPr b="1" sz="800">
                <a:latin typeface="Roboto"/>
                <a:ea typeface="Roboto"/>
                <a:cs typeface="Roboto"/>
                <a:sym typeface="Roboto"/>
              </a:endParaRPr>
            </a:p>
            <a:p>
              <a:pPr indent="0" lvl="0" marL="0" rtl="0" algn="l">
                <a:lnSpc>
                  <a:spcPct val="115000"/>
                </a:lnSpc>
                <a:spcBef>
                  <a:spcPts val="0"/>
                </a:spcBef>
                <a:spcAft>
                  <a:spcPts val="0"/>
                </a:spcAft>
                <a:buNone/>
              </a:pPr>
              <a:r>
                <a:rPr b="1" lang="en" sz="800">
                  <a:latin typeface="Roboto"/>
                  <a:ea typeface="Roboto"/>
                  <a:cs typeface="Roboto"/>
                  <a:sym typeface="Roboto"/>
                </a:rPr>
                <a:t>(roads,sewage, schools, education, etc)</a:t>
              </a:r>
              <a:endParaRPr b="1" sz="8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800">
                <a:latin typeface="Roboto"/>
                <a:ea typeface="Roboto"/>
                <a:cs typeface="Roboto"/>
                <a:sym typeface="Roboto"/>
              </a:endParaRPr>
            </a:p>
            <a:p>
              <a:pPr indent="0" lvl="0" marL="0" rtl="0" algn="l">
                <a:lnSpc>
                  <a:spcPct val="115000"/>
                </a:lnSpc>
                <a:spcBef>
                  <a:spcPts val="0"/>
                </a:spcBef>
                <a:spcAft>
                  <a:spcPts val="0"/>
                </a:spcAft>
                <a:buNone/>
              </a:pPr>
              <a:r>
                <a:t/>
              </a:r>
              <a:endParaRPr sz="600">
                <a:latin typeface="Roboto"/>
                <a:ea typeface="Roboto"/>
                <a:cs typeface="Roboto"/>
                <a:sym typeface="Roboto"/>
              </a:endParaRPr>
            </a:p>
            <a:p>
              <a:pPr indent="0" lvl="0" marL="0" rtl="0" algn="l">
                <a:lnSpc>
                  <a:spcPct val="115000"/>
                </a:lnSpc>
                <a:spcBef>
                  <a:spcPts val="0"/>
                </a:spcBef>
                <a:spcAft>
                  <a:spcPts val="0"/>
                </a:spcAft>
                <a:buNone/>
              </a:pPr>
              <a:r>
                <a:t/>
              </a:r>
              <a:endParaRPr b="1" sz="800">
                <a:latin typeface="Roboto"/>
                <a:ea typeface="Roboto"/>
                <a:cs typeface="Roboto"/>
                <a:sym typeface="Roboto"/>
              </a:endParaRPr>
            </a:p>
          </p:txBody>
        </p:sp>
      </p:grpSp>
      <p:sp>
        <p:nvSpPr>
          <p:cNvPr id="144" name="Google Shape;144;p26"/>
          <p:cNvSpPr txBox="1"/>
          <p:nvPr/>
        </p:nvSpPr>
        <p:spPr>
          <a:xfrm>
            <a:off x="3591806" y="2054252"/>
            <a:ext cx="1990500" cy="1108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Tech Inc. Loop</a:t>
            </a:r>
            <a:endParaRPr sz="1200"/>
          </a:p>
        </p:txBody>
      </p:sp>
      <p:sp>
        <p:nvSpPr>
          <p:cNvPr id="145" name="Google Shape;145;p26"/>
          <p:cNvSpPr/>
          <p:nvPr/>
        </p:nvSpPr>
        <p:spPr>
          <a:xfrm rot="1799760">
            <a:off x="2728973" y="716744"/>
            <a:ext cx="3710249" cy="3710249"/>
          </a:xfrm>
          <a:prstGeom prst="blockArc">
            <a:avLst>
              <a:gd fmla="val 14545937" name="adj1"/>
              <a:gd fmla="val 19902139" name="adj2"/>
              <a:gd fmla="val 9115" name="adj3"/>
            </a:avLst>
          </a:prstGeom>
          <a:solidFill>
            <a:srgbClr val="085631"/>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rot="9000685">
            <a:off x="2720613" y="716251"/>
            <a:ext cx="3709280" cy="3709280"/>
          </a:xfrm>
          <a:prstGeom prst="blockArc">
            <a:avLst>
              <a:gd fmla="val 18041678" name="adj1"/>
              <a:gd fmla="val 1798478" name="adj2"/>
              <a:gd fmla="val 9595" name="adj3"/>
            </a:avLst>
          </a:prstGeom>
          <a:solidFill>
            <a:srgbClr val="085631"/>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flipH="1" rot="-9000685">
            <a:off x="2731255" y="717285"/>
            <a:ext cx="3709280" cy="3709280"/>
          </a:xfrm>
          <a:prstGeom prst="blockArc">
            <a:avLst>
              <a:gd fmla="val 17967225" name="adj1"/>
              <a:gd fmla="val 1529547" name="adj2"/>
              <a:gd fmla="val 9279"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rot="8100000">
            <a:off x="2654818" y="2331424"/>
            <a:ext cx="500632" cy="500632"/>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rot="-2700000">
            <a:off x="6008586" y="2321550"/>
            <a:ext cx="500632" cy="500632"/>
          </a:xfrm>
          <a:prstGeom prst="rtTriangle">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rot="2700000">
            <a:off x="4331218" y="3993631"/>
            <a:ext cx="500632" cy="500632"/>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rot="-8100000">
            <a:off x="4332173" y="635513"/>
            <a:ext cx="500632" cy="500632"/>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txBox="1"/>
          <p:nvPr/>
        </p:nvSpPr>
        <p:spPr>
          <a:xfrm>
            <a:off x="61125" y="1325900"/>
            <a:ext cx="2490000" cy="24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accent3"/>
                </a:solidFill>
                <a:latin typeface="Proxima Nova"/>
                <a:ea typeface="Proxima Nova"/>
                <a:cs typeface="Proxima Nova"/>
                <a:sym typeface="Proxima Nova"/>
              </a:rPr>
              <a:t>By upgrading our city infrastructure in preparation for Tech Inc. we are able to start a feedback loop.</a:t>
            </a:r>
            <a:endParaRPr sz="18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 presetSubtype="0">
                                  <p:stCondLst>
                                    <p:cond delay="0"/>
                                  </p:stCondLst>
                                  <p:childTnLst>
                                    <p:set>
                                      <p:cBhvr>
                                        <p:cTn dur="1" fill="hold">
                                          <p:stCondLst>
                                            <p:cond delay="5000"/>
                                          </p:stCondLst>
                                        </p:cTn>
                                        <p:tgtEl>
                                          <p:spTgt spid="1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6" name="Shape 156"/>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with a Park</a:t>
            </a:r>
            <a:endParaRPr/>
          </a:p>
        </p:txBody>
      </p:sp>
      <p:sp>
        <p:nvSpPr>
          <p:cNvPr id="162" name="Google Shape;16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believe local parks do have the ability to increase social ties between people in a local community. My issue is not with the </a:t>
            </a:r>
            <a:r>
              <a:rPr lang="en"/>
              <a:t>physical</a:t>
            </a:r>
            <a:r>
              <a:rPr lang="en"/>
              <a:t> park itself, but rather the scope of the park.</a:t>
            </a:r>
            <a:endParaRPr/>
          </a:p>
          <a:p>
            <a:pPr indent="-317500" lvl="1" marL="914400" rtl="0" algn="l">
              <a:spcBef>
                <a:spcPts val="0"/>
              </a:spcBef>
              <a:spcAft>
                <a:spcPts val="0"/>
              </a:spcAft>
              <a:buSzPts val="1400"/>
              <a:buChar char="○"/>
            </a:pPr>
            <a:r>
              <a:rPr lang="en"/>
              <a:t>A scholarly publication by Aleksandra Kazmierczak claims </a:t>
            </a:r>
            <a:r>
              <a:rPr lang="en"/>
              <a:t>that for inner-city parks to realise their full potential in supporting social interactions and developing </a:t>
            </a:r>
            <a:r>
              <a:rPr lang="en"/>
              <a:t>social ties</a:t>
            </a:r>
            <a:r>
              <a:rPr lang="en"/>
              <a:t>, they need to be well-maintained and provide good recreational facilities.</a:t>
            </a:r>
            <a:endParaRPr/>
          </a:p>
          <a:p>
            <a:pPr indent="-317500" lvl="1" marL="914400" rtl="0" algn="l">
              <a:spcBef>
                <a:spcPts val="0"/>
              </a:spcBef>
              <a:spcAft>
                <a:spcPts val="0"/>
              </a:spcAft>
              <a:buSzPts val="1400"/>
              <a:buChar char="○"/>
            </a:pPr>
            <a:r>
              <a:rPr lang="en"/>
              <a:t>Not only will it cost plenty of money to maintain, there are many uncertainties involving the return on investment. </a:t>
            </a:r>
            <a:endParaRPr/>
          </a:p>
          <a:p>
            <a:pPr indent="-317500" lvl="1" marL="914400" rtl="0" algn="l">
              <a:spcBef>
                <a:spcPts val="0"/>
              </a:spcBef>
              <a:spcAft>
                <a:spcPts val="0"/>
              </a:spcAft>
              <a:buSzPts val="1400"/>
              <a:buChar char="○"/>
            </a:pPr>
            <a:r>
              <a:rPr lang="en"/>
              <a:t>A more highly programmed, designed and maintained park in Minneapolis may cost $6,000,000 to $8,000,000 per acre to develop and $500,000 to $700,000 to operate, while a park with fewer features and programming may cost $1,000,000 to $3,000,000 to develop and $200,000 to $400,000 to operate.  These estimates do not include land acquisition costs.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Numbers</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population of people in Minneapolis is similar to that of Detroit.</a:t>
            </a:r>
            <a:endParaRPr/>
          </a:p>
          <a:p>
            <a:pPr indent="-342900" lvl="0" marL="457200" rtl="0" algn="l">
              <a:spcBef>
                <a:spcPts val="0"/>
              </a:spcBef>
              <a:spcAft>
                <a:spcPts val="0"/>
              </a:spcAft>
              <a:buSzPts val="1800"/>
              <a:buChar char="●"/>
            </a:pPr>
            <a:r>
              <a:rPr lang="en"/>
              <a:t>We can assume that pricing will be around the same around.</a:t>
            </a:r>
            <a:endParaRPr/>
          </a:p>
          <a:p>
            <a:pPr indent="-342900" lvl="0" marL="457200" rtl="0" algn="l">
              <a:spcBef>
                <a:spcPts val="0"/>
              </a:spcBef>
              <a:spcAft>
                <a:spcPts val="0"/>
              </a:spcAft>
              <a:buSzPts val="1800"/>
              <a:buChar char="●"/>
            </a:pPr>
            <a:r>
              <a:rPr lang="en"/>
              <a:t>Say it costs $5,000,000 to develop and operate a park in Detroit.</a:t>
            </a:r>
            <a:endParaRPr/>
          </a:p>
          <a:p>
            <a:pPr indent="-342900" lvl="0" marL="457200" rtl="0" algn="l">
              <a:spcBef>
                <a:spcPts val="0"/>
              </a:spcBef>
              <a:spcAft>
                <a:spcPts val="0"/>
              </a:spcAft>
              <a:buSzPts val="1800"/>
              <a:buChar char="●"/>
            </a:pPr>
            <a:r>
              <a:rPr lang="en"/>
              <a:t>The average </a:t>
            </a:r>
            <a:r>
              <a:rPr lang="en"/>
              <a:t>operating</a:t>
            </a:r>
            <a:r>
              <a:rPr lang="en"/>
              <a:t> costs per year is typically from $200,000 to $1,000,000 depending on the park. </a:t>
            </a:r>
            <a:endParaRPr/>
          </a:p>
          <a:p>
            <a:pPr indent="-342900" lvl="0" marL="457200" rtl="0" algn="l">
              <a:spcBef>
                <a:spcPts val="0"/>
              </a:spcBef>
              <a:spcAft>
                <a:spcPts val="0"/>
              </a:spcAft>
              <a:buSzPts val="1800"/>
              <a:buChar char="●"/>
            </a:pPr>
            <a:r>
              <a:rPr lang="en"/>
              <a:t>Tech Inc., like the park, is buying land that belongs to Detroit, so regardless our city will profit. </a:t>
            </a:r>
            <a:endParaRPr/>
          </a:p>
          <a:p>
            <a:pPr indent="-342900" lvl="0" marL="457200" rtl="0" algn="l">
              <a:spcBef>
                <a:spcPts val="0"/>
              </a:spcBef>
              <a:spcAft>
                <a:spcPts val="0"/>
              </a:spcAft>
              <a:buSzPts val="1800"/>
              <a:buChar char="●"/>
            </a:pPr>
            <a:r>
              <a:rPr lang="en"/>
              <a:t>The difference 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do I know that Tech Inc will increase the cities value?</a:t>
            </a:r>
            <a:endParaRPr sz="2400"/>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 Inc. is an American multinational technology company that specializes in Internet-related services and products, which include online advertising technologies, search engine, cloud computing, software, and hardware.</a:t>
            </a:r>
            <a:endParaRPr/>
          </a:p>
          <a:p>
            <a:pPr indent="-342900" lvl="0" marL="457200" rtl="0" algn="l">
              <a:spcBef>
                <a:spcPts val="0"/>
              </a:spcBef>
              <a:spcAft>
                <a:spcPts val="0"/>
              </a:spcAft>
              <a:buSzPts val="1800"/>
              <a:buChar char="●"/>
            </a:pPr>
            <a:r>
              <a:rPr lang="en"/>
              <a:t>Tech Inc. closely revivals the presence of Google.</a:t>
            </a:r>
            <a:endParaRPr/>
          </a:p>
          <a:p>
            <a:pPr indent="-342900" lvl="0" marL="457200" rtl="0" algn="l">
              <a:spcBef>
                <a:spcPts val="0"/>
              </a:spcBef>
              <a:spcAft>
                <a:spcPts val="0"/>
              </a:spcAft>
              <a:buSzPts val="1800"/>
              <a:buChar char="●"/>
            </a:pPr>
            <a:r>
              <a:rPr lang="en"/>
              <a:t>Just the idea of having Tech Inc reside in Detroit may already start to reform people’s opinions of our city.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Why Tech Inc?</a:t>
            </a:r>
            <a:endParaRPr sz="3600"/>
          </a:p>
        </p:txBody>
      </p:sp>
      <p:sp>
        <p:nvSpPr>
          <p:cNvPr id="180" name="Google Shape;180;p31"/>
          <p:cNvSpPr txBox="1"/>
          <p:nvPr>
            <p:ph idx="1" type="subTitle"/>
          </p:nvPr>
        </p:nvSpPr>
        <p:spPr>
          <a:xfrm>
            <a:off x="265500" y="2769000"/>
            <a:ext cx="4045200" cy="178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people’s company</a:t>
            </a:r>
            <a:endParaRPr/>
          </a:p>
        </p:txBody>
      </p:sp>
      <p:sp>
        <p:nvSpPr>
          <p:cNvPr id="181" name="Google Shape;181;p31"/>
          <p:cNvSpPr txBox="1"/>
          <p:nvPr>
            <p:ph idx="2" type="body"/>
          </p:nvPr>
        </p:nvSpPr>
        <p:spPr>
          <a:xfrm>
            <a:off x="4939500" y="372300"/>
            <a:ext cx="3837000" cy="457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November 2019, Tech Inc. has 120,000 employees.</a:t>
            </a:r>
            <a:endParaRPr/>
          </a:p>
          <a:p>
            <a:pPr indent="0" lvl="0" marL="0" rtl="0" algn="l">
              <a:spcBef>
                <a:spcPts val="1600"/>
              </a:spcBef>
              <a:spcAft>
                <a:spcPts val="0"/>
              </a:spcAft>
              <a:buNone/>
            </a:pPr>
            <a:r>
              <a:rPr lang="en"/>
              <a:t>Just like how Anahiem is known for having Disneyland, we can reform the perception of Detroit as one not of violence and vice, but one of technological advancement and reform. </a:t>
            </a:r>
            <a:endParaRPr/>
          </a:p>
          <a:p>
            <a:pPr indent="0" lvl="0" marL="0" rtl="0" algn="l">
              <a:spcBef>
                <a:spcPts val="1600"/>
              </a:spcBef>
              <a:spcAft>
                <a:spcPts val="1600"/>
              </a:spcAft>
              <a:buNone/>
            </a:pPr>
            <a:r>
              <a:rPr lang="en"/>
              <a:t>With the headquarters of Tech Inc. in Detroit we can </a:t>
            </a:r>
            <a:r>
              <a:rPr lang="en"/>
              <a:t>achieve</a:t>
            </a:r>
            <a:r>
              <a:rPr lang="en"/>
              <a:t> more by supplying jobs, and boosting our local economy.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00"/>
        </a:solidFill>
      </p:bgPr>
    </p:bg>
    <p:spTree>
      <p:nvGrpSpPr>
        <p:cNvPr id="64" name="Shape 64"/>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 | Win	</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Inc. has similar statistics to </a:t>
            </a:r>
            <a:r>
              <a:rPr lang="en"/>
              <a:t>Google. It is an engine of economic growth, generating $139 billion in economic activity through more than 2 million businesses and </a:t>
            </a:r>
            <a:r>
              <a:rPr lang="en"/>
              <a:t>nonprofits</a:t>
            </a:r>
            <a:r>
              <a:rPr lang="en"/>
              <a:t> nationwide.</a:t>
            </a:r>
            <a:endParaRPr/>
          </a:p>
          <a:p>
            <a:pPr indent="0" lvl="0" marL="0" rtl="0" algn="l">
              <a:spcBef>
                <a:spcPts val="1600"/>
              </a:spcBef>
              <a:spcAft>
                <a:spcPts val="0"/>
              </a:spcAft>
              <a:buNone/>
            </a:pPr>
            <a:r>
              <a:rPr lang="en"/>
              <a:t>While it is true that not all of the money generated will stay in Detroit, we can expect </a:t>
            </a:r>
            <a:r>
              <a:rPr lang="en"/>
              <a:t>redistribution</a:t>
            </a:r>
            <a:r>
              <a:rPr lang="en"/>
              <a:t> of wealth from the headquarters to their employees.</a:t>
            </a:r>
            <a:endParaRPr/>
          </a:p>
          <a:p>
            <a:pPr indent="0" lvl="0" marL="0" rtl="0" algn="l">
              <a:spcBef>
                <a:spcPts val="1600"/>
              </a:spcBef>
              <a:spcAft>
                <a:spcPts val="1600"/>
              </a:spcAft>
              <a:buNone/>
            </a:pPr>
            <a:r>
              <a:rPr lang="en"/>
              <a:t>Detroit will be known as the city that houses Tech Incorporated. Detroit will be known for its technology.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lin ang="5400012" scaled="0"/>
        </a:gradFill>
      </p:bgPr>
    </p:bg>
    <p:spTree>
      <p:nvGrpSpPr>
        <p:cNvPr id="191" name="Shape 191"/>
        <p:cNvGrpSpPr/>
        <p:nvPr/>
      </p:nvGrpSpPr>
      <p:grpSpPr>
        <a:xfrm>
          <a:off x="0" y="0"/>
          <a:ext cx="0" cy="0"/>
          <a:chOff x="0" y="0"/>
          <a:chExt cx="0" cy="0"/>
        </a:xfrm>
      </p:grpSpPr>
      <p:sp>
        <p:nvSpPr>
          <p:cNvPr id="192" name="Google Shape;192;p33"/>
          <p:cNvSpPr txBox="1"/>
          <p:nvPr>
            <p:ph idx="1" type="body"/>
          </p:nvPr>
        </p:nvSpPr>
        <p:spPr>
          <a:xfrm>
            <a:off x="1572600" y="178500"/>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Pacifico"/>
                <a:ea typeface="Pacifico"/>
                <a:cs typeface="Pacifico"/>
                <a:sym typeface="Pacifico"/>
              </a:rPr>
              <a:t>Citing Sources</a:t>
            </a:r>
            <a:endParaRPr>
              <a:solidFill>
                <a:srgbClr val="000000"/>
              </a:solidFill>
              <a:latin typeface="Pacifico"/>
              <a:ea typeface="Pacifico"/>
              <a:cs typeface="Pacifico"/>
              <a:sym typeface="Pacifico"/>
            </a:endParaRPr>
          </a:p>
        </p:txBody>
      </p:sp>
      <p:sp>
        <p:nvSpPr>
          <p:cNvPr id="193" name="Google Shape;193;p33"/>
          <p:cNvSpPr txBox="1"/>
          <p:nvPr/>
        </p:nvSpPr>
        <p:spPr>
          <a:xfrm>
            <a:off x="472225" y="835450"/>
            <a:ext cx="7955100" cy="39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[1] </a:t>
            </a:r>
            <a:r>
              <a:rPr b="1" lang="en" sz="1800">
                <a:latin typeface="Times New Roman"/>
                <a:ea typeface="Times New Roman"/>
                <a:cs typeface="Times New Roman"/>
                <a:sym typeface="Times New Roman"/>
              </a:rPr>
              <a:t>“</a:t>
            </a:r>
            <a:r>
              <a:rPr b="1" lang="en" sz="1800">
                <a:latin typeface="Times New Roman"/>
                <a:ea typeface="Times New Roman"/>
                <a:cs typeface="Times New Roman"/>
                <a:sym typeface="Times New Roman"/>
              </a:rPr>
              <a:t>According to 2010 data analyzed by the Detroit News, homicide is the leading killer of children over age 1 and under 18 in Detroit.  Local leaders have witnessed Detroit’s employment rates at all-time lows.”</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https://www.huffpost.com/entry/detroit-highest-murder-rate-violent-crime_n_6144460</a:t>
            </a:r>
            <a:endParaRPr>
              <a:latin typeface="Times New Roman"/>
              <a:ea typeface="Times New Roman"/>
              <a:cs typeface="Times New Roman"/>
              <a:sym typeface="Times New Roman"/>
            </a:endParaRPr>
          </a:p>
          <a:p>
            <a:pPr indent="0" lvl="0" marL="0" rtl="0" algn="l">
              <a:spcBef>
                <a:spcPts val="0"/>
              </a:spcBef>
              <a:spcAft>
                <a:spcPts val="0"/>
              </a:spcAft>
              <a:buNone/>
            </a:pPr>
            <a:r>
              <a:rPr b="1" lang="en" sz="2400">
                <a:latin typeface="Times New Roman"/>
                <a:ea typeface="Times New Roman"/>
                <a:cs typeface="Times New Roman"/>
                <a:sym typeface="Times New Roman"/>
              </a:rPr>
              <a:t>[2] </a:t>
            </a:r>
            <a:r>
              <a:rPr b="1" lang="en" sz="1800">
                <a:latin typeface="Times New Roman"/>
                <a:ea typeface="Times New Roman"/>
                <a:cs typeface="Times New Roman"/>
                <a:sym typeface="Times New Roman"/>
              </a:rPr>
              <a:t>https://www.colorpsychology.org/color-psychology-marketing/</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 sz="2400">
                <a:latin typeface="Times New Roman"/>
                <a:ea typeface="Times New Roman"/>
                <a:cs typeface="Times New Roman"/>
                <a:sym typeface="Times New Roman"/>
              </a:rPr>
              <a:t>[3</a:t>
            </a:r>
            <a:r>
              <a:rPr b="1" lang="en" sz="2400">
                <a:latin typeface="Times New Roman"/>
                <a:ea typeface="Times New Roman"/>
                <a:cs typeface="Times New Roman"/>
                <a:sym typeface="Times New Roman"/>
              </a:rPr>
              <a:t>] </a:t>
            </a:r>
            <a:r>
              <a:rPr b="1" lang="en" sz="1800">
                <a:latin typeface="Times New Roman"/>
                <a:ea typeface="Times New Roman"/>
                <a:cs typeface="Times New Roman"/>
                <a:sym typeface="Times New Roman"/>
              </a:rPr>
              <a:t>“inner-city parks to realise their full potential in supporting social interactions and developing social ties, they need to be well-maintained and provide good recreational facilities.” </a:t>
            </a:r>
            <a:r>
              <a:rPr lang="en" sz="1800">
                <a:latin typeface="Times New Roman"/>
                <a:ea typeface="Times New Roman"/>
                <a:cs typeface="Times New Roman"/>
                <a:sym typeface="Times New Roman"/>
              </a:rPr>
              <a:t>https://www-sciencedirect-com.lib-proxy.fullerton.edu/science/article/pii/S0169204612001569</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B3B3B3"/>
            </a:gs>
          </a:gsLst>
          <a:lin ang="5400012" scaled="0"/>
        </a:gradFill>
      </p:bgPr>
    </p:bg>
    <p:spTree>
      <p:nvGrpSpPr>
        <p:cNvPr id="197" name="Shape 197"/>
        <p:cNvGrpSpPr/>
        <p:nvPr/>
      </p:nvGrpSpPr>
      <p:grpSpPr>
        <a:xfrm>
          <a:off x="0" y="0"/>
          <a:ext cx="0" cy="0"/>
          <a:chOff x="0" y="0"/>
          <a:chExt cx="0" cy="0"/>
        </a:xfrm>
      </p:grpSpPr>
      <p:sp>
        <p:nvSpPr>
          <p:cNvPr id="198" name="Google Shape;198;p34"/>
          <p:cNvSpPr txBox="1"/>
          <p:nvPr>
            <p:ph idx="1" type="body"/>
          </p:nvPr>
        </p:nvSpPr>
        <p:spPr>
          <a:xfrm>
            <a:off x="1572600" y="178500"/>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Pacifico"/>
                <a:ea typeface="Pacifico"/>
                <a:cs typeface="Pacifico"/>
                <a:sym typeface="Pacifico"/>
              </a:rPr>
              <a:t>Citing Sources</a:t>
            </a:r>
            <a:endParaRPr>
              <a:solidFill>
                <a:srgbClr val="000000"/>
              </a:solidFill>
              <a:latin typeface="Pacifico"/>
              <a:ea typeface="Pacifico"/>
              <a:cs typeface="Pacifico"/>
              <a:sym typeface="Pacifico"/>
            </a:endParaRPr>
          </a:p>
        </p:txBody>
      </p:sp>
      <p:sp>
        <p:nvSpPr>
          <p:cNvPr id="199" name="Google Shape;199;p34"/>
          <p:cNvSpPr txBox="1"/>
          <p:nvPr/>
        </p:nvSpPr>
        <p:spPr>
          <a:xfrm>
            <a:off x="472225" y="835450"/>
            <a:ext cx="7955100" cy="39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[4] </a:t>
            </a:r>
            <a:r>
              <a:rPr b="1" lang="en" sz="1800">
                <a:latin typeface="Times New Roman"/>
                <a:ea typeface="Times New Roman"/>
                <a:cs typeface="Times New Roman"/>
                <a:sym typeface="Times New Roman"/>
              </a:rPr>
              <a:t>“</a:t>
            </a:r>
            <a:r>
              <a:rPr b="1" lang="en" sz="1800">
                <a:latin typeface="Times New Roman"/>
                <a:ea typeface="Times New Roman"/>
                <a:cs typeface="Times New Roman"/>
                <a:sym typeface="Times New Roman"/>
              </a:rPr>
              <a:t>The average commute time can get up to 90 minutes one way. The average commute time per year went up by 40 hours from 2008-2017.</a:t>
            </a:r>
            <a:r>
              <a:rPr b="1" lang="en"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https://www.commercialcafe.com/blog/are-you-living-in-one-of-the-cities-where-commuting-time-increased-the-most-or-least/</a:t>
            </a:r>
            <a:endParaRPr>
              <a:latin typeface="Times New Roman"/>
              <a:ea typeface="Times New Roman"/>
              <a:cs typeface="Times New Roman"/>
              <a:sym typeface="Times New Roman"/>
            </a:endParaRPr>
          </a:p>
          <a:p>
            <a:pPr indent="0" lvl="0" marL="0" rtl="0" algn="l">
              <a:spcBef>
                <a:spcPts val="0"/>
              </a:spcBef>
              <a:spcAft>
                <a:spcPts val="0"/>
              </a:spcAft>
              <a:buNone/>
            </a:pPr>
            <a:r>
              <a:rPr b="1" lang="en" sz="2400">
                <a:latin typeface="Times New Roman"/>
                <a:ea typeface="Times New Roman"/>
                <a:cs typeface="Times New Roman"/>
                <a:sym typeface="Times New Roman"/>
              </a:rPr>
              <a:t>[5] </a:t>
            </a:r>
            <a:r>
              <a:rPr b="1" lang="en" sz="1800">
                <a:latin typeface="Times New Roman"/>
                <a:ea typeface="Times New Roman"/>
                <a:cs typeface="Times New Roman"/>
                <a:sym typeface="Times New Roman"/>
              </a:rPr>
              <a:t>“A more highly programmed, designed and maintained park in Minneapolis may cost $6,000,000 to $8,000,000 per acre to develop and $500,000 to $700,000 to operate, while a park with fewer features and programming may cost $1,000,000 to $3,000,000 to develop and $200,000 to $400,000 to operate.  These estimates do not include land acquisition costs.”</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http://cloud.tpl.org/pubs/ccpe-DowntownParkFinance-inMN.pdf</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 sz="2400">
                <a:latin typeface="Times New Roman"/>
                <a:ea typeface="Times New Roman"/>
                <a:cs typeface="Times New Roman"/>
                <a:sym typeface="Times New Roman"/>
              </a:rPr>
              <a:t>[6] </a:t>
            </a:r>
            <a:r>
              <a:rPr b="1" lang="en" sz="1800">
                <a:latin typeface="Times New Roman"/>
                <a:ea typeface="Times New Roman"/>
                <a:cs typeface="Times New Roman"/>
                <a:sym typeface="Times New Roman"/>
              </a:rPr>
              <a:t>All Images from https://google.com/imghp</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descr="Looking through a cardboard paper-towel roll towards light at the end of it" id="204" name="Google Shape;204;p35"/>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205" name="Google Shape;205;p35"/>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206" name="Google Shape;206;p35"/>
          <p:cNvSpPr txBox="1"/>
          <p:nvPr>
            <p:ph idx="1" type="body"/>
          </p:nvPr>
        </p:nvSpPr>
        <p:spPr>
          <a:xfrm>
            <a:off x="311700" y="4236825"/>
            <a:ext cx="5998800" cy="5988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Thank you for listening!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descr="Looking through a cardboard paper-towel roll towards light at the end of it" id="211" name="Google Shape;211;p36"/>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212" name="Google Shape;212;p36"/>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sp>
        <p:nvSpPr>
          <p:cNvPr id="213" name="Google Shape;213;p36"/>
          <p:cNvSpPr txBox="1"/>
          <p:nvPr>
            <p:ph idx="1" type="body"/>
          </p:nvPr>
        </p:nvSpPr>
        <p:spPr>
          <a:xfrm>
            <a:off x="311700" y="4236825"/>
            <a:ext cx="5998800" cy="5988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Feel Free to Contact Me: 1-800-616-1610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8" name="Shape 68"/>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lin ang="5400012" scaled="0"/>
        </a:gradFill>
      </p:bgPr>
    </p:bg>
    <p:spTree>
      <p:nvGrpSpPr>
        <p:cNvPr id="72" name="Shape 72"/>
        <p:cNvGrpSpPr/>
        <p:nvPr/>
      </p:nvGrpSpPr>
      <p:grpSpPr>
        <a:xfrm>
          <a:off x="0" y="0"/>
          <a:ext cx="0" cy="0"/>
          <a:chOff x="0" y="0"/>
          <a:chExt cx="0" cy="0"/>
        </a:xfrm>
      </p:grpSpPr>
      <p:sp>
        <p:nvSpPr>
          <p:cNvPr id="73" name="Google Shape;73;p16"/>
          <p:cNvSpPr/>
          <p:nvPr/>
        </p:nvSpPr>
        <p:spPr>
          <a:xfrm>
            <a:off x="307889" y="2226326"/>
            <a:ext cx="8528223" cy="690851"/>
          </a:xfrm>
          <a:prstGeom prst="rect">
            <a:avLst/>
          </a:prstGeom>
        </p:spPr>
        <p:txBody>
          <a:bodyPr>
            <a:prstTxWarp prst="textPlain"/>
          </a:bodyPr>
          <a:lstStyle/>
          <a:p>
            <a:pPr lvl="0" algn="ctr"/>
            <a:r>
              <a:rPr b="0" i="0">
                <a:ln cap="flat" cmpd="sng" w="9525">
                  <a:solidFill>
                    <a:srgbClr val="FFFFFF"/>
                  </a:solidFill>
                  <a:prstDash val="solid"/>
                  <a:round/>
                  <a:headEnd len="sm" w="sm" type="none"/>
                  <a:tailEnd len="sm" w="sm" type="none"/>
                </a:ln>
                <a:solidFill>
                  <a:srgbClr val="FFFF00"/>
                </a:solidFill>
                <a:latin typeface="Arial"/>
              </a:rPr>
              <a:t>Argument from Happiness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idx="4294967295" type="title"/>
          </p:nvPr>
        </p:nvSpPr>
        <p:spPr>
          <a:xfrm>
            <a:off x="510450" y="322775"/>
            <a:ext cx="8123100" cy="28899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a:solidFill>
                  <a:srgbClr val="FFFFFF"/>
                </a:solidFill>
                <a:highlight>
                  <a:srgbClr val="000000"/>
                </a:highlight>
              </a:rPr>
              <a:t>The Verdict</a:t>
            </a:r>
            <a:endParaRPr b="1">
              <a:solidFill>
                <a:srgbClr val="FFFFFF"/>
              </a:solidFill>
              <a:highlight>
                <a:srgbClr val="000000"/>
              </a:highlight>
            </a:endParaRPr>
          </a:p>
          <a:p>
            <a:pPr indent="0" lvl="0" marL="457200" rtl="0" algn="ctr">
              <a:spcBef>
                <a:spcPts val="0"/>
              </a:spcBef>
              <a:spcAft>
                <a:spcPts val="0"/>
              </a:spcAft>
              <a:buNone/>
            </a:pPr>
            <a:r>
              <a:t/>
            </a:r>
            <a:endParaRPr b="1">
              <a:highlight>
                <a:srgbClr val="000000"/>
              </a:highlight>
            </a:endParaRPr>
          </a:p>
          <a:p>
            <a:pPr indent="0" lvl="0" marL="0" rtl="0" algn="ctr">
              <a:spcBef>
                <a:spcPts val="0"/>
              </a:spcBef>
              <a:spcAft>
                <a:spcPts val="0"/>
              </a:spcAft>
              <a:buNone/>
            </a:pPr>
            <a:r>
              <a:rPr b="1" lang="en">
                <a:highlight>
                  <a:srgbClr val="000000"/>
                </a:highlight>
              </a:rPr>
              <a:t>  </a:t>
            </a:r>
            <a:endParaRPr b="1">
              <a:highlight>
                <a:srgbClr val="00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Silicon Valley</a:t>
            </a:r>
            <a:endParaRPr/>
          </a:p>
        </p:txBody>
      </p:sp>
      <p:sp>
        <p:nvSpPr>
          <p:cNvPr id="88" name="Google Shape;8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Hub for technology corporations</a:t>
            </a:r>
            <a:endParaRPr/>
          </a:p>
          <a:p>
            <a:pPr indent="-304800" lvl="0" marL="457200" rtl="0" algn="l">
              <a:spcBef>
                <a:spcPts val="0"/>
              </a:spcBef>
              <a:spcAft>
                <a:spcPts val="0"/>
              </a:spcAft>
              <a:buSzPts val="1200"/>
              <a:buChar char="●"/>
            </a:pPr>
            <a:r>
              <a:rPr lang="en"/>
              <a:t>It is home for the largest tech corporations in the United States, region where the microprocessor and microcomputer were developed.</a:t>
            </a:r>
            <a:endParaRPr/>
          </a:p>
          <a:p>
            <a:pPr indent="-304800" lvl="0" marL="457200" rtl="0" algn="l">
              <a:spcBef>
                <a:spcPts val="0"/>
              </a:spcBef>
              <a:spcAft>
                <a:spcPts val="0"/>
              </a:spcAft>
              <a:buSzPts val="1200"/>
              <a:buChar char="●"/>
            </a:pPr>
            <a:r>
              <a:rPr lang="en"/>
              <a:t>Google, Facebook, Chevron</a:t>
            </a:r>
            <a:endParaRPr/>
          </a:p>
          <a:p>
            <a:pPr indent="-304800" lvl="0" marL="457200" rtl="0" algn="l">
              <a:spcBef>
                <a:spcPts val="0"/>
              </a:spcBef>
              <a:spcAft>
                <a:spcPts val="0"/>
              </a:spcAft>
              <a:buSzPts val="1200"/>
              <a:buChar char="●"/>
            </a:pPr>
            <a:r>
              <a:rPr lang="en"/>
              <a:t>If you love technology, SIlicon Valley is the place to be ..</a:t>
            </a:r>
            <a:endParaRPr/>
          </a:p>
        </p:txBody>
      </p:sp>
      <p:sp>
        <p:nvSpPr>
          <p:cNvPr id="89" name="Google Shape;89;p19"/>
          <p:cNvSpPr txBox="1"/>
          <p:nvPr>
            <p:ph type="title"/>
          </p:nvPr>
        </p:nvSpPr>
        <p:spPr>
          <a:xfrm>
            <a:off x="5811025" y="5650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Silicon Valley</a:t>
            </a:r>
            <a:endParaRPr/>
          </a:p>
        </p:txBody>
      </p:sp>
      <p:sp>
        <p:nvSpPr>
          <p:cNvPr id="90" name="Google Shape;90;p19"/>
          <p:cNvSpPr txBox="1"/>
          <p:nvPr>
            <p:ph idx="1" type="body"/>
          </p:nvPr>
        </p:nvSpPr>
        <p:spPr>
          <a:xfrm>
            <a:off x="5811025" y="1399050"/>
            <a:ext cx="28080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We all know it is very expensive to live in the Bay Area.</a:t>
            </a:r>
            <a:endParaRPr/>
          </a:p>
          <a:p>
            <a:pPr indent="-304800" lvl="0" marL="457200" rtl="0" algn="l">
              <a:spcBef>
                <a:spcPts val="0"/>
              </a:spcBef>
              <a:spcAft>
                <a:spcPts val="0"/>
              </a:spcAft>
              <a:buSzPts val="1200"/>
              <a:buChar char="●"/>
            </a:pPr>
            <a:r>
              <a:rPr lang="en"/>
              <a:t>The traffic is terrible, the average commute time can get up to 90 minutes one way. The average commute time per year went up by 40 hours from 2008-2017.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mean?</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Bay Area is home to around 7 million people. Silicon Valley takes up about half of total population. </a:t>
            </a:r>
            <a:endParaRPr sz="2400"/>
          </a:p>
          <a:p>
            <a:pPr indent="-381000" lvl="0" marL="457200" rtl="0" algn="l">
              <a:spcBef>
                <a:spcPts val="0"/>
              </a:spcBef>
              <a:spcAft>
                <a:spcPts val="0"/>
              </a:spcAft>
              <a:buSzPts val="2400"/>
              <a:buChar char="●"/>
            </a:pPr>
            <a:r>
              <a:rPr lang="en" sz="2400"/>
              <a:t>The region of Silicon Valley alone is home to seven times more people than the capital of California itself. (keeping in mind that Sacramento is the sixth largest city in the state)</a:t>
            </a:r>
            <a:endParaRPr sz="2400"/>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0" name="Shape 10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