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Oswald Regular"/>
      <p:regular r:id="rId25"/>
      <p:bold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avid Hu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673CC9-D3C7-406C-AEC2-21B76A27A004}">
  <a:tblStyle styleId="{63673CC9-D3C7-406C-AEC2-21B76A27A0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swaldRegular-bold.fntdata"/><Relationship Id="rId25" Type="http://schemas.openxmlformats.org/officeDocument/2006/relationships/font" Target="fonts/OswaldRegular-regular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Oswa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0-29T01:45:44.407">
    <p:pos x="6000" y="0"/>
    <p:text>Can you guys add your slide overview to this when you guys are done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fa3c29d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fa3c29d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f8b41d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f8b41d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Namanh’s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8b416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8b416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Namanh’s Slide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8b41d7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8b41d7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8b41d72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8b41d72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9c12ac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9c12ac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91abd0b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f91abd0b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91abd0b0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91abd0b0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a3c29d0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a3c29d0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91abd0b0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91abd0b0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91abd0b0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91abd0b0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91abd0b0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91abd0b0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786c6e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786c6e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a3c29d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a3c29d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a3c29d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a3c29d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a3c29d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a3c29d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2.xml"/><Relationship Id="rId10" Type="http://schemas.openxmlformats.org/officeDocument/2006/relationships/slide" Target="/ppt/slides/slide11.xml"/><Relationship Id="rId13" Type="http://schemas.openxmlformats.org/officeDocument/2006/relationships/slide" Target="/ppt/slides/slide14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0.xml"/><Relationship Id="rId15" Type="http://schemas.openxmlformats.org/officeDocument/2006/relationships/slide" Target="/ppt/slides/slide16.xml"/><Relationship Id="rId14" Type="http://schemas.openxmlformats.org/officeDocument/2006/relationships/slide" Target="/ppt/slides/slide15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OpenVPN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Huang 889433256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Chukwudi Ikem 889294070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Namanh Tran 889433595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Derrick Lee 889227930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45900" y="2814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952500" y="107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{63673CC9-D3C7-406C-AEC2-21B76A27A004}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9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PPTP (point-to-point)</a:t>
                      </a:r>
                      <a:endParaRPr b="1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Microsoft</a:t>
                      </a:r>
                      <a:endParaRPr b="1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L2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TP (layer 2 tunnel)</a:t>
                      </a:r>
                      <a:endParaRPr b="1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Cisco, MIcrosoft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SSTP (secure socket)</a:t>
                      </a:r>
                      <a:endParaRPr b="1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Microsoft</a:t>
                      </a:r>
                      <a:endParaRPr b="1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IKEv2</a:t>
                      </a:r>
                      <a:endParaRPr b="1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Cisco, Microsoft, OpenSource</a:t>
                      </a:r>
                      <a:endParaRPr b="1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OpenVPN</a:t>
                      </a:r>
                      <a:endParaRPr b="1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OpenSource</a:t>
                      </a:r>
                      <a:endParaRPr b="1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8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Easy to Use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Built it most computers. May be blocked by firewalls.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Easy setup on WIndows.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Easy to setup on supported devices.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Manual setup is not easy, clients are preferred for ease of use.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  <a:tr h="8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Fast in Speed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Slightly slower than PPTP. Fast speed.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About the same as L2TP and OpenVPN. Fast speed.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Fastest protocol.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Same speed as L2TP and SSTP. Fast speed.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  <a:tr h="9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Not very secure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(128-bit encryption)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Paired with IPSec for security.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Strong AES Encryption.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Strong AES encryption or IPSec.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Supports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several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 encryption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algorithms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2">
            <a:hlinkClick action="ppaction://hlinksldjump" r:id="rId3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2570050" y="269100"/>
            <a:ext cx="39990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Basic </a:t>
            </a: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Encryption</a:t>
            </a: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Terminology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82900" y="886350"/>
            <a:ext cx="77733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is an encryption?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Imagine a vault door protecting a bank’s money. The door in this case is the “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encryption”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trying to protect the money or data.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Jus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 like a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vault door, encryption is not immune to all form of attacks and can be broken with the right exploit tactics or computing power.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is a key?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Going back to the vault door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analogy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a key to the vault would make it easier to enter the vault. In the same sense a key to the encryption would allow users to access information easily.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is a cipher?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cipher is an algorithm that is used to “encrypt” information that should only be decrypted with a key.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12411" l="0" r="0" t="0"/>
          <a:stretch/>
        </p:blipFill>
        <p:spPr>
          <a:xfrm>
            <a:off x="4193852" y="4110600"/>
            <a:ext cx="756275" cy="662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Google Shape;157;p23">
            <a:hlinkClick action="ppaction://hlinksldjump" r:id="rId4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2683200" y="210625"/>
            <a:ext cx="3777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OpenVPN Encryption 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639300" y="708325"/>
            <a:ext cx="75918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690150" y="708325"/>
            <a:ext cx="77661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are two channels in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OpenVPN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that require encryption: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Control channel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 allows for a connection between the user and the virtual private network.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■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Important to secure to ensure no adversary has compromised the connection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channel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 transfer data from the user’s personal computer to the server and transfer data from the server to the user’s computer.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■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Important to secure to prevent adversaries reading information being sent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Control channels uses Transport Layer Security encryption (TLS).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TLS is basically an encryption protocol that allows for two endpoints to agree on a cipher and key to exchange encrypted data.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channels would only require a cipher and hash authentication because it would rely on the handshake encryption provided by the control channel.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Hash authentication is essentially a key that has been hashed with a hash function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15540" l="0" r="0" t="0"/>
          <a:stretch/>
        </p:blipFill>
        <p:spPr>
          <a:xfrm>
            <a:off x="4140925" y="4242600"/>
            <a:ext cx="864551" cy="73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>
            <a:hlinkClick action="ppaction://hlinksldjump" r:id="rId4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1876950" y="210625"/>
            <a:ext cx="5392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Encryption Protocols Types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639300" y="708325"/>
            <a:ext cx="75918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690150" y="879000"/>
            <a:ext cx="77661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Symmetric-key Ciphers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Algorithm that uses keys to encrypt and decrypt data.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Ciphers used in OpenVPN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Blowfish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Handshake Encryption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Handles the authentication and key exchange process.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Encryption used in OpenVPN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RSA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Diffie-Hellman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Symmetric-key Ciphers and Handshake Encryption are c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ommonly used by OpenVPN to secure data on both channels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16198" l="0" r="0" t="0"/>
          <a:stretch/>
        </p:blipFill>
        <p:spPr>
          <a:xfrm>
            <a:off x="4097978" y="4151152"/>
            <a:ext cx="948050" cy="7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>
            <a:hlinkClick action="ppaction://hlinksldjump" r:id="rId4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2397575" y="217950"/>
            <a:ext cx="420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Symmetric-key Ciphers 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634800" y="729000"/>
            <a:ext cx="7874400" cy="3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Blowfish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Default cipher used in OpenVPN.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Due to the low block size blowfish cipher has 2 main issues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Encryption can only be used for smaller files.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Recommended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that file size for encryption is less than 4 GB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Blowfish is not secure for the control channel.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Can be used as a second line of defense for the data channel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Meant for casual purposes.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VPN industry gold standard since it is very secure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Larger block size than blowfish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128-bit to 64-bit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Benefits from hardware acceleration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★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US government uses AES-256 for protecting secure data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6">
            <a:hlinkClick action="ppaction://hlinksldjump" r:id="rId3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2397575" y="217950"/>
            <a:ext cx="420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Handshake Encryption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634800" y="729000"/>
            <a:ext cx="7874400" cy="3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RSA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Asymmetric encryption system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key encrypts the data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Different private key then decrypts it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Used for the past 20 years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RSA-1024 is not secure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Many believe that is has been cracked by the NSA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If you plan on using RSA go for RSA-2048 and above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Diffie-Hellman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Cryptographic key exchange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NSA has basically cracked this encryption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To have better security use a key length of at least 2048-bits or more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Combining RSA and Diffie-Hellman encryption creates a more secure handshake encryption.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★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Kinda scared that the NSA is watching me :(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27">
            <a:hlinkClick action="ppaction://hlinksldjump" r:id="rId3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15247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“Guide to Install OpenVPN for Windows.” Install OpenVPN GUI 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Windows | OVPN.com, www.ovpn.com/en/guides/windows-openvpn-gui.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Lawas, Jay R., et al. “Network Performance Evaluation of VPN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Protocols (SSTP and IKEv2).” IEEE Explore, IEEE, 2016,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ieeexplore-ieee-org/document/7759880/citations#citations.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Mitchell, Alex. “A Deeper Look into OpenVPN: Security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Vulnerabilities.” SD Times, 16 Apr. 2019, sdtimes.com/softwaredev/a-deeper-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look-into-openvpn-security-vulnerabilities/.</a:t>
            </a:r>
            <a:endParaRPr sz="1400"/>
          </a:p>
        </p:txBody>
      </p:sp>
      <p:sp>
        <p:nvSpPr>
          <p:cNvPr id="196" name="Google Shape;196;p28">
            <a:hlinkClick action="ppaction://hlinksldjump" r:id="rId3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6" name="Google Shape;66;p14">
            <a:hlinkClick action="ppaction://hlinksldjump" r:id="rId3"/>
          </p:cNvPr>
          <p:cNvSpPr/>
          <p:nvPr/>
        </p:nvSpPr>
        <p:spPr>
          <a:xfrm>
            <a:off x="581175" y="1082525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Overview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>
            <a:hlinkClick action="ppaction://hlinksldjump" r:id="rId4"/>
          </p:cNvPr>
          <p:cNvSpPr/>
          <p:nvPr/>
        </p:nvSpPr>
        <p:spPr>
          <a:xfrm>
            <a:off x="581175" y="1867050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What is VPN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>
            <a:hlinkClick action="ppaction://hlinksldjump" r:id="rId5"/>
          </p:cNvPr>
          <p:cNvSpPr/>
          <p:nvPr/>
        </p:nvSpPr>
        <p:spPr>
          <a:xfrm>
            <a:off x="581175" y="2676875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Why use a VPN?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4">
            <a:hlinkClick action="ppaction://hlinksldjump" r:id="rId6"/>
          </p:cNvPr>
          <p:cNvSpPr/>
          <p:nvPr/>
        </p:nvSpPr>
        <p:spPr>
          <a:xfrm>
            <a:off x="581175" y="3486700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Tunnel Bears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>
            <a:hlinkClick action="ppaction://hlinksldjump" r:id="rId7"/>
          </p:cNvPr>
          <p:cNvSpPr/>
          <p:nvPr/>
        </p:nvSpPr>
        <p:spPr>
          <a:xfrm>
            <a:off x="3722275" y="1126250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Proprietary Source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4">
            <a:hlinkClick action="ppaction://hlinksldjump" r:id="rId8"/>
          </p:cNvPr>
          <p:cNvSpPr/>
          <p:nvPr/>
        </p:nvSpPr>
        <p:spPr>
          <a:xfrm>
            <a:off x="3722275" y="1910775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Malleability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4">
            <a:hlinkClick action="ppaction://hlinksldjump" r:id="rId9"/>
          </p:cNvPr>
          <p:cNvSpPr/>
          <p:nvPr/>
        </p:nvSpPr>
        <p:spPr>
          <a:xfrm>
            <a:off x="3722275" y="2720600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Protocols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4">
            <a:hlinkClick action="ppaction://hlinksldjump" r:id="rId10"/>
          </p:cNvPr>
          <p:cNvSpPr/>
          <p:nvPr/>
        </p:nvSpPr>
        <p:spPr>
          <a:xfrm>
            <a:off x="3722275" y="3530425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Encryption Terms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4">
            <a:hlinkClick action="ppaction://hlinksldjump" r:id="rId11"/>
          </p:cNvPr>
          <p:cNvSpPr/>
          <p:nvPr/>
        </p:nvSpPr>
        <p:spPr>
          <a:xfrm>
            <a:off x="6863375" y="1126263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VPN Encryption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4">
            <a:hlinkClick action="ppaction://hlinksldjump" r:id="rId12"/>
          </p:cNvPr>
          <p:cNvSpPr/>
          <p:nvPr/>
        </p:nvSpPr>
        <p:spPr>
          <a:xfrm>
            <a:off x="6863375" y="1910788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Encryption Protocol Type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4">
            <a:hlinkClick action="ppaction://hlinksldjump" r:id="rId13"/>
          </p:cNvPr>
          <p:cNvSpPr/>
          <p:nvPr/>
        </p:nvSpPr>
        <p:spPr>
          <a:xfrm>
            <a:off x="6863375" y="2720613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Symmetric 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Ciphers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4">
            <a:hlinkClick action="ppaction://hlinksldjump" r:id="rId14"/>
          </p:cNvPr>
          <p:cNvSpPr/>
          <p:nvPr/>
        </p:nvSpPr>
        <p:spPr>
          <a:xfrm>
            <a:off x="6863375" y="3530438"/>
            <a:ext cx="10608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Handshake Encryption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641975" y="1082525"/>
            <a:ext cx="573900" cy="31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783075" y="1126250"/>
            <a:ext cx="573900" cy="31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924175" y="1126250"/>
            <a:ext cx="573900" cy="31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779975" y="1249675"/>
            <a:ext cx="297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3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779975" y="2030550"/>
            <a:ext cx="247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779975" y="2869325"/>
            <a:ext cx="247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779975" y="3613875"/>
            <a:ext cx="210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6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921075" y="1274975"/>
            <a:ext cx="297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7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921075" y="2059500"/>
            <a:ext cx="247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9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872475" y="2844025"/>
            <a:ext cx="344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4873825" y="3693925"/>
            <a:ext cx="392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8013875" y="1343850"/>
            <a:ext cx="48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12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8013875" y="2074275"/>
            <a:ext cx="344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13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8013875" y="2831325"/>
            <a:ext cx="344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14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013875" y="3650200"/>
            <a:ext cx="344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4">
            <a:hlinkClick action="ppaction://hlinksldjump" r:id="rId15"/>
          </p:cNvPr>
          <p:cNvSpPr/>
          <p:nvPr/>
        </p:nvSpPr>
        <p:spPr>
          <a:xfrm>
            <a:off x="3351450" y="4539975"/>
            <a:ext cx="2441100" cy="3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Sources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VPN allows for a user to browse the internet more securely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companies and products that offer VPN services but the most notable is OpenVPN (open source and developed by James Yonan)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OpenVPN is a free to use, non-proprietary private network that boasts network stability, performance and security.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OpenVPN is simple to use and is mostly used for network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OpenVPN</a:t>
            </a:r>
            <a:r>
              <a:rPr lang="en"/>
              <a:t> channel encryption protocols</a:t>
            </a:r>
            <a:endParaRPr/>
          </a:p>
        </p:txBody>
      </p:sp>
      <p:sp>
        <p:nvSpPr>
          <p:cNvPr id="100" name="Google Shape;100;p15">
            <a:hlinkClick action="ppaction://hlinksldjump" r:id="rId4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VPN?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VPN (virtual private network) is an extension of a private network across a public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Connects a user to a proxy server to then connect to the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not </a:t>
            </a:r>
            <a:r>
              <a:rPr lang="en"/>
              <a:t>necessarily</a:t>
            </a:r>
            <a:r>
              <a:rPr lang="en"/>
              <a:t> encrypted but is usually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companies offer similar subscription based services (e.g </a:t>
            </a:r>
            <a:r>
              <a:rPr lang="en"/>
              <a:t>TunnelBear</a:t>
            </a:r>
            <a:r>
              <a:rPr lang="en"/>
              <a:t>, NordVPN, Norton, ExpressVPN)</a:t>
            </a:r>
            <a:endParaRPr/>
          </a:p>
        </p:txBody>
      </p:sp>
      <p:sp>
        <p:nvSpPr>
          <p:cNvPr id="107" name="Google Shape;107;p16">
            <a:hlinkClick action="ppaction://hlinksldjump" r:id="rId3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VPN?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bypass </a:t>
            </a:r>
            <a:r>
              <a:rPr lang="en"/>
              <a:t>geo restrictions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blocked 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torrenting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secure network out of a public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securely use remote desktops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Stay anonymous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Geo-spoofing</a:t>
            </a:r>
            <a:endParaRPr/>
          </a:p>
        </p:txBody>
      </p:sp>
      <p:sp>
        <p:nvSpPr>
          <p:cNvPr id="114" name="Google Shape;114;p17">
            <a:hlinkClick action="ppaction://hlinksldjump" r:id="rId3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1340225"/>
            <a:ext cx="45148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>
            <a:hlinkClick action="ppaction://hlinksldjump" r:id="rId4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PROPRIETARY</a:t>
            </a:r>
            <a:r>
              <a:rPr lang="en"/>
              <a:t> (CLOSED SOURCE) VS OPEN SOURCE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the purpose of a company. (general philanthropists, care givers, baby </a:t>
            </a:r>
            <a:r>
              <a:rPr lang="en"/>
              <a:t>nurturers)</a:t>
            </a:r>
            <a:r>
              <a:rPr lang="en"/>
              <a:t> 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843525" y="17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{63673CC9-D3C7-406C-AEC2-21B76A27A004}</a:tableStyleId>
              </a:tblPr>
              <a:tblGrid>
                <a:gridCol w="3619500"/>
                <a:gridCol w="3619500"/>
              </a:tblGrid>
              <a:tr h="59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Proprietary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Non-Proprietary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Intellectual property rights to source code owned by the company's software developer.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Typically free to use and distribute.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5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You cannot modify or customize the software.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You can suggest changes for the developer to make to the software.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You cannot view the source code. 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You are granted full access to the source code. (read access)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19"/>
          <p:cNvGraphicFramePr/>
          <p:nvPr/>
        </p:nvGraphicFramePr>
        <p:xfrm>
          <a:off x="843525" y="21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{63673CC9-D3C7-406C-AEC2-21B76A27A004}</a:tableStyleId>
              </a:tblPr>
              <a:tblGrid>
                <a:gridCol w="3619500"/>
                <a:gridCol w="3619500"/>
              </a:tblGrid>
              <a:tr h="1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(let's not incur bias here)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Proprietary software is generally easy to use.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(let's not incur bias here)</a:t>
                      </a:r>
                      <a:endParaRPr>
                        <a:solidFill>
                          <a:schemeClr val="dk1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Open Source software typically requires manual upgrades and decent technology proficiency.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19">
            <a:hlinkClick action="ppaction://hlinksldjump" r:id="rId3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get a chance to think about it?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54650"/>
            <a:ext cx="1836452" cy="183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Suggests Malleability &amp; *ta*il*ty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know that OpenVPN is </a:t>
            </a:r>
            <a:r>
              <a:rPr lang="en"/>
              <a:t>amongst</a:t>
            </a:r>
            <a:r>
              <a:rPr lang="en"/>
              <a:t> the few software applications that can change as needed by the user. This suggests malleability.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OpenVPN protocol also suggest stability.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Normal internet service providers used to access the internet send </a:t>
            </a:r>
            <a:r>
              <a:rPr lang="en"/>
              <a:t>unencrypted</a:t>
            </a:r>
            <a:r>
              <a:rPr lang="en"/>
              <a:t> data. This exposes sensitive information to anyone interested </a:t>
            </a:r>
            <a:r>
              <a:rPr lang="en"/>
              <a:t>in finding</a:t>
            </a:r>
            <a:r>
              <a:rPr lang="en"/>
              <a:t> it.. Including them. The choice of VPN protocol and client will have an affect </a:t>
            </a:r>
            <a:r>
              <a:rPr lang="en"/>
              <a:t>network</a:t>
            </a:r>
            <a:r>
              <a:rPr lang="en"/>
              <a:t> performance alongside the security and stability of data transfer.</a:t>
            </a:r>
            <a:endParaRPr/>
          </a:p>
        </p:txBody>
      </p:sp>
      <p:sp>
        <p:nvSpPr>
          <p:cNvPr id="142" name="Google Shape;142;p21">
            <a:hlinkClick action="ppaction://hlinksldjump" r:id="rId3"/>
          </p:cNvPr>
          <p:cNvSpPr/>
          <p:nvPr/>
        </p:nvSpPr>
        <p:spPr>
          <a:xfrm>
            <a:off x="8405400" y="4568875"/>
            <a:ext cx="3705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