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63" r:id="rId11"/>
    <p:sldId id="27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0A81F-6ADA-4012-A413-1068034C76F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D87A0-E915-45E1-83A6-449E616F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D87A0-E915-45E1-83A6-449E616FC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5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1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1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1840-2181-4F3E-8B84-CCF4763E393D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4252-14F5-415F-B3B1-777098CD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9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657" y="723141"/>
            <a:ext cx="11939862" cy="141600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Point2Sequence: Learning the Shape Representation of 3D Point Clouds with an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Sequence to Sequence Network</a:t>
            </a:r>
            <a:endParaRPr 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81" y="2729273"/>
            <a:ext cx="1616177" cy="2151914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21" y="2756911"/>
            <a:ext cx="1629306" cy="2151914"/>
          </a:xfrm>
          <a:prstGeom prst="rect">
            <a:avLst/>
          </a:prstGeom>
        </p:spPr>
      </p:pic>
      <p:pic>
        <p:nvPicPr>
          <p:cNvPr id="16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769" y="2756911"/>
            <a:ext cx="1667733" cy="2151914"/>
          </a:xfrm>
          <a:prstGeom prst="rect">
            <a:avLst/>
          </a:prstGeom>
        </p:spPr>
      </p:pic>
      <p:sp>
        <p:nvSpPr>
          <p:cNvPr id="17" name="矩形 8"/>
          <p:cNvSpPr/>
          <p:nvPr/>
        </p:nvSpPr>
        <p:spPr>
          <a:xfrm>
            <a:off x="515759" y="4945814"/>
            <a:ext cx="1851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Xinhai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lang="zh-CN" altLang="en-US" dirty="0"/>
          </a:p>
        </p:txBody>
      </p:sp>
      <p:sp>
        <p:nvSpPr>
          <p:cNvPr id="18" name="矩形 10"/>
          <p:cNvSpPr/>
          <p:nvPr/>
        </p:nvSpPr>
        <p:spPr>
          <a:xfrm>
            <a:off x="3210025" y="4945814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Zhizhong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</a:t>
            </a:r>
            <a:endParaRPr lang="zh-CN" altLang="en-US" sz="2800" dirty="0"/>
          </a:p>
        </p:txBody>
      </p:sp>
      <p:sp>
        <p:nvSpPr>
          <p:cNvPr id="19" name="矩形 12"/>
          <p:cNvSpPr/>
          <p:nvPr/>
        </p:nvSpPr>
        <p:spPr>
          <a:xfrm>
            <a:off x="6368083" y="4945814"/>
            <a:ext cx="212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Yu-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lang="zh-CN" altLang="en-US" dirty="0"/>
          </a:p>
        </p:txBody>
      </p:sp>
      <p:sp>
        <p:nvSpPr>
          <p:cNvPr id="20" name="矩形 14"/>
          <p:cNvSpPr/>
          <p:nvPr/>
        </p:nvSpPr>
        <p:spPr>
          <a:xfrm>
            <a:off x="8874734" y="4945814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Matthias 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Zwicker</a:t>
            </a:r>
            <a:endParaRPr lang="zh-CN" altLang="en-US" dirty="0"/>
          </a:p>
        </p:txBody>
      </p:sp>
      <p:sp>
        <p:nvSpPr>
          <p:cNvPr id="21" name="文本框 15"/>
          <p:cNvSpPr txBox="1"/>
          <p:nvPr/>
        </p:nvSpPr>
        <p:spPr>
          <a:xfrm>
            <a:off x="2141268" y="4881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16"/>
          <p:cNvSpPr txBox="1"/>
          <p:nvPr/>
        </p:nvSpPr>
        <p:spPr>
          <a:xfrm>
            <a:off x="5360685" y="488118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17"/>
          <p:cNvSpPr txBox="1"/>
          <p:nvPr/>
        </p:nvSpPr>
        <p:spPr>
          <a:xfrm>
            <a:off x="8239274" y="4881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18"/>
          <p:cNvSpPr txBox="1"/>
          <p:nvPr/>
        </p:nvSpPr>
        <p:spPr>
          <a:xfrm>
            <a:off x="11601308" y="4881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19"/>
          <p:cNvSpPr/>
          <p:nvPr/>
        </p:nvSpPr>
        <p:spPr>
          <a:xfrm>
            <a:off x="3195386" y="5569757"/>
            <a:ext cx="5972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Software, Tsinghua University, Beijing, China</a:t>
            </a:r>
            <a:endParaRPr lang="zh-CN" altLang="en-US" sz="2000" dirty="0"/>
          </a:p>
        </p:txBody>
      </p:sp>
      <p:sp>
        <p:nvSpPr>
          <p:cNvPr id="26" name="矩形 20"/>
          <p:cNvSpPr/>
          <p:nvPr/>
        </p:nvSpPr>
        <p:spPr>
          <a:xfrm>
            <a:off x="2048085" y="5960621"/>
            <a:ext cx="8267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University of Maryland, College Park, USA</a:t>
            </a:r>
            <a:endParaRPr lang="zh-CN" altLang="en-US" sz="2000" dirty="0"/>
          </a:p>
        </p:txBody>
      </p:sp>
      <p:sp>
        <p:nvSpPr>
          <p:cNvPr id="27" name="文本框 21"/>
          <p:cNvSpPr txBox="1"/>
          <p:nvPr/>
        </p:nvSpPr>
        <p:spPr>
          <a:xfrm>
            <a:off x="3056557" y="55281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2"/>
          <p:cNvSpPr txBox="1"/>
          <p:nvPr/>
        </p:nvSpPr>
        <p:spPr>
          <a:xfrm>
            <a:off x="1897223" y="58867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77" y="2758631"/>
            <a:ext cx="1746404" cy="21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xperiments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1690688"/>
            <a:ext cx="5184145" cy="1039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84" y="1610275"/>
            <a:ext cx="5336932" cy="1200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03" y="2810702"/>
            <a:ext cx="5478168" cy="1196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938" y="2945383"/>
            <a:ext cx="5381078" cy="1061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969" y="4087662"/>
            <a:ext cx="6874299" cy="26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xperiments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4" y="4127435"/>
            <a:ext cx="10525032" cy="2652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42" y="1505865"/>
            <a:ext cx="8554916" cy="26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ontributions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apture the correlation </a:t>
            </a:r>
            <a:r>
              <a:rPr lang="en-US" dirty="0"/>
              <a:t>between different </a:t>
            </a:r>
            <a:r>
              <a:rPr lang="en-US" dirty="0" smtClean="0"/>
              <a:t>areas in </a:t>
            </a:r>
            <a:r>
              <a:rPr lang="en-US" dirty="0"/>
              <a:t>a local </a:t>
            </a:r>
            <a:r>
              <a:rPr lang="en-US" dirty="0" smtClean="0"/>
              <a:t>region</a:t>
            </a:r>
          </a:p>
          <a:p>
            <a:r>
              <a:rPr lang="en-US" dirty="0"/>
              <a:t>I</a:t>
            </a:r>
            <a:r>
              <a:rPr lang="en-US" dirty="0" smtClean="0"/>
              <a:t>ntroduce </a:t>
            </a:r>
            <a:r>
              <a:rPr lang="en-US" dirty="0"/>
              <a:t>an attention mechanism to highlight the </a:t>
            </a:r>
            <a:r>
              <a:rPr lang="en-US" dirty="0" smtClean="0"/>
              <a:t>importance of </a:t>
            </a:r>
            <a:r>
              <a:rPr lang="en-US" dirty="0"/>
              <a:t>different scale </a:t>
            </a:r>
            <a:r>
              <a:rPr lang="en-US" dirty="0" smtClean="0"/>
              <a:t>areas</a:t>
            </a:r>
          </a:p>
          <a:p>
            <a:r>
              <a:rPr lang="en-US" dirty="0"/>
              <a:t>O</a:t>
            </a:r>
            <a:r>
              <a:rPr lang="en-US" dirty="0" smtClean="0"/>
              <a:t>ur outperforming results </a:t>
            </a:r>
            <a:r>
              <a:rPr lang="en-US" dirty="0"/>
              <a:t>verify the feasibility of RNNs to </a:t>
            </a:r>
            <a:r>
              <a:rPr lang="en-US" dirty="0" smtClean="0"/>
              <a:t>effectively understand </a:t>
            </a:r>
            <a:r>
              <a:rPr lang="en-US" dirty="0"/>
              <a:t>point clouds.</a:t>
            </a:r>
          </a:p>
        </p:txBody>
      </p:sp>
    </p:spTree>
    <p:extLst>
      <p:ext uri="{BB962C8B-B14F-4D97-AF65-F5344CB8AC3E}">
        <p14:creationId xmlns:p14="http://schemas.microsoft.com/office/powerpoint/2010/main" val="23714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ntroduction</a:t>
            </a:r>
          </a:p>
          <a:p>
            <a:r>
              <a:rPr lang="en-US" dirty="0" smtClean="0"/>
              <a:t>M</a:t>
            </a:r>
            <a:r>
              <a:rPr lang="en-US" altLang="zh-CN" dirty="0" smtClean="0"/>
              <a:t>otivation</a:t>
            </a:r>
          </a:p>
          <a:p>
            <a:r>
              <a:rPr lang="en-US" dirty="0" smtClean="0"/>
              <a:t>T</a:t>
            </a:r>
            <a:r>
              <a:rPr lang="en-US" altLang="zh-CN" dirty="0" smtClean="0"/>
              <a:t>echnical details</a:t>
            </a:r>
          </a:p>
          <a:p>
            <a:r>
              <a:rPr lang="en-US" dirty="0" smtClean="0"/>
              <a:t>E</a:t>
            </a:r>
            <a:r>
              <a:rPr lang="en-US" altLang="zh-CN" dirty="0" smtClean="0"/>
              <a:t>xperiment</a:t>
            </a:r>
          </a:p>
          <a:p>
            <a:r>
              <a:rPr lang="en-US" dirty="0" smtClean="0"/>
              <a:t>C</a:t>
            </a:r>
            <a:r>
              <a:rPr lang="en-US" altLang="zh-CN" dirty="0" smtClean="0"/>
              <a:t>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cloud is considered as </a:t>
            </a:r>
            <a:r>
              <a:rPr lang="en-US" dirty="0"/>
              <a:t>one of the simplest 3D shape </a:t>
            </a:r>
            <a:r>
              <a:rPr lang="en-US" dirty="0" smtClean="0"/>
              <a:t>representations</a:t>
            </a:r>
          </a:p>
          <a:p>
            <a:r>
              <a:rPr lang="en-US" dirty="0" smtClean="0"/>
              <a:t>3D sensors: LiDAR</a:t>
            </a:r>
            <a:r>
              <a:rPr lang="en-US" dirty="0"/>
              <a:t>, conventional cameras, or RGB-D </a:t>
            </a:r>
            <a:r>
              <a:rPr lang="en-US" dirty="0" smtClean="0"/>
              <a:t>cameras</a:t>
            </a:r>
          </a:p>
          <a:p>
            <a:r>
              <a:rPr lang="en-US" dirty="0" smtClean="0"/>
              <a:t>Applications: 3D modeling</a:t>
            </a:r>
            <a:r>
              <a:rPr lang="en-US" dirty="0"/>
              <a:t>,</a:t>
            </a:r>
            <a:r>
              <a:rPr lang="en-US" dirty="0" smtClean="0"/>
              <a:t> autonomous</a:t>
            </a:r>
            <a:r>
              <a:rPr lang="en-US" dirty="0"/>
              <a:t> </a:t>
            </a:r>
            <a:r>
              <a:rPr lang="en-US" dirty="0" smtClean="0"/>
              <a:t>driving, indoor navigation</a:t>
            </a:r>
            <a:r>
              <a:rPr lang="en-US" dirty="0"/>
              <a:t> </a:t>
            </a:r>
            <a:r>
              <a:rPr lang="en-US" dirty="0" smtClean="0"/>
              <a:t>and robotics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4" y="3893164"/>
            <a:ext cx="3889130" cy="2916847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986182"/>
              </p:ext>
            </p:extLst>
          </p:nvPr>
        </p:nvGraphicFramePr>
        <p:xfrm>
          <a:off x="3361576" y="4034805"/>
          <a:ext cx="3514010" cy="26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rtwork" r:id="rId4" imgW="5017320" imgH="3760920" progId="Adobe.Illustrator.22">
                  <p:embed/>
                </p:oleObj>
              </mc:Choice>
              <mc:Fallback>
                <p:oleObj name="Artwork" r:id="rId4" imgW="5017320" imgH="3760920" progId="Adobe.Illustrator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61576" y="4034805"/>
                        <a:ext cx="3514010" cy="263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78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561" y="4097215"/>
            <a:ext cx="3868617" cy="27607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altLang="zh-CN" dirty="0" smtClean="0"/>
              <a:t>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studies: encode contextual information </a:t>
            </a:r>
            <a:r>
              <a:rPr lang="en-US" dirty="0"/>
              <a:t>of local </a:t>
            </a:r>
            <a:r>
              <a:rPr lang="en-US" dirty="0" smtClean="0"/>
              <a:t>regions in </a:t>
            </a:r>
            <a:r>
              <a:rPr lang="en-US" dirty="0"/>
              <a:t>hand-crafted or explicit ways </a:t>
            </a:r>
            <a:endParaRPr lang="en-US" dirty="0" smtClean="0"/>
          </a:p>
          <a:p>
            <a:r>
              <a:rPr lang="en-US" dirty="0" smtClean="0"/>
              <a:t>Capture fine-grained </a:t>
            </a:r>
            <a:r>
              <a:rPr lang="en-US" dirty="0"/>
              <a:t>contextual </a:t>
            </a:r>
            <a:r>
              <a:rPr lang="en-US" dirty="0" smtClean="0"/>
              <a:t>information, </a:t>
            </a:r>
            <a:r>
              <a:rPr lang="en-US" dirty="0"/>
              <a:t>such as the correlation between </a:t>
            </a:r>
            <a:r>
              <a:rPr lang="en-US" dirty="0" smtClean="0"/>
              <a:t>different areas </a:t>
            </a:r>
            <a:r>
              <a:rPr lang="en-US" dirty="0"/>
              <a:t>in a local </a:t>
            </a:r>
            <a:r>
              <a:rPr lang="en-US" dirty="0" smtClean="0"/>
              <a:t>region.</a:t>
            </a:r>
          </a:p>
          <a:p>
            <a:r>
              <a:rPr lang="en-US" dirty="0" smtClean="0"/>
              <a:t>Point2Sequence: capture </a:t>
            </a:r>
            <a:r>
              <a:rPr lang="en-US" dirty="0"/>
              <a:t>the correlations </a:t>
            </a:r>
            <a:r>
              <a:rPr lang="en-US" dirty="0" smtClean="0"/>
              <a:t>by aggregating </a:t>
            </a:r>
            <a:r>
              <a:rPr lang="en-US" dirty="0"/>
              <a:t>multi-scale areas of each local region with </a:t>
            </a:r>
            <a:r>
              <a:rPr lang="en-US" dirty="0" smtClean="0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echnical details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altLang="zh-CN" dirty="0"/>
              <a:t>focuses on capturing the </a:t>
            </a:r>
            <a:r>
              <a:rPr lang="en-US" altLang="zh-CN" dirty="0">
                <a:solidFill>
                  <a:srgbClr val="C00000"/>
                </a:solidFill>
              </a:rPr>
              <a:t>contextual information </a:t>
            </a:r>
            <a:r>
              <a:rPr lang="en-US" altLang="zh-CN" dirty="0"/>
              <a:t>of local regions </a:t>
            </a:r>
          </a:p>
          <a:p>
            <a:pPr lvl="1"/>
            <a:r>
              <a:rPr lang="en-US" altLang="zh-CN" dirty="0"/>
              <a:t>embeds the feature of </a:t>
            </a:r>
            <a:r>
              <a:rPr lang="en-US" altLang="zh-CN" dirty="0">
                <a:solidFill>
                  <a:srgbClr val="C00000"/>
                </a:solidFill>
              </a:rPr>
              <a:t>multi-scale areas </a:t>
            </a:r>
            <a:r>
              <a:rPr lang="en-US" altLang="zh-CN" dirty="0"/>
              <a:t>in each local region by RNN-based model</a:t>
            </a:r>
          </a:p>
          <a:p>
            <a:pPr lvl="1"/>
            <a:r>
              <a:rPr lang="en-US" altLang="zh-CN" dirty="0"/>
              <a:t>employs an </a:t>
            </a:r>
            <a:r>
              <a:rPr lang="en-US" altLang="zh-CN" dirty="0">
                <a:solidFill>
                  <a:srgbClr val="C00000"/>
                </a:solidFill>
              </a:rPr>
              <a:t>attention mechanism  </a:t>
            </a:r>
            <a:r>
              <a:rPr lang="en-US" altLang="zh-CN" dirty="0"/>
              <a:t>to highlight the importance of different scale </a:t>
            </a:r>
            <a:r>
              <a:rPr lang="en-US" altLang="zh-CN" dirty="0" smtClean="0"/>
              <a:t>areas</a:t>
            </a:r>
          </a:p>
          <a:p>
            <a:pPr lvl="1"/>
            <a:r>
              <a:rPr lang="en-US" altLang="zh-CN" dirty="0"/>
              <a:t>has a  wide range of applications, e.g.</a:t>
            </a:r>
          </a:p>
          <a:p>
            <a:pPr lvl="2"/>
            <a:r>
              <a:rPr lang="en-US" altLang="zh-CN" dirty="0"/>
              <a:t>3D shape classification</a:t>
            </a:r>
          </a:p>
          <a:p>
            <a:pPr lvl="2"/>
            <a:r>
              <a:rPr lang="en-US" altLang="zh-CN" dirty="0"/>
              <a:t>3D shape part </a:t>
            </a:r>
            <a:r>
              <a:rPr lang="en-US" altLang="zh-CN" dirty="0" smtClean="0"/>
              <a:t>segmentation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10" y="4236333"/>
            <a:ext cx="1485900" cy="124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3699" y="4675554"/>
            <a:ext cx="159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“airplane”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8715810" y="4860220"/>
            <a:ext cx="9378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50786" y="4488313"/>
            <a:ext cx="1267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classify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83" y="5520492"/>
            <a:ext cx="1381125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67" y="6014074"/>
            <a:ext cx="1055195" cy="705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67" y="5396360"/>
            <a:ext cx="1050294" cy="66416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 flipV="1">
            <a:off x="4298408" y="5728441"/>
            <a:ext cx="899359" cy="344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4298408" y="6072942"/>
            <a:ext cx="899359" cy="293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4494" y="5114157"/>
            <a:ext cx="1597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 segmentation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3146" y="5383939"/>
            <a:ext cx="159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 truth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3147" y="6147352"/>
            <a:ext cx="108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predict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92047" y="4675554"/>
            <a:ext cx="2144049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5010489" y="5085921"/>
            <a:ext cx="712425" cy="31043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echnical details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altLang="zh-CN" dirty="0" smtClean="0"/>
              <a:t>ramework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930502" y="2453054"/>
            <a:ext cx="10423298" cy="4233863"/>
            <a:chOff x="457983" y="952286"/>
            <a:chExt cx="11538615" cy="5484008"/>
          </a:xfrm>
        </p:grpSpPr>
        <p:sp>
          <p:nvSpPr>
            <p:cNvPr id="4" name="Rounded Rectangle 3"/>
            <p:cNvSpPr/>
            <p:nvPr/>
          </p:nvSpPr>
          <p:spPr>
            <a:xfrm>
              <a:off x="9173632" y="3416676"/>
              <a:ext cx="1955660" cy="1341753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8" rIns="75715" bIns="378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noFill/>
              </a:endParaRPr>
            </a:p>
          </p:txBody>
        </p:sp>
        <p:sp>
          <p:nvSpPr>
            <p:cNvPr id="5" name="文本框 560"/>
            <p:cNvSpPr txBox="1"/>
            <p:nvPr/>
          </p:nvSpPr>
          <p:spPr>
            <a:xfrm>
              <a:off x="4974041" y="5206065"/>
              <a:ext cx="545136" cy="12145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Segmentation</a:t>
              </a:r>
            </a:p>
            <a:p>
              <a:pPr algn="ctr"/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scores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320"/>
            <p:cNvSpPr txBox="1"/>
            <p:nvPr/>
          </p:nvSpPr>
          <p:spPr>
            <a:xfrm>
              <a:off x="10277681" y="5140104"/>
              <a:ext cx="1104112" cy="328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interpolating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544"/>
                <p:cNvSpPr/>
                <p:nvPr/>
              </p:nvSpPr>
              <p:spPr>
                <a:xfrm rot="16200000">
                  <a:off x="9468172" y="5436503"/>
                  <a:ext cx="883944" cy="725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×1024</m:t>
                        </m:r>
                      </m:oMath>
                    </m:oMathPara>
                  </a14:m>
                  <a:endParaRPr lang="zh-CN" altLang="en-US" sz="105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5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468172" y="5436503"/>
                  <a:ext cx="883944" cy="7252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3"/>
                <p:cNvSpPr/>
                <p:nvPr/>
              </p:nvSpPr>
              <p:spPr>
                <a:xfrm>
                  <a:off x="8103061" y="5378475"/>
                  <a:ext cx="458713" cy="8697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×128</m:t>
                        </m:r>
                      </m:oMath>
                    </m:oMathPara>
                  </a14:m>
                  <a:endParaRPr lang="zh-CN" altLang="en-US" sz="9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3061" y="5378475"/>
                  <a:ext cx="458713" cy="869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圆角矩形 48"/>
            <p:cNvSpPr/>
            <p:nvPr/>
          </p:nvSpPr>
          <p:spPr>
            <a:xfrm>
              <a:off x="8787112" y="5403049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309"/>
            <p:cNvCxnSpPr>
              <a:endCxn id="9" idx="3"/>
            </p:cNvCxnSpPr>
            <p:nvPr/>
          </p:nvCxnSpPr>
          <p:spPr>
            <a:xfrm flipH="1" flipV="1">
              <a:off x="9273650" y="5473279"/>
              <a:ext cx="241389" cy="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圆角矩形 48"/>
            <p:cNvSpPr/>
            <p:nvPr/>
          </p:nvSpPr>
          <p:spPr>
            <a:xfrm>
              <a:off x="8786414" y="5548477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309"/>
            <p:cNvCxnSpPr>
              <a:endCxn id="11" idx="3"/>
            </p:cNvCxnSpPr>
            <p:nvPr/>
          </p:nvCxnSpPr>
          <p:spPr>
            <a:xfrm flipH="1">
              <a:off x="9272942" y="5617521"/>
              <a:ext cx="256427" cy="11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圆角矩形 48"/>
            <p:cNvSpPr/>
            <p:nvPr/>
          </p:nvSpPr>
          <p:spPr>
            <a:xfrm>
              <a:off x="8785231" y="6141888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309"/>
            <p:cNvCxnSpPr>
              <a:endCxn id="13" idx="3"/>
            </p:cNvCxnSpPr>
            <p:nvPr/>
          </p:nvCxnSpPr>
          <p:spPr>
            <a:xfrm flipH="1">
              <a:off x="9271761" y="6210575"/>
              <a:ext cx="245676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2"/>
              <a:endCxn id="13" idx="0"/>
            </p:cNvCxnSpPr>
            <p:nvPr/>
          </p:nvCxnSpPr>
          <p:spPr>
            <a:xfrm flipH="1">
              <a:off x="9028502" y="5688955"/>
              <a:ext cx="1182" cy="452933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680683" y="5814361"/>
              <a:ext cx="694264" cy="32889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shared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309"/>
            <p:cNvCxnSpPr>
              <a:stCxn id="9" idx="1"/>
            </p:cNvCxnSpPr>
            <p:nvPr/>
          </p:nvCxnSpPr>
          <p:spPr>
            <a:xfrm flipH="1">
              <a:off x="8594379" y="5473278"/>
              <a:ext cx="192734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309"/>
            <p:cNvCxnSpPr>
              <a:stCxn id="11" idx="1"/>
            </p:cNvCxnSpPr>
            <p:nvPr/>
          </p:nvCxnSpPr>
          <p:spPr>
            <a:xfrm flipH="1">
              <a:off x="8586256" y="5618706"/>
              <a:ext cx="200150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309"/>
            <p:cNvCxnSpPr>
              <a:stCxn id="13" idx="1"/>
            </p:cNvCxnSpPr>
            <p:nvPr/>
          </p:nvCxnSpPr>
          <p:spPr>
            <a:xfrm flipH="1">
              <a:off x="8586256" y="6212117"/>
              <a:ext cx="1989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292"/>
            <p:cNvSpPr/>
            <p:nvPr/>
          </p:nvSpPr>
          <p:spPr>
            <a:xfrm>
              <a:off x="8510703" y="5145272"/>
              <a:ext cx="1137827" cy="318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MLP (256,128)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3"/>
                <p:cNvSpPr/>
                <p:nvPr/>
              </p:nvSpPr>
              <p:spPr>
                <a:xfrm>
                  <a:off x="6750143" y="5377816"/>
                  <a:ext cx="460379" cy="8697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×128</m:t>
                        </m:r>
                      </m:oMath>
                    </m:oMathPara>
                  </a14:m>
                  <a:endParaRPr lang="zh-CN" altLang="en-US" sz="9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143" y="5377816"/>
                  <a:ext cx="460379" cy="8697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53"/>
            <p:cNvCxnSpPr>
              <a:stCxn id="8" idx="1"/>
              <a:endCxn id="30" idx="0"/>
            </p:cNvCxnSpPr>
            <p:nvPr/>
          </p:nvCxnSpPr>
          <p:spPr>
            <a:xfrm flipH="1" flipV="1">
              <a:off x="7555977" y="5813342"/>
              <a:ext cx="54709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320"/>
            <p:cNvSpPr txBox="1"/>
            <p:nvPr/>
          </p:nvSpPr>
          <p:spPr>
            <a:xfrm>
              <a:off x="7205943" y="5140104"/>
              <a:ext cx="1104112" cy="3288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interpolating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547"/>
                <p:cNvSpPr/>
                <p:nvPr/>
              </p:nvSpPr>
              <p:spPr>
                <a:xfrm rot="16200000">
                  <a:off x="5895472" y="5703123"/>
                  <a:ext cx="1005476" cy="21279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CN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128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95472" y="5703123"/>
                  <a:ext cx="1005476" cy="2127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548"/>
                <p:cNvSpPr/>
                <p:nvPr/>
              </p:nvSpPr>
              <p:spPr>
                <a:xfrm rot="16200000">
                  <a:off x="5686680" y="5702590"/>
                  <a:ext cx="1005476" cy="2138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CN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zh-CN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86680" y="5702590"/>
                  <a:ext cx="1005476" cy="2138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53"/>
            <p:cNvCxnSpPr>
              <a:stCxn id="21" idx="1"/>
              <a:endCxn id="24" idx="2"/>
            </p:cNvCxnSpPr>
            <p:nvPr/>
          </p:nvCxnSpPr>
          <p:spPr>
            <a:xfrm flipH="1" flipV="1">
              <a:off x="6504610" y="5809520"/>
              <a:ext cx="245536" cy="3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550"/>
                <p:cNvSpPr/>
                <p:nvPr/>
              </p:nvSpPr>
              <p:spPr>
                <a:xfrm rot="16200000">
                  <a:off x="5320440" y="5715161"/>
                  <a:ext cx="750689" cy="1902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×50</m:t>
                        </m:r>
                      </m:oMath>
                    </m:oMathPara>
                  </a14:m>
                  <a:endParaRPr lang="zh-CN" altLang="en-US" sz="9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5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20440" y="5715161"/>
                  <a:ext cx="750689" cy="1902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557"/>
            <p:cNvCxnSpPr>
              <a:stCxn id="25" idx="0"/>
              <a:endCxn id="27" idx="2"/>
            </p:cNvCxnSpPr>
            <p:nvPr/>
          </p:nvCxnSpPr>
          <p:spPr>
            <a:xfrm flipH="1">
              <a:off x="5790919" y="5809519"/>
              <a:ext cx="291568" cy="7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 rot="5400000">
              <a:off x="10193861" y="5679865"/>
              <a:ext cx="613011" cy="2559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Isosceles Triangle 29"/>
            <p:cNvSpPr/>
            <p:nvPr/>
          </p:nvSpPr>
          <p:spPr>
            <a:xfrm rot="5400000">
              <a:off x="7121505" y="5685375"/>
              <a:ext cx="613011" cy="2559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"/>
                <p:cNvSpPr/>
                <p:nvPr/>
              </p:nvSpPr>
              <p:spPr>
                <a:xfrm>
                  <a:off x="847756" y="2724118"/>
                  <a:ext cx="258540" cy="92611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900" i="1" dirty="0">
                    <a:solidFill>
                      <a:schemeClr val="tx1"/>
                    </a:solidFill>
                    <a:latin typeface="Bahnschrift SemiLight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56" y="2724118"/>
                  <a:ext cx="258540" cy="9261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圆角矩形 48"/>
            <p:cNvSpPr/>
            <p:nvPr/>
          </p:nvSpPr>
          <p:spPr>
            <a:xfrm>
              <a:off x="3170205" y="1822070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53"/>
            <p:cNvCxnSpPr>
              <a:endCxn id="32" idx="1"/>
            </p:cNvCxnSpPr>
            <p:nvPr/>
          </p:nvCxnSpPr>
          <p:spPr>
            <a:xfrm>
              <a:off x="2922042" y="1890757"/>
              <a:ext cx="248165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292"/>
            <p:cNvSpPr/>
            <p:nvPr/>
          </p:nvSpPr>
          <p:spPr>
            <a:xfrm>
              <a:off x="2774999" y="1414237"/>
              <a:ext cx="1254947" cy="318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MLP (32,64,128)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箭头连接符 309"/>
            <p:cNvCxnSpPr>
              <a:stCxn id="32" idx="3"/>
            </p:cNvCxnSpPr>
            <p:nvPr/>
          </p:nvCxnSpPr>
          <p:spPr>
            <a:xfrm flipV="1">
              <a:off x="3656735" y="1890757"/>
              <a:ext cx="226954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等腰三角形 319"/>
            <p:cNvSpPr/>
            <p:nvPr/>
          </p:nvSpPr>
          <p:spPr>
            <a:xfrm rot="5400000">
              <a:off x="4079999" y="2124929"/>
              <a:ext cx="793531" cy="18781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  <p:sp>
          <p:nvSpPr>
            <p:cNvPr id="37" name="文本框 332"/>
            <p:cNvSpPr txBox="1"/>
            <p:nvPr/>
          </p:nvSpPr>
          <p:spPr>
            <a:xfrm>
              <a:off x="4246674" y="1342164"/>
              <a:ext cx="472380" cy="518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</a:p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40"/>
                <p:cNvSpPr/>
                <p:nvPr/>
              </p:nvSpPr>
              <p:spPr>
                <a:xfrm>
                  <a:off x="5248597" y="2028685"/>
                  <a:ext cx="732480" cy="3595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9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𝐋𝐒𝐓𝐌</m:t>
                        </m:r>
                      </m:oMath>
                    </m:oMathPara>
                  </a14:m>
                  <a:endParaRPr lang="zh-CN" alt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矩形 3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597" y="2028685"/>
                  <a:ext cx="732480" cy="3595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41"/>
            <p:cNvCxnSpPr>
              <a:stCxn id="94" idx="3"/>
              <a:endCxn id="38" idx="1"/>
            </p:cNvCxnSpPr>
            <p:nvPr/>
          </p:nvCxnSpPr>
          <p:spPr>
            <a:xfrm flipV="1">
              <a:off x="5022028" y="2234905"/>
              <a:ext cx="226567" cy="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50"/>
            <p:cNvCxnSpPr>
              <a:stCxn id="97" idx="3"/>
              <a:endCxn id="138" idx="1"/>
            </p:cNvCxnSpPr>
            <p:nvPr/>
          </p:nvCxnSpPr>
          <p:spPr>
            <a:xfrm>
              <a:off x="5021659" y="4033959"/>
              <a:ext cx="212962" cy="4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369"/>
            <p:cNvSpPr txBox="1"/>
            <p:nvPr/>
          </p:nvSpPr>
          <p:spPr>
            <a:xfrm>
              <a:off x="2561727" y="2963052"/>
              <a:ext cx="357744" cy="2408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383"/>
            <p:cNvSpPr/>
            <p:nvPr/>
          </p:nvSpPr>
          <p:spPr>
            <a:xfrm rot="5400000">
              <a:off x="6491624" y="2786682"/>
              <a:ext cx="367394" cy="645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384"/>
            <p:cNvCxnSpPr>
              <a:stCxn id="38" idx="3"/>
              <a:endCxn id="45" idx="1"/>
            </p:cNvCxnSpPr>
            <p:nvPr/>
          </p:nvCxnSpPr>
          <p:spPr>
            <a:xfrm>
              <a:off x="5981077" y="2208447"/>
              <a:ext cx="691868" cy="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390"/>
            <p:cNvCxnSpPr>
              <a:stCxn id="138" idx="3"/>
              <a:endCxn id="45" idx="1"/>
            </p:cNvCxnSpPr>
            <p:nvPr/>
          </p:nvCxnSpPr>
          <p:spPr>
            <a:xfrm flipV="1">
              <a:off x="5967101" y="2209301"/>
              <a:ext cx="705839" cy="1829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394"/>
                <p:cNvSpPr/>
                <p:nvPr/>
              </p:nvSpPr>
              <p:spPr>
                <a:xfrm>
                  <a:off x="6672937" y="2123303"/>
                  <a:ext cx="590718" cy="171996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矩形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937" y="2123303"/>
                  <a:ext cx="590718" cy="171996"/>
                </a:xfrm>
                <a:prstGeom prst="rect">
                  <a:avLst/>
                </a:prstGeom>
                <a:blipFill>
                  <a:blip r:embed="rId9"/>
                  <a:stretch>
                    <a:fillRect b="-869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04"/>
            <p:cNvCxnSpPr>
              <a:stCxn id="38" idx="3"/>
              <a:endCxn id="42" idx="3"/>
            </p:cNvCxnSpPr>
            <p:nvPr/>
          </p:nvCxnSpPr>
          <p:spPr>
            <a:xfrm>
              <a:off x="5981078" y="2208438"/>
              <a:ext cx="694243" cy="7941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12"/>
            <p:cNvCxnSpPr>
              <a:stCxn id="138" idx="3"/>
              <a:endCxn id="42" idx="3"/>
            </p:cNvCxnSpPr>
            <p:nvPr/>
          </p:nvCxnSpPr>
          <p:spPr>
            <a:xfrm flipV="1">
              <a:off x="5967098" y="3002642"/>
              <a:ext cx="708219" cy="10358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36"/>
            <p:cNvCxnSpPr>
              <a:stCxn id="45" idx="3"/>
              <a:endCxn id="105" idx="1"/>
            </p:cNvCxnSpPr>
            <p:nvPr/>
          </p:nvCxnSpPr>
          <p:spPr>
            <a:xfrm>
              <a:off x="7263655" y="2209297"/>
              <a:ext cx="201126" cy="43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44"/>
                <p:cNvSpPr txBox="1"/>
                <p:nvPr/>
              </p:nvSpPr>
              <p:spPr>
                <a:xfrm>
                  <a:off x="7444957" y="2929081"/>
                  <a:ext cx="388211" cy="333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 xmlns="">
            <p:sp>
              <p:nvSpPr>
                <p:cNvPr id="49" name="文本框 4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957" y="2929081"/>
                  <a:ext cx="388211" cy="3337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等腰三角形 458"/>
            <p:cNvSpPr/>
            <p:nvPr/>
          </p:nvSpPr>
          <p:spPr>
            <a:xfrm rot="5400000">
              <a:off x="10506128" y="2138063"/>
              <a:ext cx="902319" cy="17112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  <p:sp>
          <p:nvSpPr>
            <p:cNvPr id="51" name="矩形 462"/>
            <p:cNvSpPr/>
            <p:nvPr/>
          </p:nvSpPr>
          <p:spPr>
            <a:xfrm>
              <a:off x="8697880" y="1441688"/>
              <a:ext cx="1823739" cy="328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MLP (256, 512, 1024)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44"/>
                <p:cNvSpPr/>
                <p:nvPr/>
              </p:nvSpPr>
              <p:spPr>
                <a:xfrm rot="16200000">
                  <a:off x="9965579" y="1859395"/>
                  <a:ext cx="883944" cy="725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×1024</m:t>
                        </m:r>
                      </m:oMath>
                    </m:oMathPara>
                  </a14:m>
                  <a:endParaRPr lang="zh-CN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矩形 5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965579" y="1859395"/>
                  <a:ext cx="883944" cy="72524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46"/>
                <p:cNvSpPr/>
                <p:nvPr/>
              </p:nvSpPr>
              <p:spPr>
                <a:xfrm>
                  <a:off x="11119102" y="2119437"/>
                  <a:ext cx="877496" cy="16624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矩形 5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102" y="2119437"/>
                  <a:ext cx="877496" cy="166245"/>
                </a:xfrm>
                <a:prstGeom prst="rect">
                  <a:avLst/>
                </a:prstGeom>
                <a:blipFill>
                  <a:blip r:embed="rId12"/>
                  <a:stretch>
                    <a:fillRect b="-869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47"/>
                <p:cNvSpPr/>
                <p:nvPr/>
              </p:nvSpPr>
              <p:spPr>
                <a:xfrm rot="16200000">
                  <a:off x="10212071" y="3989441"/>
                  <a:ext cx="1190460" cy="19306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CN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212071" y="3989441"/>
                  <a:ext cx="1190460" cy="19306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8"/>
                <p:cNvSpPr/>
                <p:nvPr/>
              </p:nvSpPr>
              <p:spPr>
                <a:xfrm rot="16200000">
                  <a:off x="10020961" y="3991406"/>
                  <a:ext cx="1190455" cy="18913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CN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CN" altLang="en-US" sz="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020961" y="3991406"/>
                  <a:ext cx="1190455" cy="18913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49"/>
                <p:cNvSpPr/>
                <p:nvPr/>
              </p:nvSpPr>
              <p:spPr>
                <a:xfrm rot="16200000">
                  <a:off x="9838035" y="3997612"/>
                  <a:ext cx="1190456" cy="17672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FC</m:t>
                        </m:r>
                        <m:r>
                          <a:rPr lang="en-US" altLang="zh-CN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  <m:r>
                          <a:rPr lang="en-US" altLang="zh-CN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838035" y="3997612"/>
                  <a:ext cx="1190456" cy="1767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50"/>
                <p:cNvSpPr/>
                <p:nvPr/>
              </p:nvSpPr>
              <p:spPr>
                <a:xfrm rot="16200000">
                  <a:off x="9597261" y="3989686"/>
                  <a:ext cx="750689" cy="1902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1×40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矩形 5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597261" y="3989686"/>
                  <a:ext cx="750689" cy="19025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箭头连接符 557"/>
            <p:cNvCxnSpPr>
              <a:stCxn id="56" idx="0"/>
              <a:endCxn id="57" idx="2"/>
            </p:cNvCxnSpPr>
            <p:nvPr/>
          </p:nvCxnSpPr>
          <p:spPr>
            <a:xfrm flipH="1" flipV="1">
              <a:off x="10067732" y="4084819"/>
              <a:ext cx="277162" cy="11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60"/>
            <p:cNvSpPr txBox="1"/>
            <p:nvPr/>
          </p:nvSpPr>
          <p:spPr>
            <a:xfrm>
              <a:off x="9295047" y="3455251"/>
              <a:ext cx="545136" cy="118061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Classification scores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61"/>
            <p:cNvSpPr/>
            <p:nvPr/>
          </p:nvSpPr>
          <p:spPr>
            <a:xfrm>
              <a:off x="5118855" y="1699496"/>
              <a:ext cx="1006575" cy="2849051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  <p:sp>
          <p:nvSpPr>
            <p:cNvPr id="61" name="文本框 562"/>
            <p:cNvSpPr txBox="1"/>
            <p:nvPr/>
          </p:nvSpPr>
          <p:spPr>
            <a:xfrm>
              <a:off x="5227911" y="1409410"/>
              <a:ext cx="839632" cy="32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肘形连接符 584"/>
            <p:cNvCxnSpPr>
              <a:stCxn id="53" idx="2"/>
              <a:endCxn id="54" idx="2"/>
            </p:cNvCxnSpPr>
            <p:nvPr/>
          </p:nvCxnSpPr>
          <p:spPr>
            <a:xfrm rot="5400000">
              <a:off x="10330697" y="2858820"/>
              <a:ext cx="1800292" cy="65401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592"/>
            <p:cNvCxnSpPr>
              <a:stCxn id="31" idx="3"/>
              <a:endCxn id="68" idx="1"/>
            </p:cNvCxnSpPr>
            <p:nvPr/>
          </p:nvCxnSpPr>
          <p:spPr>
            <a:xfrm flipV="1">
              <a:off x="1106297" y="2364402"/>
              <a:ext cx="710732" cy="8227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595"/>
            <p:cNvSpPr txBox="1"/>
            <p:nvPr/>
          </p:nvSpPr>
          <p:spPr>
            <a:xfrm rot="18677351">
              <a:off x="901473" y="2532133"/>
              <a:ext cx="965907" cy="27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sampling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箭头连接符 643"/>
            <p:cNvCxnSpPr>
              <a:stCxn id="31" idx="3"/>
              <a:endCxn id="69" idx="1"/>
            </p:cNvCxnSpPr>
            <p:nvPr/>
          </p:nvCxnSpPr>
          <p:spPr>
            <a:xfrm flipV="1">
              <a:off x="1106306" y="3184887"/>
              <a:ext cx="636205" cy="22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46"/>
            <p:cNvCxnSpPr>
              <a:stCxn id="68" idx="2"/>
              <a:endCxn id="69" idx="0"/>
            </p:cNvCxnSpPr>
            <p:nvPr/>
          </p:nvCxnSpPr>
          <p:spPr>
            <a:xfrm>
              <a:off x="1946299" y="2719829"/>
              <a:ext cx="5263" cy="2378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73"/>
            <p:cNvSpPr txBox="1"/>
            <p:nvPr/>
          </p:nvSpPr>
          <p:spPr>
            <a:xfrm rot="16200000">
              <a:off x="-17312" y="3036260"/>
              <a:ext cx="1231676" cy="28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input points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3"/>
                <p:cNvSpPr/>
                <p:nvPr/>
              </p:nvSpPr>
              <p:spPr>
                <a:xfrm>
                  <a:off x="1817029" y="2008992"/>
                  <a:ext cx="258540" cy="710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×3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029" y="2008992"/>
                  <a:ext cx="258540" cy="7108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/>
            <p:cNvSpPr/>
            <p:nvPr/>
          </p:nvSpPr>
          <p:spPr>
            <a:xfrm>
              <a:off x="1742501" y="2957718"/>
              <a:ext cx="418120" cy="454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8" rIns="75715" bIns="378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3"/>
                <p:cNvSpPr/>
                <p:nvPr/>
              </p:nvSpPr>
              <p:spPr>
                <a:xfrm>
                  <a:off x="2529402" y="1694740"/>
                  <a:ext cx="373587" cy="10707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9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9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9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9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9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oMath>
                    </m:oMathPara>
                  </a14:m>
                  <a:endParaRPr lang="zh-CN" altLang="en-US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402" y="1694740"/>
                  <a:ext cx="373587" cy="107074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3"/>
                <p:cNvSpPr/>
                <p:nvPr/>
              </p:nvSpPr>
              <p:spPr>
                <a:xfrm>
                  <a:off x="3890622" y="1699497"/>
                  <a:ext cx="387254" cy="10585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×128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622" y="1699497"/>
                  <a:ext cx="387254" cy="10585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圆角矩形 48"/>
            <p:cNvSpPr/>
            <p:nvPr/>
          </p:nvSpPr>
          <p:spPr>
            <a:xfrm>
              <a:off x="3169506" y="1967497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53"/>
            <p:cNvCxnSpPr>
              <a:endCxn id="72" idx="1"/>
            </p:cNvCxnSpPr>
            <p:nvPr/>
          </p:nvCxnSpPr>
          <p:spPr>
            <a:xfrm>
              <a:off x="2921342" y="2036185"/>
              <a:ext cx="248165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309"/>
            <p:cNvCxnSpPr>
              <a:stCxn id="72" idx="3"/>
            </p:cNvCxnSpPr>
            <p:nvPr/>
          </p:nvCxnSpPr>
          <p:spPr>
            <a:xfrm flipV="1">
              <a:off x="3656036" y="2036185"/>
              <a:ext cx="226954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圆角矩形 48"/>
            <p:cNvSpPr/>
            <p:nvPr/>
          </p:nvSpPr>
          <p:spPr>
            <a:xfrm>
              <a:off x="3168326" y="2560908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接箭头连接符 53"/>
            <p:cNvCxnSpPr>
              <a:endCxn id="75" idx="1"/>
            </p:cNvCxnSpPr>
            <p:nvPr/>
          </p:nvCxnSpPr>
          <p:spPr>
            <a:xfrm>
              <a:off x="2920161" y="2629597"/>
              <a:ext cx="248165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309"/>
            <p:cNvCxnSpPr>
              <a:stCxn id="75" idx="3"/>
            </p:cNvCxnSpPr>
            <p:nvPr/>
          </p:nvCxnSpPr>
          <p:spPr>
            <a:xfrm flipV="1">
              <a:off x="3654855" y="2629597"/>
              <a:ext cx="226954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2" idx="2"/>
              <a:endCxn id="75" idx="0"/>
            </p:cNvCxnSpPr>
            <p:nvPr/>
          </p:nvCxnSpPr>
          <p:spPr>
            <a:xfrm flipH="1">
              <a:off x="3411596" y="2107976"/>
              <a:ext cx="1182" cy="452933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69" idx="3"/>
              <a:endCxn id="70" idx="1"/>
            </p:cNvCxnSpPr>
            <p:nvPr/>
          </p:nvCxnSpPr>
          <p:spPr>
            <a:xfrm flipV="1">
              <a:off x="2160631" y="2230119"/>
              <a:ext cx="368780" cy="9547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63777" y="2249320"/>
              <a:ext cx="777953" cy="32889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shared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圆角矩形 48"/>
            <p:cNvSpPr/>
            <p:nvPr/>
          </p:nvSpPr>
          <p:spPr>
            <a:xfrm>
              <a:off x="3161770" y="3615777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53"/>
            <p:cNvCxnSpPr>
              <a:endCxn id="81" idx="1"/>
            </p:cNvCxnSpPr>
            <p:nvPr/>
          </p:nvCxnSpPr>
          <p:spPr>
            <a:xfrm>
              <a:off x="2913607" y="3684465"/>
              <a:ext cx="248165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292"/>
            <p:cNvSpPr/>
            <p:nvPr/>
          </p:nvSpPr>
          <p:spPr>
            <a:xfrm>
              <a:off x="2698717" y="3176802"/>
              <a:ext cx="1411105" cy="318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MLP (128,128,128)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直接箭头连接符 309"/>
            <p:cNvCxnSpPr>
              <a:stCxn id="81" idx="3"/>
            </p:cNvCxnSpPr>
            <p:nvPr/>
          </p:nvCxnSpPr>
          <p:spPr>
            <a:xfrm flipV="1">
              <a:off x="3648302" y="3684465"/>
              <a:ext cx="226954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圆角矩形 48"/>
            <p:cNvSpPr/>
            <p:nvPr/>
          </p:nvSpPr>
          <p:spPr>
            <a:xfrm>
              <a:off x="3161073" y="3761206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箭头连接符 53"/>
            <p:cNvCxnSpPr>
              <a:endCxn id="85" idx="1"/>
            </p:cNvCxnSpPr>
            <p:nvPr/>
          </p:nvCxnSpPr>
          <p:spPr>
            <a:xfrm>
              <a:off x="2912909" y="3829892"/>
              <a:ext cx="248165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309"/>
            <p:cNvCxnSpPr>
              <a:stCxn id="85" idx="3"/>
            </p:cNvCxnSpPr>
            <p:nvPr/>
          </p:nvCxnSpPr>
          <p:spPr>
            <a:xfrm flipV="1">
              <a:off x="3647601" y="3829892"/>
              <a:ext cx="226954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圆角矩形 48"/>
            <p:cNvSpPr/>
            <p:nvPr/>
          </p:nvSpPr>
          <p:spPr>
            <a:xfrm>
              <a:off x="3159891" y="4354616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53"/>
            <p:cNvCxnSpPr>
              <a:endCxn id="88" idx="1"/>
            </p:cNvCxnSpPr>
            <p:nvPr/>
          </p:nvCxnSpPr>
          <p:spPr>
            <a:xfrm>
              <a:off x="2911727" y="4423303"/>
              <a:ext cx="248165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309"/>
            <p:cNvCxnSpPr>
              <a:stCxn id="88" idx="3"/>
            </p:cNvCxnSpPr>
            <p:nvPr/>
          </p:nvCxnSpPr>
          <p:spPr>
            <a:xfrm flipV="1">
              <a:off x="3646421" y="4423303"/>
              <a:ext cx="226954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2"/>
              <a:endCxn id="88" idx="0"/>
            </p:cNvCxnSpPr>
            <p:nvPr/>
          </p:nvCxnSpPr>
          <p:spPr>
            <a:xfrm flipH="1">
              <a:off x="3403161" y="3901684"/>
              <a:ext cx="1182" cy="452933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055344" y="4043027"/>
              <a:ext cx="744163" cy="32889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shared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Elbow Connector 92"/>
            <p:cNvCxnSpPr>
              <a:stCxn id="69" idx="3"/>
              <a:endCxn id="122" idx="1"/>
            </p:cNvCxnSpPr>
            <p:nvPr/>
          </p:nvCxnSpPr>
          <p:spPr>
            <a:xfrm>
              <a:off x="2160621" y="3184899"/>
              <a:ext cx="368430" cy="85219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3"/>
                <p:cNvSpPr/>
                <p:nvPr/>
              </p:nvSpPr>
              <p:spPr>
                <a:xfrm>
                  <a:off x="4658799" y="1710682"/>
                  <a:ext cx="363225" cy="10489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×128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799" y="1710682"/>
                  <a:ext cx="363225" cy="104899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等腰三角形 319"/>
            <p:cNvSpPr/>
            <p:nvPr/>
          </p:nvSpPr>
          <p:spPr>
            <a:xfrm rot="5400000">
              <a:off x="4078888" y="3953093"/>
              <a:ext cx="793531" cy="18781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  <p:sp>
          <p:nvSpPr>
            <p:cNvPr id="96" name="文本框 332"/>
            <p:cNvSpPr txBox="1"/>
            <p:nvPr/>
          </p:nvSpPr>
          <p:spPr>
            <a:xfrm>
              <a:off x="4244647" y="3131177"/>
              <a:ext cx="472380" cy="518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</a:p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3"/>
                <p:cNvSpPr/>
                <p:nvPr/>
              </p:nvSpPr>
              <p:spPr>
                <a:xfrm>
                  <a:off x="4656707" y="3505947"/>
                  <a:ext cx="364949" cy="10560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×128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07" y="3505947"/>
                  <a:ext cx="364949" cy="105602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文本框 369"/>
            <p:cNvSpPr txBox="1"/>
            <p:nvPr/>
          </p:nvSpPr>
          <p:spPr>
            <a:xfrm>
              <a:off x="3935163" y="2960506"/>
              <a:ext cx="357744" cy="2408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369"/>
            <p:cNvSpPr txBox="1"/>
            <p:nvPr/>
          </p:nvSpPr>
          <p:spPr>
            <a:xfrm>
              <a:off x="4699579" y="2966834"/>
              <a:ext cx="357744" cy="2408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369"/>
            <p:cNvSpPr txBox="1"/>
            <p:nvPr/>
          </p:nvSpPr>
          <p:spPr>
            <a:xfrm>
              <a:off x="5449173" y="2966834"/>
              <a:ext cx="357744" cy="2408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340"/>
                <p:cNvSpPr/>
                <p:nvPr/>
              </p:nvSpPr>
              <p:spPr>
                <a:xfrm rot="16200000">
                  <a:off x="7093626" y="3363204"/>
                  <a:ext cx="743991" cy="35950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9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𝐋𝐒𝐓𝐌</m:t>
                        </m:r>
                      </m:oMath>
                    </m:oMathPara>
                  </a14:m>
                  <a:endParaRPr lang="zh-CN" alt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矩形 3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93626" y="3363204"/>
                  <a:ext cx="743991" cy="35950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接箭头连接符 424"/>
            <p:cNvCxnSpPr>
              <a:stCxn id="38" idx="2"/>
            </p:cNvCxnSpPr>
            <p:nvPr/>
          </p:nvCxnSpPr>
          <p:spPr>
            <a:xfrm flipH="1">
              <a:off x="5613404" y="2388198"/>
              <a:ext cx="1426" cy="2414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424"/>
            <p:cNvCxnSpPr>
              <a:endCxn id="138" idx="0"/>
            </p:cNvCxnSpPr>
            <p:nvPr/>
          </p:nvCxnSpPr>
          <p:spPr>
            <a:xfrm>
              <a:off x="5600860" y="3583218"/>
              <a:ext cx="1" cy="2754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436"/>
            <p:cNvCxnSpPr>
              <a:stCxn id="42" idx="1"/>
              <a:endCxn id="45" idx="1"/>
            </p:cNvCxnSpPr>
            <p:nvPr/>
          </p:nvCxnSpPr>
          <p:spPr>
            <a:xfrm flipH="1" flipV="1">
              <a:off x="6672937" y="2209294"/>
              <a:ext cx="2375" cy="4259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340"/>
                <p:cNvSpPr/>
                <p:nvPr/>
              </p:nvSpPr>
              <p:spPr>
                <a:xfrm>
                  <a:off x="7464781" y="2110522"/>
                  <a:ext cx="739796" cy="206292"/>
                </a:xfrm>
                <a:prstGeom prst="rect">
                  <a:avLst/>
                </a:prstGeom>
                <a:solidFill>
                  <a:srgbClr val="9999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矩形 3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781" y="2110522"/>
                  <a:ext cx="739796" cy="206292"/>
                </a:xfrm>
                <a:prstGeom prst="rect">
                  <a:avLst/>
                </a:prstGeom>
                <a:blipFill>
                  <a:blip r:embed="rId23"/>
                  <a:stretch>
                    <a:fillRect t="-17857" b="-178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3"/>
                <p:cNvSpPr/>
                <p:nvPr/>
              </p:nvSpPr>
              <p:spPr>
                <a:xfrm>
                  <a:off x="8580485" y="1782470"/>
                  <a:ext cx="458713" cy="8697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×128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485" y="1782470"/>
                  <a:ext cx="458713" cy="86973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直接箭头连接符 440"/>
            <p:cNvCxnSpPr>
              <a:stCxn id="105" idx="3"/>
              <a:endCxn id="106" idx="1"/>
            </p:cNvCxnSpPr>
            <p:nvPr/>
          </p:nvCxnSpPr>
          <p:spPr>
            <a:xfrm>
              <a:off x="8204577" y="2213667"/>
              <a:ext cx="375907" cy="3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圆角矩形 48"/>
            <p:cNvSpPr/>
            <p:nvPr/>
          </p:nvSpPr>
          <p:spPr>
            <a:xfrm>
              <a:off x="9319910" y="1784682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箭头连接符 53"/>
            <p:cNvCxnSpPr>
              <a:endCxn id="108" idx="1"/>
            </p:cNvCxnSpPr>
            <p:nvPr/>
          </p:nvCxnSpPr>
          <p:spPr>
            <a:xfrm>
              <a:off x="9071745" y="1853370"/>
              <a:ext cx="248165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309"/>
            <p:cNvCxnSpPr>
              <a:stCxn id="108" idx="3"/>
            </p:cNvCxnSpPr>
            <p:nvPr/>
          </p:nvCxnSpPr>
          <p:spPr>
            <a:xfrm flipV="1">
              <a:off x="9806440" y="1853370"/>
              <a:ext cx="226954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圆角矩形 48"/>
            <p:cNvSpPr/>
            <p:nvPr/>
          </p:nvSpPr>
          <p:spPr>
            <a:xfrm>
              <a:off x="9319212" y="1930109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直接箭头连接符 53"/>
            <p:cNvCxnSpPr>
              <a:endCxn id="111" idx="1"/>
            </p:cNvCxnSpPr>
            <p:nvPr/>
          </p:nvCxnSpPr>
          <p:spPr>
            <a:xfrm>
              <a:off x="9071047" y="1998797"/>
              <a:ext cx="248165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309"/>
            <p:cNvCxnSpPr>
              <a:stCxn id="111" idx="3"/>
            </p:cNvCxnSpPr>
            <p:nvPr/>
          </p:nvCxnSpPr>
          <p:spPr>
            <a:xfrm flipV="1">
              <a:off x="9805741" y="1998797"/>
              <a:ext cx="226954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圆角矩形 48"/>
            <p:cNvSpPr/>
            <p:nvPr/>
          </p:nvSpPr>
          <p:spPr>
            <a:xfrm>
              <a:off x="9318030" y="2523520"/>
              <a:ext cx="486538" cy="1404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箭头连接符 53"/>
            <p:cNvCxnSpPr>
              <a:endCxn id="114" idx="1"/>
            </p:cNvCxnSpPr>
            <p:nvPr/>
          </p:nvCxnSpPr>
          <p:spPr>
            <a:xfrm>
              <a:off x="9069866" y="2592208"/>
              <a:ext cx="248165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309"/>
            <p:cNvCxnSpPr>
              <a:stCxn id="114" idx="3"/>
            </p:cNvCxnSpPr>
            <p:nvPr/>
          </p:nvCxnSpPr>
          <p:spPr>
            <a:xfrm flipV="1">
              <a:off x="9804559" y="2592208"/>
              <a:ext cx="226954" cy="1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1" idx="2"/>
              <a:endCxn id="114" idx="0"/>
            </p:cNvCxnSpPr>
            <p:nvPr/>
          </p:nvCxnSpPr>
          <p:spPr>
            <a:xfrm flipH="1">
              <a:off x="9561300" y="2070587"/>
              <a:ext cx="1182" cy="452933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9213482" y="2211931"/>
              <a:ext cx="694264" cy="32889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shared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561"/>
            <p:cNvSpPr/>
            <p:nvPr/>
          </p:nvSpPr>
          <p:spPr>
            <a:xfrm>
              <a:off x="6226966" y="1699496"/>
              <a:ext cx="2112839" cy="284905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/>
            </a:p>
          </p:txBody>
        </p:sp>
        <p:sp>
          <p:nvSpPr>
            <p:cNvPr id="120" name="文本框 562"/>
            <p:cNvSpPr txBox="1"/>
            <p:nvPr/>
          </p:nvSpPr>
          <p:spPr>
            <a:xfrm>
              <a:off x="6939443" y="1395850"/>
              <a:ext cx="839632" cy="32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332"/>
            <p:cNvSpPr txBox="1"/>
            <p:nvPr/>
          </p:nvSpPr>
          <p:spPr>
            <a:xfrm>
              <a:off x="10858889" y="1375478"/>
              <a:ext cx="472380" cy="518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</a:p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3"/>
                <p:cNvSpPr/>
                <p:nvPr/>
              </p:nvSpPr>
              <p:spPr>
                <a:xfrm>
                  <a:off x="2529051" y="3501714"/>
                  <a:ext cx="373587" cy="10707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×3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051" y="3501714"/>
                  <a:ext cx="373587" cy="107074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3"/>
                <p:cNvSpPr/>
                <p:nvPr/>
              </p:nvSpPr>
              <p:spPr>
                <a:xfrm>
                  <a:off x="3889289" y="3490007"/>
                  <a:ext cx="387254" cy="10585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9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×128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289" y="3490007"/>
                  <a:ext cx="387254" cy="105854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TextBox 123"/>
            <p:cNvSpPr txBox="1"/>
            <p:nvPr/>
          </p:nvSpPr>
          <p:spPr>
            <a:xfrm>
              <a:off x="6262133" y="1816916"/>
              <a:ext cx="1373223" cy="32889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context vector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 rot="5400000">
              <a:off x="6849994" y="2391240"/>
              <a:ext cx="438520" cy="87366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attention</a:t>
              </a:r>
            </a:p>
          </p:txBody>
        </p:sp>
        <p:cxnSp>
          <p:nvCxnSpPr>
            <p:cNvPr id="126" name="肘形连接符 584"/>
            <p:cNvCxnSpPr>
              <a:stCxn id="53" idx="2"/>
              <a:endCxn id="29" idx="0"/>
            </p:cNvCxnSpPr>
            <p:nvPr/>
          </p:nvCxnSpPr>
          <p:spPr>
            <a:xfrm rot="5400000">
              <a:off x="9332017" y="3581999"/>
              <a:ext cx="3522151" cy="92951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602063" y="5071250"/>
              <a:ext cx="2703984" cy="1156761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28" name="直接箭头连接符 646"/>
            <p:cNvCxnSpPr>
              <a:endCxn id="129" idx="0"/>
            </p:cNvCxnSpPr>
            <p:nvPr/>
          </p:nvCxnSpPr>
          <p:spPr>
            <a:xfrm>
              <a:off x="1436054" y="5132410"/>
              <a:ext cx="0" cy="2438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ounded Rectangle 128"/>
                <p:cNvSpPr/>
                <p:nvPr/>
              </p:nvSpPr>
              <p:spPr>
                <a:xfrm>
                  <a:off x="1141329" y="5376289"/>
                  <a:ext cx="589456" cy="24457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𝐤𝐍𝐍</m:t>
                        </m:r>
                      </m:oMath>
                    </m:oMathPara>
                  </a14:m>
                  <a:endParaRPr 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9" name="Rounded 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329" y="5376289"/>
                  <a:ext cx="589456" cy="244574"/>
                </a:xfrm>
                <a:prstGeom prst="round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直接箭头连接符 646"/>
            <p:cNvCxnSpPr>
              <a:endCxn id="133" idx="1"/>
            </p:cNvCxnSpPr>
            <p:nvPr/>
          </p:nvCxnSpPr>
          <p:spPr>
            <a:xfrm>
              <a:off x="725865" y="6023206"/>
              <a:ext cx="9498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646"/>
            <p:cNvCxnSpPr>
              <a:stCxn id="129" idx="3"/>
              <a:endCxn id="133" idx="0"/>
            </p:cNvCxnSpPr>
            <p:nvPr/>
          </p:nvCxnSpPr>
          <p:spPr>
            <a:xfrm>
              <a:off x="1730782" y="5498579"/>
              <a:ext cx="337372" cy="4023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1925222" y="5432746"/>
                  <a:ext cx="1295761" cy="318923"/>
                </a:xfrm>
                <a:prstGeom prst="rect">
                  <a:avLst/>
                </a:prstGeom>
                <a:noFill/>
              </p:spPr>
              <p:txBody>
                <a:bodyPr vert="horz"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00" i="1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222" y="5432746"/>
                  <a:ext cx="1295761" cy="318923"/>
                </a:xfrm>
                <a:prstGeom prst="rect">
                  <a:avLst/>
                </a:prstGeom>
                <a:blipFill>
                  <a:blip r:embed="rId2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ounded Rectangle 132"/>
                <p:cNvSpPr/>
                <p:nvPr/>
              </p:nvSpPr>
              <p:spPr>
                <a:xfrm>
                  <a:off x="1675760" y="5900919"/>
                  <a:ext cx="784793" cy="24457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9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𝐠𝐫𝐨𝐮𝐩𝐢𝐧𝐠</m:t>
                        </m:r>
                      </m:oMath>
                    </m:oMathPara>
                  </a14:m>
                  <a:endParaRPr 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Rounded 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760" y="5900919"/>
                  <a:ext cx="784793" cy="244574"/>
                </a:xfrm>
                <a:prstGeom prst="roundRect">
                  <a:avLst/>
                </a:prstGeom>
                <a:blipFill>
                  <a:blip r:embed="rId29"/>
                  <a:stretch>
                    <a:fillRect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接箭头连接符 646"/>
            <p:cNvCxnSpPr>
              <a:endCxn id="129" idx="1"/>
            </p:cNvCxnSpPr>
            <p:nvPr/>
          </p:nvCxnSpPr>
          <p:spPr>
            <a:xfrm flipV="1">
              <a:off x="959848" y="5498578"/>
              <a:ext cx="181481" cy="5246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646"/>
            <p:cNvCxnSpPr>
              <a:stCxn id="133" idx="3"/>
            </p:cNvCxnSpPr>
            <p:nvPr/>
          </p:nvCxnSpPr>
          <p:spPr>
            <a:xfrm>
              <a:off x="2460550" y="6023209"/>
              <a:ext cx="317411" cy="14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3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0718" y="1545826"/>
              <a:ext cx="802316" cy="601737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3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977" y="3679765"/>
              <a:ext cx="802316" cy="6017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340"/>
                <p:cNvSpPr/>
                <p:nvPr/>
              </p:nvSpPr>
              <p:spPr>
                <a:xfrm>
                  <a:off x="5234621" y="3858693"/>
                  <a:ext cx="732480" cy="3595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5715" tIns="37855" rIns="75715" bIns="3785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9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𝐋𝐒𝐓𝐌</m:t>
                        </m:r>
                      </m:oMath>
                    </m:oMathPara>
                  </a14:m>
                  <a:endParaRPr lang="zh-CN" alt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矩形 3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21" y="3858693"/>
                  <a:ext cx="732480" cy="35950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444"/>
                <p:cNvSpPr txBox="1"/>
                <p:nvPr/>
              </p:nvSpPr>
              <p:spPr>
                <a:xfrm>
                  <a:off x="5427455" y="1778390"/>
                  <a:ext cx="388211" cy="328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sz="1000" b="1" dirty="0"/>
                </a:p>
              </p:txBody>
            </p:sp>
          </mc:Choice>
          <mc:Fallback xmlns="">
            <p:sp>
              <p:nvSpPr>
                <p:cNvPr id="139" name="文本框 4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455" y="1778390"/>
                  <a:ext cx="388211" cy="32889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直接箭头连接符 436"/>
            <p:cNvCxnSpPr>
              <a:stCxn id="101" idx="3"/>
              <a:endCxn id="42" idx="3"/>
            </p:cNvCxnSpPr>
            <p:nvPr/>
          </p:nvCxnSpPr>
          <p:spPr>
            <a:xfrm flipH="1" flipV="1">
              <a:off x="6675312" y="3002644"/>
              <a:ext cx="790302" cy="168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444"/>
                <p:cNvSpPr txBox="1"/>
                <p:nvPr/>
              </p:nvSpPr>
              <p:spPr>
                <a:xfrm>
                  <a:off x="6625102" y="3788103"/>
                  <a:ext cx="388211" cy="328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zh-CN" altLang="en-US" sz="1000" b="1" dirty="0"/>
                </a:p>
              </p:txBody>
            </p:sp>
          </mc:Choice>
          <mc:Fallback xmlns="">
            <p:sp>
              <p:nvSpPr>
                <p:cNvPr id="141" name="文本框 4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5102" y="3788103"/>
                  <a:ext cx="388211" cy="32889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肘形连接符 584"/>
            <p:cNvCxnSpPr>
              <a:stCxn id="138" idx="3"/>
              <a:endCxn id="101" idx="1"/>
            </p:cNvCxnSpPr>
            <p:nvPr/>
          </p:nvCxnSpPr>
          <p:spPr>
            <a:xfrm flipV="1">
              <a:off x="5967101" y="3914953"/>
              <a:ext cx="1498521" cy="12349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6609244" y="2285674"/>
                  <a:ext cx="330418" cy="3288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244" y="2285674"/>
                  <a:ext cx="330418" cy="32889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Arrow Connector 143"/>
            <p:cNvCxnSpPr>
              <a:stCxn id="69" idx="2"/>
              <a:endCxn id="127" idx="0"/>
            </p:cNvCxnSpPr>
            <p:nvPr/>
          </p:nvCxnSpPr>
          <p:spPr>
            <a:xfrm>
              <a:off x="1951561" y="3412069"/>
              <a:ext cx="2494" cy="165918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Left Brace 144"/>
            <p:cNvSpPr/>
            <p:nvPr/>
          </p:nvSpPr>
          <p:spPr>
            <a:xfrm rot="5400000">
              <a:off x="3721455" y="95435"/>
              <a:ext cx="107812" cy="2492608"/>
            </a:xfrm>
            <a:prstGeom prst="leftBrace">
              <a:avLst/>
            </a:prstGeom>
            <a:ln w="28575" cap="sq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6" name="文本框 664"/>
            <p:cNvSpPr txBox="1"/>
            <p:nvPr/>
          </p:nvSpPr>
          <p:spPr>
            <a:xfrm>
              <a:off x="2490683" y="952286"/>
              <a:ext cx="2566640" cy="32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(b) Area feature extraction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Left Brace 146"/>
            <p:cNvSpPr/>
            <p:nvPr/>
          </p:nvSpPr>
          <p:spPr>
            <a:xfrm rot="5400000">
              <a:off x="6676171" y="-267990"/>
              <a:ext cx="106311" cy="3220959"/>
            </a:xfrm>
            <a:prstGeom prst="leftBrace">
              <a:avLst/>
            </a:prstGeom>
            <a:ln w="28575" cap="sq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8" name="文本框 664"/>
            <p:cNvSpPr txBox="1"/>
            <p:nvPr/>
          </p:nvSpPr>
          <p:spPr>
            <a:xfrm>
              <a:off x="4938977" y="956522"/>
              <a:ext cx="3547994" cy="32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(c) Encoder-decoder feature aggregation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Left Brace 148"/>
            <p:cNvSpPr/>
            <p:nvPr/>
          </p:nvSpPr>
          <p:spPr>
            <a:xfrm rot="5400000">
              <a:off x="10017329" y="-315468"/>
              <a:ext cx="128954" cy="3289611"/>
            </a:xfrm>
            <a:prstGeom prst="leftBrace">
              <a:avLst/>
            </a:prstGeom>
            <a:ln w="28575" cap="sq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0" name="文本框 664"/>
            <p:cNvSpPr txBox="1"/>
            <p:nvPr/>
          </p:nvSpPr>
          <p:spPr>
            <a:xfrm>
              <a:off x="8411541" y="958549"/>
              <a:ext cx="3340528" cy="32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(d) Local region feature aggregation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444"/>
                <p:cNvSpPr txBox="1"/>
                <p:nvPr/>
              </p:nvSpPr>
              <p:spPr>
                <a:xfrm>
                  <a:off x="8292865" y="1930102"/>
                  <a:ext cx="388211" cy="328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050" b="1" dirty="0"/>
                </a:p>
              </p:txBody>
            </p:sp>
          </mc:Choice>
          <mc:Fallback xmlns="">
            <p:sp>
              <p:nvSpPr>
                <p:cNvPr id="151" name="文本框 4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865" y="1930102"/>
                  <a:ext cx="388211" cy="32889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直接箭头连接符 436"/>
            <p:cNvCxnSpPr>
              <a:stCxn id="101" idx="3"/>
              <a:endCxn id="105" idx="1"/>
            </p:cNvCxnSpPr>
            <p:nvPr/>
          </p:nvCxnSpPr>
          <p:spPr>
            <a:xfrm flipH="1" flipV="1">
              <a:off x="7464782" y="2213667"/>
              <a:ext cx="833" cy="9573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Left Brace 152"/>
            <p:cNvSpPr/>
            <p:nvPr/>
          </p:nvSpPr>
          <p:spPr>
            <a:xfrm rot="5400000">
              <a:off x="1378035" y="378357"/>
              <a:ext cx="123019" cy="1907897"/>
            </a:xfrm>
            <a:prstGeom prst="leftBrace">
              <a:avLst/>
            </a:prstGeom>
            <a:ln w="28575" cap="sq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4872137" y="5103406"/>
              <a:ext cx="6597310" cy="1332888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715" tIns="37858" rIns="75715" bIns="3785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>
                <a:noFill/>
              </a:endParaRPr>
            </a:p>
          </p:txBody>
        </p:sp>
        <p:sp>
          <p:nvSpPr>
            <p:cNvPr id="155" name="文本框 664"/>
            <p:cNvSpPr txBox="1"/>
            <p:nvPr/>
          </p:nvSpPr>
          <p:spPr>
            <a:xfrm>
              <a:off x="9082961" y="2991773"/>
              <a:ext cx="2183734" cy="32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(e) Shape classification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文本框 664"/>
            <p:cNvSpPr txBox="1"/>
            <p:nvPr/>
          </p:nvSpPr>
          <p:spPr>
            <a:xfrm>
              <a:off x="6932003" y="4672268"/>
              <a:ext cx="2391087" cy="32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(f) Shape part segmentation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292"/>
                <p:cNvSpPr/>
                <p:nvPr/>
              </p:nvSpPr>
              <p:spPr>
                <a:xfrm>
                  <a:off x="829676" y="2484931"/>
                  <a:ext cx="339290" cy="3288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𝐏</m:t>
                        </m:r>
                      </m:oMath>
                    </m:oMathPara>
                  </a14:m>
                  <a:endParaRPr lang="zh-CN" alt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7" name="矩形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676" y="2484931"/>
                  <a:ext cx="339290" cy="32889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292"/>
                <p:cNvSpPr/>
                <p:nvPr/>
              </p:nvSpPr>
              <p:spPr>
                <a:xfrm>
                  <a:off x="1823352" y="1738890"/>
                  <a:ext cx="389261" cy="3288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8" name="矩形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352" y="1738890"/>
                  <a:ext cx="389261" cy="32889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Left Brace 158"/>
            <p:cNvSpPr/>
            <p:nvPr/>
          </p:nvSpPr>
          <p:spPr>
            <a:xfrm rot="5400000">
              <a:off x="10117879" y="2354387"/>
              <a:ext cx="119836" cy="1902991"/>
            </a:xfrm>
            <a:prstGeom prst="leftBrace">
              <a:avLst/>
            </a:prstGeom>
            <a:ln w="28575" cap="sq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0" name="Left Brace 159"/>
            <p:cNvSpPr/>
            <p:nvPr/>
          </p:nvSpPr>
          <p:spPr>
            <a:xfrm rot="5400000">
              <a:off x="8125775" y="1761431"/>
              <a:ext cx="103160" cy="6507201"/>
            </a:xfrm>
            <a:prstGeom prst="leftBrace">
              <a:avLst/>
            </a:prstGeom>
            <a:ln w="28575" cap="sq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444"/>
                <p:cNvSpPr txBox="1"/>
                <p:nvPr/>
              </p:nvSpPr>
              <p:spPr>
                <a:xfrm>
                  <a:off x="8628153" y="2652859"/>
                  <a:ext cx="388211" cy="345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000" b="1" i="1" dirty="0"/>
                </a:p>
              </p:txBody>
            </p:sp>
          </mc:Choice>
          <mc:Fallback xmlns="">
            <p:sp>
              <p:nvSpPr>
                <p:cNvPr id="161" name="文本框 4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8153" y="2652859"/>
                  <a:ext cx="388211" cy="34575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292"/>
                <p:cNvSpPr/>
                <p:nvPr/>
              </p:nvSpPr>
              <p:spPr>
                <a:xfrm>
                  <a:off x="2025736" y="4656482"/>
                  <a:ext cx="1679910" cy="352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={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,⋯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2" name="矩形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736" y="4656482"/>
                  <a:ext cx="1679910" cy="352893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292"/>
                <p:cNvSpPr/>
                <p:nvPr/>
              </p:nvSpPr>
              <p:spPr>
                <a:xfrm>
                  <a:off x="4101455" y="4661659"/>
                  <a:ext cx="1591184" cy="352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={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,⋯</m:t>
                        </m:r>
                        <m:sSubSup>
                          <m:sSub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矩形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455" y="4661659"/>
                  <a:ext cx="1591184" cy="352893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11305898" y="2282103"/>
                  <a:ext cx="339290" cy="3288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𝒈</m:t>
                        </m:r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5898" y="2282103"/>
                  <a:ext cx="339290" cy="32889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6" name="文本框 664"/>
          <p:cNvSpPr txBox="1"/>
          <p:nvPr/>
        </p:nvSpPr>
        <p:spPr>
          <a:xfrm>
            <a:off x="491472" y="2450165"/>
            <a:ext cx="269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(a) Multi-scale area establishment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echnical details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Multi-scale area 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establishment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15" y="2720860"/>
            <a:ext cx="1283097" cy="962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98" y="2817998"/>
            <a:ext cx="1237872" cy="96232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8" idx="3"/>
            <a:endCxn id="9" idx="1"/>
          </p:cNvCxnSpPr>
          <p:nvPr/>
        </p:nvCxnSpPr>
        <p:spPr bwMode="auto">
          <a:xfrm>
            <a:off x="3708079" y="4145580"/>
            <a:ext cx="4443573" cy="59445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730262" y="3691351"/>
            <a:ext cx="295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arthest point sampling (FPS)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31915" y="3808404"/>
            <a:ext cx="1476164" cy="6743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Input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points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151652" y="3867849"/>
            <a:ext cx="1476164" cy="6743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sampled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points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556092" y="5592051"/>
            <a:ext cx="1476164" cy="6743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ocal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regions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 bwMode="auto">
          <a:xfrm flipH="1">
            <a:off x="6294174" y="4542200"/>
            <a:ext cx="2595560" cy="1049851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850874" y="4682806"/>
            <a:ext cx="315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k-nearest neighbor (</a:t>
            </a:r>
            <a:r>
              <a:rPr lang="en-US" dirty="0" err="1" smtClean="0"/>
              <a:t>kNN</a:t>
            </a:r>
            <a:r>
              <a:rPr lang="en-US" dirty="0" smtClean="0"/>
              <a:t>) </a:t>
            </a:r>
          </a:p>
          <a:p>
            <a:pPr algn="ctr"/>
            <a:r>
              <a:rPr lang="en-US" dirty="0" smtClean="0"/>
              <a:t>searching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874" y="5512755"/>
            <a:ext cx="1351643" cy="11908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941" y="5512755"/>
            <a:ext cx="1788311" cy="1157456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8" idx="3"/>
            <a:endCxn id="10" idx="0"/>
          </p:cNvCxnSpPr>
          <p:nvPr/>
        </p:nvCxnSpPr>
        <p:spPr bwMode="auto">
          <a:xfrm>
            <a:off x="3708079" y="4145580"/>
            <a:ext cx="2586095" cy="1446471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564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echnical details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Area 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extraction &amp; Encoder-decoder feature aggregation</a:t>
            </a:r>
          </a:p>
          <a:p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1518144" y="2831123"/>
            <a:ext cx="8575425" cy="3804482"/>
            <a:chOff x="1518144" y="2573904"/>
            <a:chExt cx="8606138" cy="4061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 bwMode="auto">
                <a:xfrm>
                  <a:off x="1518144" y="3419689"/>
                  <a:ext cx="519065" cy="432048"/>
                </a:xfrm>
                <a:prstGeom prst="rect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8144" y="3419689"/>
                  <a:ext cx="519065" cy="432048"/>
                </a:xfrm>
                <a:prstGeom prst="rect">
                  <a:avLst/>
                </a:prstGeom>
                <a:blipFill>
                  <a:blip r:embed="rId2"/>
                  <a:stretch>
                    <a:fillRect b="-8955"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 bwMode="auto">
                <a:xfrm>
                  <a:off x="1519307" y="4354033"/>
                  <a:ext cx="519065" cy="432048"/>
                </a:xfrm>
                <a:prstGeom prst="rect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Sup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9307" y="4354033"/>
                  <a:ext cx="519065" cy="432048"/>
                </a:xfrm>
                <a:prstGeom prst="rect">
                  <a:avLst/>
                </a:prstGeom>
                <a:blipFill>
                  <a:blip r:embed="rId3"/>
                  <a:stretch>
                    <a:fillRect b="-10606"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 bwMode="auto">
                <a:xfrm>
                  <a:off x="1518144" y="5998256"/>
                  <a:ext cx="519065" cy="432048"/>
                </a:xfrm>
                <a:prstGeom prst="rect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Sup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8144" y="5998256"/>
                  <a:ext cx="519065" cy="432048"/>
                </a:xfrm>
                <a:prstGeom prst="rect">
                  <a:avLst/>
                </a:prstGeom>
                <a:blipFill>
                  <a:blip r:embed="rId4"/>
                  <a:stretch>
                    <a:fillRect b="-10606"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545928" y="5004060"/>
                  <a:ext cx="461665" cy="6480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928" y="5004060"/>
                  <a:ext cx="461665" cy="6480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 bwMode="auto">
                <a:xfrm>
                  <a:off x="2469258" y="3419689"/>
                  <a:ext cx="936104" cy="432048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𝑀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𝐿𝑃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1</m:t>
                        </m:r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9258" y="3419689"/>
                  <a:ext cx="936104" cy="4320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 bwMode="auto">
                <a:xfrm>
                  <a:off x="2457865" y="4354033"/>
                  <a:ext cx="936104" cy="432048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𝑀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𝐿𝑃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2</m:t>
                        </m:r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7865" y="4354033"/>
                  <a:ext cx="936104" cy="432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 bwMode="auto">
                <a:xfrm>
                  <a:off x="2456702" y="5998256"/>
                  <a:ext cx="936104" cy="432048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𝑀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𝐿𝑃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702" y="5998256"/>
                  <a:ext cx="936104" cy="4320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Isosceles Triangle 69"/>
            <p:cNvSpPr/>
            <p:nvPr/>
          </p:nvSpPr>
          <p:spPr bwMode="auto">
            <a:xfrm rot="5400000">
              <a:off x="3540295" y="3545704"/>
              <a:ext cx="432048" cy="180019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5400000">
              <a:off x="3541458" y="4480047"/>
              <a:ext cx="432048" cy="180019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5400000">
              <a:off x="3540295" y="6124271"/>
              <a:ext cx="432048" cy="180019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 bwMode="auto">
                <a:xfrm>
                  <a:off x="4957133" y="3419689"/>
                  <a:ext cx="936104" cy="43204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𝐋𝐒𝐓𝐌</m:t>
                        </m:r>
                      </m:oMath>
                    </m:oMathPara>
                  </a14:m>
                  <a:endParaRPr kumimoji="0" lang="en-US" sz="18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7133" y="3419689"/>
                  <a:ext cx="936104" cy="4320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 bwMode="auto">
                <a:xfrm>
                  <a:off x="4957133" y="4355761"/>
                  <a:ext cx="936104" cy="43204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𝐋𝐒𝐓𝐌</m:t>
                        </m:r>
                      </m:oMath>
                    </m:oMathPara>
                  </a14:m>
                  <a:endParaRPr kumimoji="0" lang="en-US" sz="18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7133" y="4355761"/>
                  <a:ext cx="936104" cy="4320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 bwMode="auto">
                <a:xfrm>
                  <a:off x="4957133" y="5976168"/>
                  <a:ext cx="936104" cy="43204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𝐋𝐒𝐓𝐌</m:t>
                        </m:r>
                      </m:oMath>
                    </m:oMathPara>
                  </a14:m>
                  <a:endParaRPr kumimoji="0" lang="en-US" sz="18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57133" y="5976168"/>
                  <a:ext cx="936104" cy="4320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/>
            <p:cNvSpPr txBox="1"/>
            <p:nvPr/>
          </p:nvSpPr>
          <p:spPr>
            <a:xfrm>
              <a:off x="3404388" y="2830345"/>
              <a:ext cx="651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 </a:t>
              </a:r>
            </a:p>
            <a:p>
              <a:r>
                <a:rPr lang="en-US" dirty="0" smtClean="0"/>
                <a:t>pool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406551" y="3788108"/>
              <a:ext cx="651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 </a:t>
              </a:r>
            </a:p>
            <a:p>
              <a:r>
                <a:rPr lang="en-US" dirty="0" smtClean="0"/>
                <a:t>pool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04670" y="5446447"/>
              <a:ext cx="651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 </a:t>
              </a:r>
            </a:p>
            <a:p>
              <a:r>
                <a:rPr lang="en-US" dirty="0" smtClean="0"/>
                <a:t>pool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7237658" y="4401193"/>
              <a:ext cx="72008" cy="494856"/>
            </a:xfrm>
            <a:prstGeom prst="rect">
              <a:avLst/>
            </a:prstGeom>
            <a:solidFill>
              <a:srgbClr val="CC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 bwMode="auto">
                <a:xfrm rot="16200000">
                  <a:off x="8004036" y="5322706"/>
                  <a:ext cx="936104" cy="432048"/>
                </a:xfrm>
                <a:prstGeom prst="rect">
                  <a:avLst/>
                </a:prstGeom>
                <a:solidFill>
                  <a:srgbClr val="C0000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𝐋𝐒𝐓𝐌</m:t>
                        </m:r>
                      </m:oMath>
                    </m:oMathPara>
                  </a14:m>
                  <a:endParaRPr kumimoji="0" lang="en-US" sz="18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8004036" y="5322706"/>
                  <a:ext cx="936104" cy="43204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>
              <a:stCxn id="63" idx="3"/>
              <a:endCxn id="67" idx="1"/>
            </p:cNvCxnSpPr>
            <p:nvPr/>
          </p:nvCxnSpPr>
          <p:spPr bwMode="auto">
            <a:xfrm>
              <a:off x="2037209" y="3635713"/>
              <a:ext cx="432049" cy="0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Straight Arrow Connector 81"/>
            <p:cNvCxnSpPr>
              <a:stCxn id="64" idx="3"/>
              <a:endCxn id="68" idx="1"/>
            </p:cNvCxnSpPr>
            <p:nvPr/>
          </p:nvCxnSpPr>
          <p:spPr bwMode="auto">
            <a:xfrm>
              <a:off x="2038372" y="4570057"/>
              <a:ext cx="419493" cy="0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>
              <a:stCxn id="65" idx="3"/>
              <a:endCxn id="69" idx="1"/>
            </p:cNvCxnSpPr>
            <p:nvPr/>
          </p:nvCxnSpPr>
          <p:spPr bwMode="auto">
            <a:xfrm>
              <a:off x="2037209" y="6214280"/>
              <a:ext cx="419493" cy="0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Elbow Connector 83"/>
            <p:cNvCxnSpPr>
              <a:stCxn id="75" idx="3"/>
              <a:endCxn id="80" idx="1"/>
            </p:cNvCxnSpPr>
            <p:nvPr/>
          </p:nvCxnSpPr>
          <p:spPr bwMode="auto">
            <a:xfrm flipV="1">
              <a:off x="5893237" y="6006782"/>
              <a:ext cx="2578851" cy="185410"/>
            </a:xfrm>
            <a:prstGeom prst="bentConnector2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Straight Arrow Connector 84"/>
            <p:cNvCxnSpPr>
              <a:stCxn id="73" idx="2"/>
              <a:endCxn id="74" idx="0"/>
            </p:cNvCxnSpPr>
            <p:nvPr/>
          </p:nvCxnSpPr>
          <p:spPr bwMode="auto">
            <a:xfrm>
              <a:off x="5425185" y="3851737"/>
              <a:ext cx="0" cy="504024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Straight Arrow Connector 85"/>
            <p:cNvCxnSpPr>
              <a:endCxn id="75" idx="0"/>
            </p:cNvCxnSpPr>
            <p:nvPr/>
          </p:nvCxnSpPr>
          <p:spPr bwMode="auto">
            <a:xfrm>
              <a:off x="5423711" y="5652132"/>
              <a:ext cx="1474" cy="324036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/>
            <p:cNvCxnSpPr>
              <a:stCxn id="73" idx="3"/>
              <a:endCxn id="79" idx="2"/>
            </p:cNvCxnSpPr>
            <p:nvPr/>
          </p:nvCxnSpPr>
          <p:spPr bwMode="auto">
            <a:xfrm>
              <a:off x="5893237" y="3635713"/>
              <a:ext cx="1380425" cy="1260336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/>
            <p:cNvCxnSpPr>
              <a:stCxn id="75" idx="3"/>
              <a:endCxn id="79" idx="2"/>
            </p:cNvCxnSpPr>
            <p:nvPr/>
          </p:nvCxnSpPr>
          <p:spPr bwMode="auto">
            <a:xfrm flipV="1">
              <a:off x="5893237" y="4896049"/>
              <a:ext cx="1380425" cy="1296143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Straight Arrow Connector 88"/>
            <p:cNvCxnSpPr>
              <a:stCxn id="80" idx="3"/>
              <a:endCxn id="79" idx="2"/>
            </p:cNvCxnSpPr>
            <p:nvPr/>
          </p:nvCxnSpPr>
          <p:spPr bwMode="auto">
            <a:xfrm flipH="1" flipV="1">
              <a:off x="7273662" y="4896049"/>
              <a:ext cx="1198426" cy="174629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 bwMode="auto">
                <a:xfrm>
                  <a:off x="6915052" y="3478065"/>
                  <a:ext cx="696632" cy="3041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𝒄</m:t>
                        </m:r>
                      </m:oMath>
                    </m:oMathPara>
                  </a14:m>
                  <a:endParaRPr kumimoji="0" lang="en-US" sz="18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15052" y="3478065"/>
                  <a:ext cx="696632" cy="3041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/>
            <p:cNvCxnSpPr>
              <a:stCxn id="73" idx="3"/>
              <a:endCxn id="90" idx="1"/>
            </p:cNvCxnSpPr>
            <p:nvPr/>
          </p:nvCxnSpPr>
          <p:spPr bwMode="auto">
            <a:xfrm flipV="1">
              <a:off x="5893237" y="3630127"/>
              <a:ext cx="1021815" cy="5586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Straight Arrow Connector 91"/>
            <p:cNvCxnSpPr>
              <a:stCxn id="79" idx="0"/>
              <a:endCxn id="90" idx="2"/>
            </p:cNvCxnSpPr>
            <p:nvPr/>
          </p:nvCxnSpPr>
          <p:spPr bwMode="auto">
            <a:xfrm flipH="1" flipV="1">
              <a:off x="7263368" y="3782189"/>
              <a:ext cx="10294" cy="619004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189514" y="3812803"/>
                  <a:ext cx="407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9514" y="3812803"/>
                  <a:ext cx="40776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/>
            <p:cNvSpPr txBox="1"/>
            <p:nvPr/>
          </p:nvSpPr>
          <p:spPr>
            <a:xfrm>
              <a:off x="7273662" y="4463955"/>
              <a:ext cx="1306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attention</a:t>
              </a:r>
              <a:endParaRPr lang="en-US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41892" y="3075367"/>
              <a:ext cx="186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dirty="0" smtClean="0"/>
                <a:t>ontext vector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412069" y="4726443"/>
                  <a:ext cx="550354" cy="375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069" y="4726443"/>
                  <a:ext cx="550354" cy="375616"/>
                </a:xfrm>
                <a:prstGeom prst="rect">
                  <a:avLst/>
                </a:prstGeom>
                <a:blipFill>
                  <a:blip r:embed="rId15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067931" y="5800772"/>
                  <a:ext cx="550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7931" y="5800772"/>
                  <a:ext cx="5503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148534" y="3033073"/>
                  <a:ext cx="550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534" y="3033073"/>
                  <a:ext cx="55035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 bwMode="auto">
            <a:xfrm>
              <a:off x="5423711" y="4776287"/>
              <a:ext cx="1474" cy="324036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706477" y="5004060"/>
                  <a:ext cx="461665" cy="6480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477" y="5004060"/>
                  <a:ext cx="461665" cy="64807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206836" y="5004060"/>
                  <a:ext cx="461665" cy="6480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836" y="5004060"/>
                  <a:ext cx="461665" cy="64807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3544583" y="5004060"/>
                  <a:ext cx="461665" cy="6480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583" y="5004060"/>
                  <a:ext cx="461665" cy="64807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 bwMode="auto">
                <a:xfrm>
                  <a:off x="8472088" y="3476676"/>
                  <a:ext cx="938558" cy="30412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0" lang="en-US" sz="1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accPr>
                          <m:e>
                            <m:r>
                              <a:rPr kumimoji="0" lang="en-US" sz="1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kumimoji="0" lang="en-US" sz="18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72088" y="3476676"/>
                  <a:ext cx="938558" cy="304124"/>
                </a:xfrm>
                <a:prstGeom prst="rect">
                  <a:avLst/>
                </a:prstGeom>
                <a:blipFill>
                  <a:blip r:embed="rId21"/>
                  <a:stretch>
                    <a:fillRect t="-22449" r="-4516" b="-10204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90" idx="3"/>
              <a:endCxn id="103" idx="1"/>
            </p:cNvCxnSpPr>
            <p:nvPr/>
          </p:nvCxnSpPr>
          <p:spPr bwMode="auto">
            <a:xfrm flipV="1">
              <a:off x="7611684" y="3628738"/>
              <a:ext cx="860404" cy="1389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80" idx="3"/>
              <a:endCxn id="103" idx="1"/>
            </p:cNvCxnSpPr>
            <p:nvPr/>
          </p:nvCxnSpPr>
          <p:spPr bwMode="auto">
            <a:xfrm flipV="1">
              <a:off x="8472088" y="3628738"/>
              <a:ext cx="0" cy="1441940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Straight Arrow Connector 105"/>
            <p:cNvCxnSpPr>
              <a:stCxn id="103" idx="3"/>
            </p:cNvCxnSpPr>
            <p:nvPr/>
          </p:nvCxnSpPr>
          <p:spPr bwMode="auto">
            <a:xfrm>
              <a:off x="9410646" y="3628738"/>
              <a:ext cx="699348" cy="0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9573928" y="3248501"/>
                  <a:ext cx="550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3928" y="3248501"/>
                  <a:ext cx="550354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15556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Rectangle 107"/>
            <p:cNvSpPr/>
            <p:nvPr/>
          </p:nvSpPr>
          <p:spPr bwMode="auto">
            <a:xfrm>
              <a:off x="4759986" y="2951833"/>
              <a:ext cx="1442496" cy="3683772"/>
            </a:xfrm>
            <a:prstGeom prst="rect">
              <a:avLst/>
            </a:prstGeom>
            <a:noFill/>
            <a:ln w="57150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31375" y="2573904"/>
              <a:ext cx="1011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encoder</a:t>
              </a:r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378402" y="2945923"/>
              <a:ext cx="3204638" cy="3683772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535909" y="2578096"/>
              <a:ext cx="1011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decoder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 bwMode="auto">
                <a:xfrm>
                  <a:off x="4051229" y="3412832"/>
                  <a:ext cx="563259" cy="432048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51229" y="3412832"/>
                  <a:ext cx="563259" cy="432048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 bwMode="auto">
                <a:xfrm>
                  <a:off x="4049805" y="4352236"/>
                  <a:ext cx="563259" cy="432048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49805" y="4352236"/>
                  <a:ext cx="563259" cy="432048"/>
                </a:xfrm>
                <a:prstGeom prst="rect">
                  <a:avLst/>
                </a:prstGeom>
                <a:blipFill>
                  <a:blip r:embed="rId24"/>
                  <a:stretch>
                    <a:fillRect b="-5634"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 bwMode="auto">
                <a:xfrm>
                  <a:off x="4049805" y="5976168"/>
                  <a:ext cx="563259" cy="432048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𝒔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49805" y="5976168"/>
                  <a:ext cx="563259" cy="432048"/>
                </a:xfrm>
                <a:prstGeom prst="rect">
                  <a:avLst/>
                </a:prstGeom>
                <a:blipFill>
                  <a:blip r:embed="rId25"/>
                  <a:stretch>
                    <a:fillRect b="-4167"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/>
            <p:cNvCxnSpPr>
              <a:stCxn id="112" idx="3"/>
              <a:endCxn id="73" idx="1"/>
            </p:cNvCxnSpPr>
            <p:nvPr/>
          </p:nvCxnSpPr>
          <p:spPr bwMode="auto">
            <a:xfrm>
              <a:off x="4614488" y="3628856"/>
              <a:ext cx="342645" cy="6857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Straight Arrow Connector 115"/>
            <p:cNvCxnSpPr>
              <a:stCxn id="113" idx="3"/>
              <a:endCxn id="74" idx="1"/>
            </p:cNvCxnSpPr>
            <p:nvPr/>
          </p:nvCxnSpPr>
          <p:spPr bwMode="auto">
            <a:xfrm>
              <a:off x="4613064" y="4568260"/>
              <a:ext cx="344069" cy="3525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Straight Arrow Connector 116"/>
            <p:cNvCxnSpPr>
              <a:stCxn id="114" idx="3"/>
              <a:endCxn id="75" idx="1"/>
            </p:cNvCxnSpPr>
            <p:nvPr/>
          </p:nvCxnSpPr>
          <p:spPr bwMode="auto">
            <a:xfrm>
              <a:off x="4613064" y="6192192"/>
              <a:ext cx="344069" cy="0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875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altLang="zh-CN" dirty="0" smtClean="0"/>
              <a:t>echnical details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Shape classification &amp; shape part segmentation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47334" y="2492021"/>
            <a:ext cx="8779692" cy="3819879"/>
            <a:chOff x="1347334" y="2492021"/>
            <a:chExt cx="8779692" cy="3819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 bwMode="auto">
                <a:xfrm>
                  <a:off x="1347334" y="3107186"/>
                  <a:ext cx="519065" cy="432048"/>
                </a:xfrm>
                <a:prstGeom prst="rect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7334" y="3107186"/>
                  <a:ext cx="519065" cy="432048"/>
                </a:xfrm>
                <a:prstGeom prst="rect">
                  <a:avLst/>
                </a:prstGeom>
                <a:blipFill>
                  <a:blip r:embed="rId2"/>
                  <a:stretch>
                    <a:fillRect r="-7059"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 bwMode="auto">
                <a:xfrm>
                  <a:off x="2298448" y="3107186"/>
                  <a:ext cx="936104" cy="432048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𝑀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𝐿𝑃</m:t>
                        </m:r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8448" y="3107186"/>
                  <a:ext cx="936104" cy="4320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60" idx="3"/>
              <a:endCxn id="61" idx="1"/>
            </p:cNvCxnSpPr>
            <p:nvPr/>
          </p:nvCxnSpPr>
          <p:spPr bwMode="auto">
            <a:xfrm>
              <a:off x="1866399" y="3323210"/>
              <a:ext cx="432049" cy="0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9" name="Isosceles Triangle 118"/>
            <p:cNvSpPr/>
            <p:nvPr/>
          </p:nvSpPr>
          <p:spPr bwMode="auto">
            <a:xfrm rot="5400000">
              <a:off x="3381560" y="3233201"/>
              <a:ext cx="432048" cy="180019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 bwMode="auto">
                <a:xfrm>
                  <a:off x="3925921" y="3154035"/>
                  <a:ext cx="905060" cy="338347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𝒈</m:t>
                        </m:r>
                      </m:oMath>
                    </m:oMathPara>
                  </a14:m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25921" y="3154035"/>
                  <a:ext cx="905060" cy="338347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TextBox 120"/>
            <p:cNvSpPr txBox="1"/>
            <p:nvPr/>
          </p:nvSpPr>
          <p:spPr>
            <a:xfrm>
              <a:off x="3774614" y="2819039"/>
              <a:ext cx="153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</a:t>
              </a:r>
              <a:r>
                <a:rPr lang="en-US" b="1" dirty="0" smtClean="0"/>
                <a:t>lobal feature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 bwMode="auto">
                <a:xfrm>
                  <a:off x="5603711" y="3104473"/>
                  <a:ext cx="1108520" cy="432048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𝐹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𝑙𝑎𝑦𝑒𝑟𝑠</m:t>
                        </m:r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3711" y="3104473"/>
                  <a:ext cx="1108520" cy="432048"/>
                </a:xfrm>
                <a:prstGeom prst="rect">
                  <a:avLst/>
                </a:prstGeom>
                <a:blipFill>
                  <a:blip r:embed="rId5"/>
                  <a:stretch>
                    <a:fillRect l="-3743" b="-1316"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>
              <a:stCxn id="120" idx="3"/>
              <a:endCxn id="122" idx="1"/>
            </p:cNvCxnSpPr>
            <p:nvPr/>
          </p:nvCxnSpPr>
          <p:spPr bwMode="auto">
            <a:xfrm flipV="1">
              <a:off x="4830981" y="3320497"/>
              <a:ext cx="772730" cy="2712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Left Brace 123"/>
            <p:cNvSpPr/>
            <p:nvPr/>
          </p:nvSpPr>
          <p:spPr bwMode="auto">
            <a:xfrm>
              <a:off x="6904816" y="2586577"/>
              <a:ext cx="376073" cy="1404971"/>
            </a:xfrm>
            <a:prstGeom prst="leftBrac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7368887" y="2654913"/>
              <a:ext cx="335751" cy="216024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7368887" y="2870937"/>
              <a:ext cx="191735" cy="216024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7367908" y="3086961"/>
              <a:ext cx="779944" cy="216024"/>
            </a:xfrm>
            <a:prstGeom prst="rect">
              <a:avLst/>
            </a:prstGeom>
            <a:solidFill>
              <a:srgbClr val="FFC000"/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7367908" y="3775524"/>
              <a:ext cx="259075" cy="216024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234871" y="2978599"/>
              <a:ext cx="118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irplane?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329789" y="3398935"/>
              <a:ext cx="461665" cy="3765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03087" y="4071013"/>
              <a:ext cx="152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classification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 bwMode="auto">
                <a:xfrm>
                  <a:off x="2400201" y="5069713"/>
                  <a:ext cx="905060" cy="338347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</a:rPr>
                          <m:t>𝑀𝐿𝑃</m:t>
                        </m:r>
                      </m:oMath>
                    </m:oMathPara>
                  </a14:m>
                  <a:endPara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0201" y="5069713"/>
                  <a:ext cx="905060" cy="3383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Elbow Connector 132"/>
            <p:cNvCxnSpPr>
              <a:stCxn id="120" idx="3"/>
              <a:endCxn id="132" idx="1"/>
            </p:cNvCxnSpPr>
            <p:nvPr/>
          </p:nvCxnSpPr>
          <p:spPr bwMode="auto">
            <a:xfrm flipH="1">
              <a:off x="2400201" y="3323209"/>
              <a:ext cx="2430780" cy="1915678"/>
            </a:xfrm>
            <a:prstGeom prst="bentConnector5">
              <a:avLst>
                <a:gd name="adj1" fmla="val -9404"/>
                <a:gd name="adj2" fmla="val 50000"/>
                <a:gd name="adj3" fmla="val 109404"/>
              </a:avLst>
            </a:prstGeom>
            <a:solidFill>
              <a:srgbClr val="0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 bwMode="auto">
                <a:xfrm>
                  <a:off x="3690918" y="5069713"/>
                  <a:ext cx="1904888" cy="338347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</a:rPr>
                          <m:t>𝒊𝒏𝒕𝒆𝒓𝒑𝒓𝒐𝒍𝒂𝒕𝒊𝒏𝒈</m:t>
                        </m:r>
                      </m:oMath>
                    </m:oMathPara>
                  </a14:m>
                  <a:endPara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0918" y="5069713"/>
                  <a:ext cx="1904888" cy="338347"/>
                </a:xfrm>
                <a:prstGeom prst="rect">
                  <a:avLst/>
                </a:prstGeom>
                <a:blipFill>
                  <a:blip r:embed="rId7"/>
                  <a:stretch>
                    <a:fillRect l="-629" b="-15000"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>
              <a:stCxn id="132" idx="3"/>
              <a:endCxn id="134" idx="1"/>
            </p:cNvCxnSpPr>
            <p:nvPr/>
          </p:nvCxnSpPr>
          <p:spPr bwMode="auto">
            <a:xfrm>
              <a:off x="3305261" y="5238887"/>
              <a:ext cx="385657" cy="0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 bwMode="auto">
                <a:xfrm>
                  <a:off x="5976427" y="5020508"/>
                  <a:ext cx="1108520" cy="432048"/>
                </a:xfrm>
                <a:prstGeom prst="rect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𝐹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𝑙𝑎𝑦𝑒𝑟𝑠</m:t>
                        </m:r>
                      </m:oMath>
                    </m:oMathPara>
                  </a14:m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6427" y="5020508"/>
                  <a:ext cx="1108520" cy="432048"/>
                </a:xfrm>
                <a:prstGeom prst="rect">
                  <a:avLst/>
                </a:prstGeom>
                <a:blipFill>
                  <a:blip r:embed="rId8"/>
                  <a:stretch>
                    <a:fillRect l="-3743" b="-2667"/>
                  </a:stretch>
                </a:blipFill>
                <a:ln w="28575"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/>
            <p:cNvCxnSpPr>
              <a:stCxn id="134" idx="3"/>
              <a:endCxn id="136" idx="1"/>
            </p:cNvCxnSpPr>
            <p:nvPr/>
          </p:nvCxnSpPr>
          <p:spPr bwMode="auto">
            <a:xfrm flipV="1">
              <a:off x="5595806" y="5236532"/>
              <a:ext cx="380621" cy="2355"/>
            </a:xfrm>
            <a:prstGeom prst="straightConnector1">
              <a:avLst/>
            </a:prstGeom>
            <a:solidFill>
              <a:srgbClr val="0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Left Brace 137"/>
            <p:cNvSpPr/>
            <p:nvPr/>
          </p:nvSpPr>
          <p:spPr bwMode="auto">
            <a:xfrm>
              <a:off x="7239959" y="4519810"/>
              <a:ext cx="376073" cy="1404971"/>
            </a:xfrm>
            <a:prstGeom prst="leftBrac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7749728" y="5734912"/>
              <a:ext cx="336730" cy="219589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678717" y="5309401"/>
              <a:ext cx="461665" cy="3765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94298" y="5942568"/>
              <a:ext cx="2069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art segmentation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941762" y="4691171"/>
              <a:ext cx="1185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wing?</a:t>
              </a:r>
              <a:endParaRPr lang="en-US" dirty="0"/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7749728" y="4981351"/>
              <a:ext cx="802726" cy="216024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7749728" y="4779026"/>
              <a:ext cx="1144079" cy="2160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7749975" y="4569105"/>
              <a:ext cx="475877" cy="200582"/>
            </a:xfrm>
            <a:prstGeom prst="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72335" y="2492021"/>
              <a:ext cx="651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 </a:t>
              </a:r>
            </a:p>
            <a:p>
              <a:r>
                <a:rPr lang="en-US" dirty="0" smtClean="0"/>
                <a:t>pool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26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487</Words>
  <Application>Microsoft Office PowerPoint</Application>
  <PresentationFormat>宽屏</PresentationFormat>
  <Paragraphs>189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Bahnschrift SemiLight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Theme</vt:lpstr>
      <vt:lpstr>Artwork</vt:lpstr>
      <vt:lpstr>Point2Sequence: Learning the Shape Representation of 3D Point Clouds with an Attention-based Sequence to Sequence Network</vt:lpstr>
      <vt:lpstr>Content</vt:lpstr>
      <vt:lpstr>Introduction</vt:lpstr>
      <vt:lpstr>Motivation</vt:lpstr>
      <vt:lpstr>Technical details</vt:lpstr>
      <vt:lpstr>Technical details</vt:lpstr>
      <vt:lpstr>Technical details</vt:lpstr>
      <vt:lpstr>Technical details</vt:lpstr>
      <vt:lpstr>Technical details</vt:lpstr>
      <vt:lpstr>Experiments</vt:lpstr>
      <vt:lpstr>Experiments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Point2Sequence: Learning the Shape Representation of 3D Point Clouds with an Attention-based Sequence to Sequence Network</dc:title>
  <dc:creator>刘鑫海 鑫海</dc:creator>
  <cp:lastModifiedBy>starkshang</cp:lastModifiedBy>
  <cp:revision>45</cp:revision>
  <dcterms:created xsi:type="dcterms:W3CDTF">2018-11-02T13:14:01Z</dcterms:created>
  <dcterms:modified xsi:type="dcterms:W3CDTF">2018-12-22T12:07:28Z</dcterms:modified>
</cp:coreProperties>
</file>