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3"/>
  </p:notesMasterIdLst>
  <p:sldIdLst>
    <p:sldId id="256" r:id="rId5"/>
    <p:sldId id="257" r:id="rId6"/>
    <p:sldId id="259" r:id="rId7"/>
    <p:sldId id="266" r:id="rId8"/>
    <p:sldId id="267" r:id="rId9"/>
    <p:sldId id="261" r:id="rId10"/>
    <p:sldId id="262"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87" d="100"/>
          <a:sy n="87" d="100"/>
        </p:scale>
        <p:origin x="612"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8/17/2021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t>Application of deep leaning in Recognizing Covid-19 infection from Chest x-ray scan</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lstStyle/>
          <a:p>
            <a:r>
              <a:rPr lang="en-US" dirty="0" err="1"/>
              <a:t>Zhiping</a:t>
            </a:r>
            <a:r>
              <a:rPr lang="en-US" dirty="0"/>
              <a:t> Wang</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6EEF38D-DE58-4E8A-9AB3-D8C2B816CDC0}"/>
              </a:ext>
            </a:extLst>
          </p:cNvPr>
          <p:cNvPicPr>
            <a:picLocks noChangeAspect="1"/>
          </p:cNvPicPr>
          <p:nvPr/>
        </p:nvPicPr>
        <p:blipFill>
          <a:blip r:embed="rId2"/>
          <a:stretch>
            <a:fillRect/>
          </a:stretch>
        </p:blipFill>
        <p:spPr>
          <a:xfrm>
            <a:off x="499431" y="525754"/>
            <a:ext cx="11193137" cy="5806491"/>
          </a:xfrm>
          <a:prstGeom prst="rect">
            <a:avLst/>
          </a:prstGeom>
        </p:spPr>
      </p:pic>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1054916" y="1228280"/>
            <a:ext cx="4546677" cy="4488685"/>
          </a:xfrm>
          <a:solidFill>
            <a:schemeClr val="bg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500" dirty="0">
                <a:solidFill>
                  <a:schemeClr val="tx1"/>
                </a:solidFill>
              </a:rPr>
              <a:t>    Content 	</a:t>
            </a:r>
          </a:p>
          <a:p>
            <a:pPr marL="972900" lvl="1" indent="-342900">
              <a:buFont typeface="Arial" panose="020B0604020202020204" pitchFamily="34" charset="0"/>
              <a:buChar char="•"/>
            </a:pPr>
            <a:r>
              <a:rPr lang="en-US" sz="2200" dirty="0">
                <a:solidFill>
                  <a:schemeClr val="tx1"/>
                </a:solidFill>
              </a:rPr>
              <a:t>Introduction</a:t>
            </a:r>
          </a:p>
          <a:p>
            <a:pPr marL="915750" lvl="1" indent="-285750">
              <a:buFont typeface="Arial" panose="020B0604020202020204" pitchFamily="34" charset="0"/>
              <a:buChar char="•"/>
            </a:pPr>
            <a:r>
              <a:rPr lang="en-US" sz="2200" dirty="0">
                <a:solidFill>
                  <a:schemeClr val="tx1"/>
                </a:solidFill>
              </a:rPr>
              <a:t>Data preparation</a:t>
            </a:r>
          </a:p>
          <a:p>
            <a:pPr marL="915750" lvl="1" indent="-285750">
              <a:buFont typeface="Arial" panose="020B0604020202020204" pitchFamily="34" charset="0"/>
              <a:buChar char="•"/>
            </a:pPr>
            <a:r>
              <a:rPr lang="en-US" sz="2200" dirty="0">
                <a:solidFill>
                  <a:schemeClr val="tx1"/>
                </a:solidFill>
              </a:rPr>
              <a:t>Model training </a:t>
            </a:r>
          </a:p>
          <a:p>
            <a:pPr marL="915750" lvl="1" indent="-285750">
              <a:buFont typeface="Arial" panose="020B0604020202020204" pitchFamily="34" charset="0"/>
              <a:buChar char="•"/>
            </a:pPr>
            <a:r>
              <a:rPr lang="en-US" sz="2200" dirty="0">
                <a:solidFill>
                  <a:schemeClr val="tx1"/>
                </a:solidFill>
              </a:rPr>
              <a:t>Model evaluation</a:t>
            </a:r>
          </a:p>
          <a:p>
            <a:pPr marL="915750" lvl="1" indent="-285750">
              <a:buFont typeface="Arial" panose="020B0604020202020204" pitchFamily="34" charset="0"/>
              <a:buChar char="•"/>
            </a:pPr>
            <a:r>
              <a:rPr lang="en-US" altLang="zh-CN" sz="2200" dirty="0">
                <a:solidFill>
                  <a:schemeClr val="tx1"/>
                </a:solidFill>
              </a:rPr>
              <a:t>Summary and Outlook</a:t>
            </a:r>
            <a:endParaRPr lang="en-US" sz="2200" dirty="0">
              <a:solidFill>
                <a:schemeClr val="tx1"/>
              </a:solidFill>
            </a:endParaRPr>
          </a:p>
        </p:txBody>
      </p:sp>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pic>
        <p:nvPicPr>
          <p:cNvPr id="14" name="Picture 13">
            <a:extLst>
              <a:ext uri="{FF2B5EF4-FFF2-40B4-BE49-F238E27FC236}">
                <a16:creationId xmlns:a16="http://schemas.microsoft.com/office/drawing/2014/main" id="{E1E31482-83BF-4365-96E3-B2B684983371}"/>
              </a:ext>
            </a:extLst>
          </p:cNvPr>
          <p:cNvPicPr>
            <a:picLocks noChangeAspect="1"/>
          </p:cNvPicPr>
          <p:nvPr/>
        </p:nvPicPr>
        <p:blipFill>
          <a:blip r:embed="rId3"/>
          <a:stretch>
            <a:fillRect/>
          </a:stretch>
        </p:blipFill>
        <p:spPr>
          <a:xfrm>
            <a:off x="6590408" y="1226072"/>
            <a:ext cx="4546675" cy="4488681"/>
          </a:xfrm>
          <a:prstGeom prst="rect">
            <a:avLst/>
          </a:prstGeom>
          <a:effectLst>
            <a:glow rad="228600">
              <a:schemeClr val="accent6">
                <a:satMod val="175000"/>
                <a:alpha val="40000"/>
              </a:schemeClr>
            </a:glow>
          </a:effectLst>
        </p:spPr>
      </p:pic>
      <p:sp>
        <p:nvSpPr>
          <p:cNvPr id="15" name="TextBox 14">
            <a:extLst>
              <a:ext uri="{FF2B5EF4-FFF2-40B4-BE49-F238E27FC236}">
                <a16:creationId xmlns:a16="http://schemas.microsoft.com/office/drawing/2014/main" id="{20C405EE-4186-498F-AFC0-2AC71E12DD8D}"/>
              </a:ext>
            </a:extLst>
          </p:cNvPr>
          <p:cNvSpPr txBox="1"/>
          <p:nvPr/>
        </p:nvSpPr>
        <p:spPr>
          <a:xfrm>
            <a:off x="9028350" y="5342088"/>
            <a:ext cx="2258457" cy="276999"/>
          </a:xfrm>
          <a:prstGeom prst="rect">
            <a:avLst/>
          </a:prstGeom>
          <a:noFill/>
        </p:spPr>
        <p:txBody>
          <a:bodyPr wrap="square" rtlCol="0">
            <a:spAutoFit/>
          </a:bodyPr>
          <a:lstStyle/>
          <a:p>
            <a:r>
              <a:rPr lang="en-US" sz="1200" dirty="0"/>
              <a:t>https://www.backfithealth.com/</a:t>
            </a:r>
          </a:p>
        </p:txBody>
      </p:sp>
      <p:sp>
        <p:nvSpPr>
          <p:cNvPr id="18" name="TextBox 17">
            <a:extLst>
              <a:ext uri="{FF2B5EF4-FFF2-40B4-BE49-F238E27FC236}">
                <a16:creationId xmlns:a16="http://schemas.microsoft.com/office/drawing/2014/main" id="{2CB34B27-F65E-4929-A064-A1754F56931D}"/>
              </a:ext>
            </a:extLst>
          </p:cNvPr>
          <p:cNvSpPr txBox="1"/>
          <p:nvPr/>
        </p:nvSpPr>
        <p:spPr>
          <a:xfrm>
            <a:off x="6309925" y="6044230"/>
            <a:ext cx="5436850" cy="276999"/>
          </a:xfrm>
          <a:prstGeom prst="rect">
            <a:avLst/>
          </a:prstGeom>
          <a:noFill/>
        </p:spPr>
        <p:txBody>
          <a:bodyPr wrap="square" rtlCol="0">
            <a:spAutoFit/>
          </a:bodyPr>
          <a:lstStyle/>
          <a:p>
            <a:r>
              <a:rPr lang="en-US" sz="1200" dirty="0"/>
              <a:t>https://becominghuman.ai/artificial-neural-networks-and-deep-learning-a3c9136f2137</a:t>
            </a:r>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903383"/>
            <a:ext cx="3475915" cy="578575"/>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779495" y="1770540"/>
            <a:ext cx="9444157" cy="3316920"/>
          </a:xfrm>
        </p:spPr>
        <p:txBody>
          <a:bodyPr>
            <a:normAutofit/>
          </a:bodyPr>
          <a:lstStyle/>
          <a:p>
            <a:pPr>
              <a:lnSpc>
                <a:spcPct val="150000"/>
              </a:lnSpc>
            </a:pPr>
            <a:r>
              <a:rPr lang="en-US"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As the Covid-19 infectious disease spreading fast throughout the world, it is very critical to have fast and effective diagnostic approaches for recognizing the Covid-19 infections. Diagnoses from a radiologist are very useful in recognizing the infections, but these doctors are often in short supply. It has been shown in studies that the application of machine learning methods on CT and X-ray images has facilitated the accurate diagnosis of COVID-19. In this project, I will utilize deep learning techniques, and train a Convolutional Neural Network (CNN) to classify chest X-rays, showcasing the potential for deep learning in the healthcare domains.</a:t>
            </a:r>
          </a:p>
          <a:p>
            <a:endParaRPr lang="en-US" dirty="0"/>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20XX</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581194" y="5122844"/>
            <a:ext cx="10993546" cy="943190"/>
          </a:xfrm>
        </p:spPr>
        <p:txBody>
          <a:bodyPr>
            <a:normAutofit fontScale="85000" lnSpcReduction="20000"/>
          </a:bodyPr>
          <a:lstStyle/>
          <a:p>
            <a:r>
              <a:rPr lang="en-US" dirty="0"/>
              <a:t>Data Preparation</a:t>
            </a:r>
          </a:p>
          <a:p>
            <a:r>
              <a:rPr lang="en-US" dirty="0"/>
              <a:t>Data scours:  2133 images from Kaggle </a:t>
            </a:r>
          </a:p>
          <a:p>
            <a:r>
              <a:rPr lang="en-US" dirty="0"/>
              <a:t>https://www.kaggle.com/edoardovantaggiato/covid19-xray-two-proposed-databases</a:t>
            </a:r>
          </a:p>
        </p:txBody>
      </p:sp>
      <p:pic>
        <p:nvPicPr>
          <p:cNvPr id="11" name="Picture 10">
            <a:extLst>
              <a:ext uri="{FF2B5EF4-FFF2-40B4-BE49-F238E27FC236}">
                <a16:creationId xmlns:a16="http://schemas.microsoft.com/office/drawing/2014/main" id="{22E6ACF7-7F30-40F3-AE13-9568230EA6DA}"/>
              </a:ext>
            </a:extLst>
          </p:cNvPr>
          <p:cNvPicPr>
            <a:picLocks noChangeAspect="1"/>
          </p:cNvPicPr>
          <p:nvPr/>
        </p:nvPicPr>
        <p:blipFill>
          <a:blip r:embed="rId2"/>
          <a:stretch>
            <a:fillRect/>
          </a:stretch>
        </p:blipFill>
        <p:spPr>
          <a:xfrm>
            <a:off x="8245090" y="1067158"/>
            <a:ext cx="3329650" cy="2937477"/>
          </a:xfrm>
          <a:prstGeom prst="rect">
            <a:avLst/>
          </a:prstGeom>
        </p:spPr>
      </p:pic>
      <p:pic>
        <p:nvPicPr>
          <p:cNvPr id="13" name="Picture 12">
            <a:extLst>
              <a:ext uri="{FF2B5EF4-FFF2-40B4-BE49-F238E27FC236}">
                <a16:creationId xmlns:a16="http://schemas.microsoft.com/office/drawing/2014/main" id="{08511A0F-D4A7-414A-AE14-AE2DA90388FB}"/>
              </a:ext>
            </a:extLst>
          </p:cNvPr>
          <p:cNvPicPr>
            <a:picLocks noChangeAspect="1"/>
          </p:cNvPicPr>
          <p:nvPr/>
        </p:nvPicPr>
        <p:blipFill>
          <a:blip r:embed="rId3"/>
          <a:stretch>
            <a:fillRect/>
          </a:stretch>
        </p:blipFill>
        <p:spPr>
          <a:xfrm>
            <a:off x="967592" y="1080042"/>
            <a:ext cx="2937477" cy="2930846"/>
          </a:xfrm>
          <a:prstGeom prst="rect">
            <a:avLst/>
          </a:prstGeom>
        </p:spPr>
      </p:pic>
      <p:pic>
        <p:nvPicPr>
          <p:cNvPr id="15" name="Picture 14">
            <a:extLst>
              <a:ext uri="{FF2B5EF4-FFF2-40B4-BE49-F238E27FC236}">
                <a16:creationId xmlns:a16="http://schemas.microsoft.com/office/drawing/2014/main" id="{7C7ACC61-DDB5-4369-BB68-67D8BB1A75E2}"/>
              </a:ext>
            </a:extLst>
          </p:cNvPr>
          <p:cNvPicPr>
            <a:picLocks noChangeAspect="1"/>
          </p:cNvPicPr>
          <p:nvPr/>
        </p:nvPicPr>
        <p:blipFill>
          <a:blip r:embed="rId4"/>
          <a:stretch>
            <a:fillRect/>
          </a:stretch>
        </p:blipFill>
        <p:spPr>
          <a:xfrm>
            <a:off x="4606341" y="1067159"/>
            <a:ext cx="2937477" cy="2937477"/>
          </a:xfrm>
          <a:prstGeom prst="rect">
            <a:avLst/>
          </a:prstGeom>
        </p:spPr>
      </p:pic>
      <p:sp>
        <p:nvSpPr>
          <p:cNvPr id="19" name="TextBox 18">
            <a:extLst>
              <a:ext uri="{FF2B5EF4-FFF2-40B4-BE49-F238E27FC236}">
                <a16:creationId xmlns:a16="http://schemas.microsoft.com/office/drawing/2014/main" id="{582D2146-BE09-4AB4-A41E-F568C50758B3}"/>
              </a:ext>
            </a:extLst>
          </p:cNvPr>
          <p:cNvSpPr txBox="1"/>
          <p:nvPr/>
        </p:nvSpPr>
        <p:spPr>
          <a:xfrm>
            <a:off x="1729648" y="4299199"/>
            <a:ext cx="1255923" cy="369332"/>
          </a:xfrm>
          <a:prstGeom prst="rect">
            <a:avLst/>
          </a:prstGeom>
          <a:noFill/>
        </p:spPr>
        <p:txBody>
          <a:bodyPr wrap="square" rtlCol="0">
            <a:spAutoFit/>
          </a:bodyPr>
          <a:lstStyle/>
          <a:p>
            <a:r>
              <a:rPr lang="en-US" dirty="0"/>
              <a:t>Covid-19</a:t>
            </a:r>
          </a:p>
        </p:txBody>
      </p:sp>
      <p:sp>
        <p:nvSpPr>
          <p:cNvPr id="20" name="TextBox 19">
            <a:extLst>
              <a:ext uri="{FF2B5EF4-FFF2-40B4-BE49-F238E27FC236}">
                <a16:creationId xmlns:a16="http://schemas.microsoft.com/office/drawing/2014/main" id="{346E8C4E-6832-4A85-8EC2-DEBF786D8A2B}"/>
              </a:ext>
            </a:extLst>
          </p:cNvPr>
          <p:cNvSpPr txBox="1"/>
          <p:nvPr/>
        </p:nvSpPr>
        <p:spPr>
          <a:xfrm>
            <a:off x="5585552" y="4299199"/>
            <a:ext cx="1432193" cy="369332"/>
          </a:xfrm>
          <a:prstGeom prst="rect">
            <a:avLst/>
          </a:prstGeom>
          <a:noFill/>
        </p:spPr>
        <p:txBody>
          <a:bodyPr wrap="square" rtlCol="0">
            <a:spAutoFit/>
          </a:bodyPr>
          <a:lstStyle/>
          <a:p>
            <a:r>
              <a:rPr lang="en-US" dirty="0"/>
              <a:t>Normal</a:t>
            </a:r>
          </a:p>
        </p:txBody>
      </p:sp>
      <p:sp>
        <p:nvSpPr>
          <p:cNvPr id="21" name="TextBox 20">
            <a:extLst>
              <a:ext uri="{FF2B5EF4-FFF2-40B4-BE49-F238E27FC236}">
                <a16:creationId xmlns:a16="http://schemas.microsoft.com/office/drawing/2014/main" id="{3431EF28-E97B-44FE-84DC-180B9F9174E9}"/>
              </a:ext>
            </a:extLst>
          </p:cNvPr>
          <p:cNvSpPr txBox="1"/>
          <p:nvPr/>
        </p:nvSpPr>
        <p:spPr>
          <a:xfrm>
            <a:off x="9342303" y="4299199"/>
            <a:ext cx="1729649" cy="369332"/>
          </a:xfrm>
          <a:prstGeom prst="rect">
            <a:avLst/>
          </a:prstGeom>
          <a:noFill/>
        </p:spPr>
        <p:txBody>
          <a:bodyPr wrap="square" rtlCol="0">
            <a:spAutoFit/>
          </a:bodyPr>
          <a:lstStyle/>
          <a:p>
            <a:r>
              <a:rPr lang="en-US" dirty="0"/>
              <a:t>Pneumonia</a:t>
            </a:r>
          </a:p>
        </p:txBody>
      </p:sp>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7605-D533-4976-BAC8-332C63F51D38}"/>
              </a:ext>
            </a:extLst>
          </p:cNvPr>
          <p:cNvSpPr>
            <a:spLocks noGrp="1"/>
          </p:cNvSpPr>
          <p:nvPr>
            <p:ph type="ctrTitle"/>
          </p:nvPr>
        </p:nvSpPr>
        <p:spPr>
          <a:xfrm>
            <a:off x="581191" y="708570"/>
            <a:ext cx="10993549" cy="590321"/>
          </a:xfrm>
        </p:spPr>
        <p:txBody>
          <a:bodyPr/>
          <a:lstStyle/>
          <a:p>
            <a:r>
              <a:rPr lang="en-US" dirty="0"/>
              <a:t>CNN model</a:t>
            </a:r>
          </a:p>
        </p:txBody>
      </p:sp>
      <p:sp>
        <p:nvSpPr>
          <p:cNvPr id="5" name="TextBox 4">
            <a:extLst>
              <a:ext uri="{FF2B5EF4-FFF2-40B4-BE49-F238E27FC236}">
                <a16:creationId xmlns:a16="http://schemas.microsoft.com/office/drawing/2014/main" id="{B2E468B8-6798-4A05-8725-F7500D0F046E}"/>
              </a:ext>
            </a:extLst>
          </p:cNvPr>
          <p:cNvSpPr txBox="1"/>
          <p:nvPr/>
        </p:nvSpPr>
        <p:spPr>
          <a:xfrm>
            <a:off x="727113" y="1608463"/>
            <a:ext cx="10847627"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62C6C23D-C27E-4A55-B752-1DC613B899CE}"/>
              </a:ext>
            </a:extLst>
          </p:cNvPr>
          <p:cNvPicPr>
            <a:picLocks noChangeAspect="1"/>
          </p:cNvPicPr>
          <p:nvPr/>
        </p:nvPicPr>
        <p:blipFill>
          <a:blip r:embed="rId2"/>
          <a:stretch>
            <a:fillRect/>
          </a:stretch>
        </p:blipFill>
        <p:spPr>
          <a:xfrm>
            <a:off x="727113" y="1977795"/>
            <a:ext cx="4776615" cy="2416996"/>
          </a:xfrm>
          <a:prstGeom prst="rect">
            <a:avLst/>
          </a:prstGeom>
        </p:spPr>
      </p:pic>
      <p:sp>
        <p:nvSpPr>
          <p:cNvPr id="8" name="TextBox 7">
            <a:extLst>
              <a:ext uri="{FF2B5EF4-FFF2-40B4-BE49-F238E27FC236}">
                <a16:creationId xmlns:a16="http://schemas.microsoft.com/office/drawing/2014/main" id="{4A01B660-3231-4AD6-8E94-26E67D17C043}"/>
              </a:ext>
            </a:extLst>
          </p:cNvPr>
          <p:cNvSpPr txBox="1"/>
          <p:nvPr/>
        </p:nvSpPr>
        <p:spPr>
          <a:xfrm>
            <a:off x="6918592" y="1793129"/>
            <a:ext cx="4461832" cy="3970318"/>
          </a:xfrm>
          <a:prstGeom prst="rect">
            <a:avLst/>
          </a:prstGeom>
          <a:noFill/>
        </p:spPr>
        <p:txBody>
          <a:bodyPr wrap="square" rtlCol="0">
            <a:spAutoFit/>
          </a:bodyPr>
          <a:lstStyle/>
          <a:p>
            <a:r>
              <a:rPr lang="en-US" dirty="0"/>
              <a:t>Convolutional layer </a:t>
            </a:r>
            <a:r>
              <a:rPr lang="en-US" altLang="zh-CN" dirty="0"/>
              <a:t>32 </a:t>
            </a:r>
            <a:r>
              <a:rPr lang="en-US" dirty="0"/>
              <a:t> </a:t>
            </a:r>
          </a:p>
          <a:p>
            <a:r>
              <a:rPr lang="en-US" dirty="0"/>
              <a:t>Max Pooling layer </a:t>
            </a:r>
            <a:r>
              <a:rPr lang="en-US" altLang="zh-CN" dirty="0"/>
              <a:t>3x3</a:t>
            </a:r>
          </a:p>
          <a:p>
            <a:endParaRPr lang="en-US" dirty="0"/>
          </a:p>
          <a:p>
            <a:r>
              <a:rPr lang="en-US" dirty="0"/>
              <a:t>Convolutional layer </a:t>
            </a:r>
            <a:r>
              <a:rPr lang="en-US" altLang="zh-CN" dirty="0"/>
              <a:t>64 </a:t>
            </a:r>
            <a:r>
              <a:rPr lang="en-US" dirty="0"/>
              <a:t> </a:t>
            </a:r>
          </a:p>
          <a:p>
            <a:r>
              <a:rPr lang="en-US" dirty="0"/>
              <a:t>Convolutional layer </a:t>
            </a:r>
            <a:r>
              <a:rPr lang="en-US" altLang="zh-CN" dirty="0"/>
              <a:t>64 </a:t>
            </a:r>
            <a:r>
              <a:rPr lang="en-US" dirty="0"/>
              <a:t> </a:t>
            </a:r>
          </a:p>
          <a:p>
            <a:r>
              <a:rPr lang="en-US" dirty="0"/>
              <a:t>Max Pooling layer </a:t>
            </a:r>
            <a:r>
              <a:rPr lang="en-US" altLang="zh-CN" dirty="0"/>
              <a:t>2x2</a:t>
            </a:r>
          </a:p>
          <a:p>
            <a:endParaRPr lang="en-US" dirty="0"/>
          </a:p>
          <a:p>
            <a:r>
              <a:rPr lang="en-US" dirty="0"/>
              <a:t>Convolutional layer </a:t>
            </a:r>
            <a:r>
              <a:rPr lang="en-US" altLang="zh-CN" dirty="0"/>
              <a:t>128</a:t>
            </a:r>
          </a:p>
          <a:p>
            <a:r>
              <a:rPr lang="en-US" dirty="0"/>
              <a:t>Convolutional layer </a:t>
            </a:r>
            <a:r>
              <a:rPr lang="en-US" altLang="zh-CN" dirty="0"/>
              <a:t>128</a:t>
            </a:r>
          </a:p>
          <a:p>
            <a:r>
              <a:rPr lang="en-US" dirty="0"/>
              <a:t>Max Pooling layer 2</a:t>
            </a:r>
            <a:r>
              <a:rPr lang="en-US" altLang="zh-CN" dirty="0"/>
              <a:t>x2</a:t>
            </a:r>
          </a:p>
          <a:p>
            <a:r>
              <a:rPr lang="en-US" altLang="zh-CN" dirty="0"/>
              <a:t> </a:t>
            </a:r>
            <a:r>
              <a:rPr lang="en-US" dirty="0"/>
              <a:t> </a:t>
            </a:r>
          </a:p>
          <a:p>
            <a:r>
              <a:rPr lang="en-US" dirty="0"/>
              <a:t>FC Dens Layer 1024</a:t>
            </a:r>
          </a:p>
          <a:p>
            <a:r>
              <a:rPr lang="en-US" dirty="0"/>
              <a:t>Output layer 3</a:t>
            </a:r>
          </a:p>
          <a:p>
            <a:endParaRPr lang="en-US" dirty="0"/>
          </a:p>
        </p:txBody>
      </p:sp>
    </p:spTree>
    <p:extLst>
      <p:ext uri="{BB962C8B-B14F-4D97-AF65-F5344CB8AC3E}">
        <p14:creationId xmlns:p14="http://schemas.microsoft.com/office/powerpoint/2010/main" val="49178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E4ED-A01E-4EEE-BAB3-F66C86F21672}"/>
              </a:ext>
            </a:extLst>
          </p:cNvPr>
          <p:cNvSpPr>
            <a:spLocks noGrp="1"/>
          </p:cNvSpPr>
          <p:nvPr>
            <p:ph type="title"/>
          </p:nvPr>
        </p:nvSpPr>
        <p:spPr>
          <a:xfrm>
            <a:off x="581192" y="731520"/>
            <a:ext cx="11029616" cy="987552"/>
          </a:xfrm>
        </p:spPr>
        <p:txBody>
          <a:bodyPr/>
          <a:lstStyle/>
          <a:p>
            <a:r>
              <a:rPr lang="en-US" dirty="0"/>
              <a:t>Model Performance Chart</a:t>
            </a:r>
          </a:p>
        </p:txBody>
      </p:sp>
      <p:sp>
        <p:nvSpPr>
          <p:cNvPr id="8" name="Footer Placeholder 7">
            <a:extLst>
              <a:ext uri="{FF2B5EF4-FFF2-40B4-BE49-F238E27FC236}">
                <a16:creationId xmlns:a16="http://schemas.microsoft.com/office/drawing/2014/main" id="{1B7645B3-B75C-434F-AB33-1C3335F08CCB}"/>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11EA4786-0B7C-4A96-8541-BEB665948AE4}"/>
              </a:ext>
            </a:extLst>
          </p:cNvPr>
          <p:cNvSpPr>
            <a:spLocks noGrp="1"/>
          </p:cNvSpPr>
          <p:nvPr>
            <p:ph type="dt" sz="half" idx="10"/>
          </p:nvPr>
        </p:nvSpPr>
        <p:spPr>
          <a:xfrm>
            <a:off x="7605951" y="6423914"/>
            <a:ext cx="2844799" cy="365125"/>
          </a:xfrm>
        </p:spPr>
        <p:txBody>
          <a:bodyPr/>
          <a:lstStyle/>
          <a:p>
            <a:r>
              <a:rPr lang="en-US" dirty="0"/>
              <a:t>20XX</a:t>
            </a:r>
          </a:p>
        </p:txBody>
      </p:sp>
      <p:sp>
        <p:nvSpPr>
          <p:cNvPr id="9" name="Slide Number Placeholder 8">
            <a:extLst>
              <a:ext uri="{FF2B5EF4-FFF2-40B4-BE49-F238E27FC236}">
                <a16:creationId xmlns:a16="http://schemas.microsoft.com/office/drawing/2014/main" id="{E23FACE5-0C67-483B-8BC7-0D4E6D6230E6}"/>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6</a:t>
            </a:fld>
            <a:endParaRPr lang="en-US" dirty="0"/>
          </a:p>
        </p:txBody>
      </p:sp>
      <p:pic>
        <p:nvPicPr>
          <p:cNvPr id="10" name="Picture 9">
            <a:extLst>
              <a:ext uri="{FF2B5EF4-FFF2-40B4-BE49-F238E27FC236}">
                <a16:creationId xmlns:a16="http://schemas.microsoft.com/office/drawing/2014/main" id="{EEE845AE-70A4-4606-9C5F-105D663A062F}"/>
              </a:ext>
            </a:extLst>
          </p:cNvPr>
          <p:cNvPicPr>
            <a:picLocks noChangeAspect="1"/>
          </p:cNvPicPr>
          <p:nvPr/>
        </p:nvPicPr>
        <p:blipFill rotWithShape="1">
          <a:blip r:embed="rId2"/>
          <a:srcRect r="15" b="50683"/>
          <a:stretch/>
        </p:blipFill>
        <p:spPr>
          <a:xfrm>
            <a:off x="165253" y="2511845"/>
            <a:ext cx="5578828" cy="2897218"/>
          </a:xfrm>
          <a:prstGeom prst="rect">
            <a:avLst/>
          </a:prstGeom>
        </p:spPr>
      </p:pic>
      <p:pic>
        <p:nvPicPr>
          <p:cNvPr id="11" name="Picture 10">
            <a:extLst>
              <a:ext uri="{FF2B5EF4-FFF2-40B4-BE49-F238E27FC236}">
                <a16:creationId xmlns:a16="http://schemas.microsoft.com/office/drawing/2014/main" id="{A6C1B370-1D81-44AF-86DD-C00E68DF3B63}"/>
              </a:ext>
            </a:extLst>
          </p:cNvPr>
          <p:cNvPicPr>
            <a:picLocks noChangeAspect="1"/>
          </p:cNvPicPr>
          <p:nvPr/>
        </p:nvPicPr>
        <p:blipFill rotWithShape="1">
          <a:blip r:embed="rId2"/>
          <a:srcRect l="-1820" t="49282" r="1"/>
          <a:stretch/>
        </p:blipFill>
        <p:spPr>
          <a:xfrm>
            <a:off x="5888366" y="2326483"/>
            <a:ext cx="5722442" cy="3001124"/>
          </a:xfrm>
          <a:prstGeom prst="rect">
            <a:avLst/>
          </a:prstGeom>
        </p:spPr>
      </p:pic>
    </p:spTree>
    <p:extLst>
      <p:ext uri="{BB962C8B-B14F-4D97-AF65-F5344CB8AC3E}">
        <p14:creationId xmlns:p14="http://schemas.microsoft.com/office/powerpoint/2010/main" val="355125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1233888" y="783325"/>
            <a:ext cx="10376920" cy="650436"/>
          </a:xfrm>
        </p:spPr>
        <p:txBody>
          <a:bodyPr/>
          <a:lstStyle/>
          <a:p>
            <a:r>
              <a:rPr lang="en-US" dirty="0"/>
              <a:t>Model prediction – confusion matrix</a:t>
            </a:r>
          </a:p>
        </p:txBody>
      </p:sp>
      <p:sp>
        <p:nvSpPr>
          <p:cNvPr id="6" name="Footer Placeholder 5">
            <a:extLst>
              <a:ext uri="{FF2B5EF4-FFF2-40B4-BE49-F238E27FC236}">
                <a16:creationId xmlns:a16="http://schemas.microsoft.com/office/drawing/2014/main" id="{3E40BA46-6753-46D4-94DA-26C1DCABC98F}"/>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7DEDE294-B0CC-4B2B-B4EB-CDB318F28838}"/>
              </a:ext>
            </a:extLst>
          </p:cNvPr>
          <p:cNvSpPr>
            <a:spLocks noGrp="1"/>
          </p:cNvSpPr>
          <p:nvPr>
            <p:ph type="dt" sz="half" idx="10"/>
          </p:nvPr>
        </p:nvSpPr>
        <p:spPr>
          <a:xfrm>
            <a:off x="7605951" y="6423914"/>
            <a:ext cx="2844799" cy="365125"/>
          </a:xfrm>
        </p:spPr>
        <p:txBody>
          <a:bodyPr/>
          <a:lstStyle/>
          <a:p>
            <a:r>
              <a:rPr lang="en-US" dirty="0"/>
              <a:t>20XX</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7</a:t>
            </a:fld>
            <a:endParaRPr lang="en-US" dirty="0"/>
          </a:p>
        </p:txBody>
      </p:sp>
      <p:pic>
        <p:nvPicPr>
          <p:cNvPr id="10" name="Picture 9">
            <a:extLst>
              <a:ext uri="{FF2B5EF4-FFF2-40B4-BE49-F238E27FC236}">
                <a16:creationId xmlns:a16="http://schemas.microsoft.com/office/drawing/2014/main" id="{9FF1AD3B-1F29-463B-AD45-1D5F3B8FEF5A}"/>
              </a:ext>
            </a:extLst>
          </p:cNvPr>
          <p:cNvPicPr>
            <a:picLocks noChangeAspect="1"/>
          </p:cNvPicPr>
          <p:nvPr/>
        </p:nvPicPr>
        <p:blipFill>
          <a:blip r:embed="rId2"/>
          <a:stretch>
            <a:fillRect/>
          </a:stretch>
        </p:blipFill>
        <p:spPr>
          <a:xfrm>
            <a:off x="4479232" y="1907045"/>
            <a:ext cx="5625913" cy="4219435"/>
          </a:xfrm>
          <a:prstGeom prst="rect">
            <a:avLst/>
          </a:prstGeom>
        </p:spPr>
      </p:pic>
      <p:sp>
        <p:nvSpPr>
          <p:cNvPr id="3" name="TextBox 2">
            <a:extLst>
              <a:ext uri="{FF2B5EF4-FFF2-40B4-BE49-F238E27FC236}">
                <a16:creationId xmlns:a16="http://schemas.microsoft.com/office/drawing/2014/main" id="{3EC82DAB-C300-4690-ABAF-27C3ABFAD7E4}"/>
              </a:ext>
            </a:extLst>
          </p:cNvPr>
          <p:cNvSpPr txBox="1"/>
          <p:nvPr/>
        </p:nvSpPr>
        <p:spPr>
          <a:xfrm>
            <a:off x="1233888" y="3818156"/>
            <a:ext cx="2170323" cy="1290033"/>
          </a:xfrm>
          <a:prstGeom prst="rect">
            <a:avLst/>
          </a:prstGeom>
          <a:noFill/>
        </p:spPr>
        <p:txBody>
          <a:bodyPr wrap="square" rtlCol="0">
            <a:spAutoFit/>
          </a:bodyPr>
          <a:lstStyle/>
          <a:p>
            <a:pPr>
              <a:lnSpc>
                <a:spcPct val="150000"/>
              </a:lnSpc>
            </a:pPr>
            <a:r>
              <a:rPr lang="en-US" dirty="0"/>
              <a:t>Accuracy:  </a:t>
            </a:r>
          </a:p>
          <a:p>
            <a:pPr>
              <a:lnSpc>
                <a:spcPct val="150000"/>
              </a:lnSpc>
            </a:pPr>
            <a:r>
              <a:rPr lang="en-US" dirty="0"/>
              <a:t>Training: 87%</a:t>
            </a:r>
          </a:p>
          <a:p>
            <a:pPr>
              <a:lnSpc>
                <a:spcPct val="150000"/>
              </a:lnSpc>
            </a:pPr>
            <a:r>
              <a:rPr lang="en-US" dirty="0"/>
              <a:t>Validation: 87%</a:t>
            </a:r>
          </a:p>
        </p:txBody>
      </p:sp>
    </p:spTree>
    <p:extLst>
      <p:ext uri="{BB962C8B-B14F-4D97-AF65-F5344CB8AC3E}">
        <p14:creationId xmlns:p14="http://schemas.microsoft.com/office/powerpoint/2010/main" val="384801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581192" y="3986411"/>
            <a:ext cx="2018789" cy="1872388"/>
          </a:xfrm>
        </p:spPr>
        <p:txBody>
          <a:bodyPr/>
          <a:lstStyle/>
          <a:p>
            <a:r>
              <a:rPr lang="en-US" dirty="0"/>
              <a:t>Summary outlook</a:t>
            </a:r>
          </a:p>
        </p:txBody>
      </p:sp>
      <p:pic>
        <p:nvPicPr>
          <p:cNvPr id="9" name="Picture Placeholder 8" descr="A person smiling for the camera&#10;">
            <a:extLst>
              <a:ext uri="{FF2B5EF4-FFF2-40B4-BE49-F238E27FC236}">
                <a16:creationId xmlns:a16="http://schemas.microsoft.com/office/drawing/2014/main" id="{0C4F09C2-CDF0-42F2-ACBE-48A7C5A3018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768096"/>
            <a:ext cx="2578608" cy="2816352"/>
          </a:xfrm>
        </p:spPr>
      </p:pic>
      <p:pic>
        <p:nvPicPr>
          <p:cNvPr id="11" name="Picture Placeholder 10" descr="Two people looking at a paper&#10;">
            <a:extLst>
              <a:ext uri="{FF2B5EF4-FFF2-40B4-BE49-F238E27FC236}">
                <a16:creationId xmlns:a16="http://schemas.microsoft.com/office/drawing/2014/main" id="{CCB647CF-2AAB-45DF-86A9-63D8063F12E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52800" y="768096"/>
            <a:ext cx="2578608" cy="2816352"/>
          </a:xfrm>
        </p:spPr>
      </p:pic>
      <p:pic>
        <p:nvPicPr>
          <p:cNvPr id="13" name="Picture Placeholder 12" descr="A doctor with his arms crossed&#10;">
            <a:extLst>
              <a:ext uri="{FF2B5EF4-FFF2-40B4-BE49-F238E27FC236}">
                <a16:creationId xmlns:a16="http://schemas.microsoft.com/office/drawing/2014/main" id="{FEE47F26-5CCA-4F67-A13A-A48D1F2E9CA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257544" y="768096"/>
            <a:ext cx="2578608" cy="2816352"/>
          </a:xfrm>
        </p:spPr>
      </p:pic>
      <p:pic>
        <p:nvPicPr>
          <p:cNvPr id="15" name="Picture Placeholder 14" descr="A picture containing a nurse and child">
            <a:extLst>
              <a:ext uri="{FF2B5EF4-FFF2-40B4-BE49-F238E27FC236}">
                <a16:creationId xmlns:a16="http://schemas.microsoft.com/office/drawing/2014/main" id="{75C485B9-17CC-4622-BC83-361CFF6D527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62288" y="768096"/>
            <a:ext cx="2578608" cy="2816352"/>
          </a:xfrm>
        </p:spPr>
      </p:pic>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2820318" y="3956050"/>
            <a:ext cx="8925149" cy="1902749"/>
          </a:xfrm>
        </p:spPr>
        <p:txBody>
          <a:bodyPr>
            <a:normAutofit lnSpcReduction="10000"/>
          </a:bodyPr>
          <a:lstStyle/>
          <a:p>
            <a:pPr marL="457200" marR="0" indent="457200">
              <a:lnSpc>
                <a:spcPct val="115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With an improvement of 10% in accuracy, our AI model will potentially be able to screen out 10% more infected cases in terms of using chest X-ray to detect Covid-19 infections. And this type of machine learning technique can be extended to the analysis of medical images from other diagnostic tools such as CT chest scan and CT and MRI brain scan, so as to assistant healthcare professionals to solve complex problems with better efficiency and accuracy. </a:t>
            </a:r>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20XX</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275256533"/>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{C1C4F712-3B12-461E-8E6F-763DB90A5221}tf45205285_win32</Template>
  <TotalTime>3440</TotalTime>
  <Words>339</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DividendVTI</vt:lpstr>
      <vt:lpstr>Application of deep leaning in Recognizing Covid-19 infection from Chest x-ray scan</vt:lpstr>
      <vt:lpstr>PowerPoint Presentation</vt:lpstr>
      <vt:lpstr>Introduction</vt:lpstr>
      <vt:lpstr>PowerPoint Presentation</vt:lpstr>
      <vt:lpstr>CNN model</vt:lpstr>
      <vt:lpstr>Model Performance Chart</vt:lpstr>
      <vt:lpstr>Model prediction – confusion matrix</vt:lpstr>
      <vt:lpstr>Summary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deep leaning in Recognizing Covid-19 infection from x-ray scan images</dc:title>
  <dc:creator>WZP</dc:creator>
  <cp:lastModifiedBy>WZP</cp:lastModifiedBy>
  <cp:revision>5</cp:revision>
  <dcterms:created xsi:type="dcterms:W3CDTF">2021-08-14T16:54:51Z</dcterms:created>
  <dcterms:modified xsi:type="dcterms:W3CDTF">2021-08-18T17:47:01Z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