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28"/>
  </p:notesMasterIdLst>
  <p:handoutMasterIdLst>
    <p:handoutMasterId r:id="rId29"/>
  </p:handoutMasterIdLst>
  <p:sldIdLst>
    <p:sldId id="334" r:id="rId4"/>
    <p:sldId id="333" r:id="rId5"/>
    <p:sldId id="259" r:id="rId6"/>
    <p:sldId id="337" r:id="rId7"/>
    <p:sldId id="335" r:id="rId8"/>
    <p:sldId id="315" r:id="rId9"/>
    <p:sldId id="338" r:id="rId10"/>
    <p:sldId id="339" r:id="rId11"/>
    <p:sldId id="340" r:id="rId12"/>
    <p:sldId id="341" r:id="rId13"/>
    <p:sldId id="264" r:id="rId14"/>
    <p:sldId id="336" r:id="rId15"/>
    <p:sldId id="342" r:id="rId16"/>
    <p:sldId id="343" r:id="rId17"/>
    <p:sldId id="297" r:id="rId18"/>
    <p:sldId id="298" r:id="rId19"/>
    <p:sldId id="344" r:id="rId20"/>
    <p:sldId id="294" r:id="rId21"/>
    <p:sldId id="345" r:id="rId22"/>
    <p:sldId id="346" r:id="rId23"/>
    <p:sldId id="347" r:id="rId24"/>
    <p:sldId id="289" r:id="rId25"/>
    <p:sldId id="290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90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391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343" y="400297"/>
            <a:ext cx="500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内置数字类型转换函数</a:t>
            </a: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805074" y="1774845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222059" y="2297663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717108" y="1715579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778742" y="3260746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933941" y="2071179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258974" y="2306129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044008" y="2769679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955359" y="2536304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697500" y="3074510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552008" y="2344104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003134" y="2529707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504508" y="1999212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428558" y="3552845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383180" y="1922280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730992" y="3406796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831409" y="3762396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446375" y="4018382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528300" y="3758469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036F17D0-9A18-4EF5-914E-8F76F4F1B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189372"/>
              </p:ext>
            </p:extLst>
          </p:nvPr>
        </p:nvGraphicFramePr>
        <p:xfrm>
          <a:off x="264001" y="1829180"/>
          <a:ext cx="7582098" cy="179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3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int(x)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将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转换为整数，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可以是浮点数或字符串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3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float(x)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将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转换为浮点数，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x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可以是整数或字符串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26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complex(re, im)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生成一个复数，实部为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re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，虚部为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im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re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可以是整数，浮点数或字符串，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im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可以是整数或浮点数但不能为字符串，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im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没有时，默认为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0</a:t>
                      </a: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   示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4664151" y="307522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21" name="Title 20"/>
          <p:cNvSpPr txBox="1"/>
          <p:nvPr/>
        </p:nvSpPr>
        <p:spPr>
          <a:xfrm>
            <a:off x="4670986" y="375273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4664150" y="1784360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4664151" y="2396034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5531605" y="1754389"/>
            <a:ext cx="2926359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整数的四则运算</a:t>
            </a:r>
          </a:p>
        </p:txBody>
      </p:sp>
      <p:sp>
        <p:nvSpPr>
          <p:cNvPr id="33" name="矩形 32"/>
          <p:cNvSpPr/>
          <p:nvPr/>
        </p:nvSpPr>
        <p:spPr>
          <a:xfrm>
            <a:off x="5531604" y="2367629"/>
            <a:ext cx="2926359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整数与小数的四则运算</a:t>
            </a:r>
          </a:p>
        </p:txBody>
      </p:sp>
      <p:sp>
        <p:nvSpPr>
          <p:cNvPr id="34" name="矩形 33"/>
          <p:cNvSpPr/>
          <p:nvPr/>
        </p:nvSpPr>
        <p:spPr>
          <a:xfrm>
            <a:off x="5531604" y="3046816"/>
            <a:ext cx="2926359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decimal的运算</a:t>
            </a:r>
          </a:p>
        </p:txBody>
      </p:sp>
      <p:sp>
        <p:nvSpPr>
          <p:cNvPr id="35" name="矩形 34"/>
          <p:cNvSpPr/>
          <p:nvPr/>
        </p:nvSpPr>
        <p:spPr>
          <a:xfrm>
            <a:off x="5531603" y="3724327"/>
            <a:ext cx="2926359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复数演示</a:t>
            </a: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2078" y="2443326"/>
            <a:ext cx="476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04436" y="348346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0CD502A-3450-488E-90E6-176818571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25" y="2220132"/>
            <a:ext cx="6664480" cy="3783045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C020B7F7-317E-4ED9-8B2E-44F5145EFD67}"/>
              </a:ext>
            </a:extLst>
          </p:cNvPr>
          <p:cNvSpPr/>
          <p:nvPr/>
        </p:nvSpPr>
        <p:spPr>
          <a:xfrm>
            <a:off x="958680" y="1653896"/>
            <a:ext cx="7718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布尔值：只有两个值，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False.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2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布尔值为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的数：</a:t>
            </a:r>
          </a:p>
        </p:txBody>
      </p:sp>
      <p:sp>
        <p:nvSpPr>
          <p:cNvPr id="20" name="Title 20"/>
          <p:cNvSpPr txBox="1"/>
          <p:nvPr/>
        </p:nvSpPr>
        <p:spPr>
          <a:xfrm>
            <a:off x="3025381" y="3048963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21" name="Title 20"/>
          <p:cNvSpPr txBox="1"/>
          <p:nvPr/>
        </p:nvSpPr>
        <p:spPr>
          <a:xfrm>
            <a:off x="3032216" y="3726474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3025380" y="1758102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3025381" y="2369776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892835" y="1731529"/>
            <a:ext cx="8114664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None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（注意，这两个不要加引号，加上引号为字符串，会输出为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92834" y="2344769"/>
            <a:ext cx="8114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的数，包括：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（整数），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（浮点数），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0.0+0.0j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（复数）</a:t>
            </a:r>
          </a:p>
        </p:txBody>
      </p:sp>
      <p:sp>
        <p:nvSpPr>
          <p:cNvPr id="34" name="矩形 33"/>
          <p:cNvSpPr/>
          <p:nvPr/>
        </p:nvSpPr>
        <p:spPr>
          <a:xfrm>
            <a:off x="3892834" y="3023956"/>
            <a:ext cx="3565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3892833" y="3701467"/>
            <a:ext cx="3565317" cy="48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3032216" y="4412212"/>
            <a:ext cx="1056860" cy="23108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56" name="Title 20">
            <a:extLst>
              <a:ext uri="{FF2B5EF4-FFF2-40B4-BE49-F238E27FC236}">
                <a16:creationId xmlns:a16="http://schemas.microsoft.com/office/drawing/2014/main" id="{3CBEFE26-9D88-46E3-8614-79564A3BFCD5}"/>
              </a:ext>
            </a:extLst>
          </p:cNvPr>
          <p:cNvSpPr txBox="1"/>
          <p:nvPr/>
        </p:nvSpPr>
        <p:spPr>
          <a:xfrm>
            <a:off x="3053410" y="4270358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05 </a:t>
            </a:r>
          </a:p>
        </p:txBody>
      </p:sp>
      <p:sp>
        <p:nvSpPr>
          <p:cNvPr id="58" name="Title 20">
            <a:extLst>
              <a:ext uri="{FF2B5EF4-FFF2-40B4-BE49-F238E27FC236}">
                <a16:creationId xmlns:a16="http://schemas.microsoft.com/office/drawing/2014/main" id="{C9184AEF-52B9-481E-A3D5-AC9DB504DC34}"/>
              </a:ext>
            </a:extLst>
          </p:cNvPr>
          <p:cNvSpPr txBox="1"/>
          <p:nvPr/>
        </p:nvSpPr>
        <p:spPr>
          <a:xfrm>
            <a:off x="3053410" y="4814242"/>
            <a:ext cx="1056860" cy="22320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06 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6A4AAD5-7EFA-421D-AB63-BC587A1CE43D}"/>
              </a:ext>
            </a:extLst>
          </p:cNvPr>
          <p:cNvSpPr/>
          <p:nvPr/>
        </p:nvSpPr>
        <p:spPr>
          <a:xfrm>
            <a:off x="3883572" y="4295830"/>
            <a:ext cx="3565317" cy="48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8A83C05-AA7D-4D94-8641-AE4E77D4636F}"/>
              </a:ext>
            </a:extLst>
          </p:cNvPr>
          <p:cNvSpPr/>
          <p:nvPr/>
        </p:nvSpPr>
        <p:spPr>
          <a:xfrm>
            <a:off x="3892833" y="4779745"/>
            <a:ext cx="3565317" cy="48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空元祖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  <p:bldP spid="19" grpId="0"/>
      <p:bldP spid="56" grpId="0"/>
      <p:bldP spid="58" grpId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2078" y="2443326"/>
            <a:ext cx="436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5E6B222-5A00-4AEF-931E-C2F06A90257B}"/>
              </a:ext>
            </a:extLst>
          </p:cNvPr>
          <p:cNvSpPr txBox="1"/>
          <p:nvPr/>
        </p:nvSpPr>
        <p:spPr>
          <a:xfrm>
            <a:off x="480813" y="1275829"/>
            <a:ext cx="7510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字符串是字符的序列表示，可以由一对单引号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(')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，双引号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(“)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或三引号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(''')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其中单引号和双引号都可以表示单行字符串，两者作用相同。使用单引号时，双引号可以作为字符串的一部分，反之亦然。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三引号可以表示单行或多行字符串。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1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移除空白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s[0],s[1].....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B173CB-1A90-4CFF-BFF7-4ED0FB05910E}"/>
              </a:ext>
            </a:extLst>
          </p:cNvPr>
          <p:cNvSpPr txBox="1"/>
          <p:nvPr/>
        </p:nvSpPr>
        <p:spPr>
          <a:xfrm>
            <a:off x="2069431" y="823865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6ACD8F3F-996C-4416-999B-4C7258FC5BE0}"/>
              </a:ext>
            </a:extLst>
          </p:cNvPr>
          <p:cNvGrpSpPr/>
          <p:nvPr/>
        </p:nvGrpSpPr>
        <p:grpSpPr>
          <a:xfrm>
            <a:off x="2926144" y="5665589"/>
            <a:ext cx="374477" cy="281039"/>
            <a:chOff x="789999" y="2242985"/>
            <a:chExt cx="504229" cy="378415"/>
          </a:xfrm>
        </p:grpSpPr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1FF5732C-D6A0-4EB1-8485-0BA62AB2E38D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997DE2BC-D12B-4174-B06C-BC7A21730914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C8790B5E-9AA7-40F8-832B-CF20BB90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221" y="569132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s[0:2]</a:t>
            </a:r>
          </a:p>
        </p:txBody>
      </p:sp>
    </p:spTree>
    <p:extLst>
      <p:ext uri="{BB962C8B-B14F-4D97-AF65-F5344CB8AC3E}">
        <p14:creationId xmlns:p14="http://schemas.microsoft.com/office/powerpoint/2010/main" val="43180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35467" y="2584619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161228" y="4652726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454025" y="1971904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266155" y="3675873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060767" y="1202178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02587" y="3694682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661522" y="2379656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50067" y="1589668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字符串方法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09734" y="3975501"/>
            <a:ext cx="2807347" cy="25391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字符串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80889" y="3041662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字符串基本的数据类型大家需要十分熟悉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13713" y="4528896"/>
            <a:ext cx="344002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实际中我们会将很多的字符串拼接起来，然后输出或者是传输，这就需要我们能够熟练的使用拼接，在不同的场景中选择方便和合适的方法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41572" y="1284181"/>
            <a:ext cx="3547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字符串方法可以方便的对字符串作出处理，虽然字符串是不可变对象，但是可以通过返回新对象的方法来实现增删改查，字符串方法很多，掌握常用的就好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6" name="TextBox 132"/>
          <p:cNvSpPr txBox="1"/>
          <p:nvPr/>
        </p:nvSpPr>
        <p:spPr>
          <a:xfrm>
            <a:off x="6797236" y="4067178"/>
            <a:ext cx="2807347" cy="25391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字符串拼接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2" grpId="0"/>
      <p:bldP spid="63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E41118F-8BF1-4008-9C75-DB62BAD9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83936"/>
              </p:ext>
            </p:extLst>
          </p:nvPr>
        </p:nvGraphicFramePr>
        <p:xfrm>
          <a:off x="3071938" y="1630928"/>
          <a:ext cx="7009651" cy="3957257"/>
        </p:xfrm>
        <a:graphic>
          <a:graphicData uri="http://schemas.openxmlformats.org/drawingml/2006/table">
            <a:tbl>
              <a:tblPr/>
              <a:tblGrid>
                <a:gridCol w="2495735">
                  <a:extLst>
                    <a:ext uri="{9D8B030D-6E8A-4147-A177-3AD203B41FA5}">
                      <a16:colId xmlns:a16="http://schemas.microsoft.com/office/drawing/2014/main" val="3308336742"/>
                    </a:ext>
                  </a:extLst>
                </a:gridCol>
                <a:gridCol w="619762">
                  <a:extLst>
                    <a:ext uri="{9D8B030D-6E8A-4147-A177-3AD203B41FA5}">
                      <a16:colId xmlns:a16="http://schemas.microsoft.com/office/drawing/2014/main" val="2853706956"/>
                    </a:ext>
                  </a:extLst>
                </a:gridCol>
                <a:gridCol w="2332004">
                  <a:extLst>
                    <a:ext uri="{9D8B030D-6E8A-4147-A177-3AD203B41FA5}">
                      <a16:colId xmlns:a16="http://schemas.microsoft.com/office/drawing/2014/main" val="1665174042"/>
                    </a:ext>
                  </a:extLst>
                </a:gridCol>
                <a:gridCol w="1562150">
                  <a:extLst>
                    <a:ext uri="{9D8B030D-6E8A-4147-A177-3AD203B41FA5}">
                      <a16:colId xmlns:a16="http://schemas.microsoft.com/office/drawing/2014/main" val="1877495415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方法名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返回值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含义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案例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77829"/>
                  </a:ext>
                </a:extLst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capitalize()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首字母变大写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S.capitalize() 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09384"/>
                  </a:ext>
                </a:extLst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casefold()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小写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S.casefold() 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940"/>
                  </a:ext>
                </a:extLst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center(width[, fillchar])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内容居中，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width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：总长度；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fillchar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：空白处填充内容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S.center(20,'*') 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3747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count(sub[, start[, end]])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int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子序列个数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s.count('a') or s.count('a',0,10)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25381"/>
                  </a:ext>
                </a:extLst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endswith(suffix[, start[, end]])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字符串中大于等于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start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小于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end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的位置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是否以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xxx 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结束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s.endswith('e') or s.endswith('e',0,6)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09491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expandtabs(tabsize=8)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将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tab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转换成空格，默认一个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tab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转换成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个空格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s.expandtabs() or s.expandstabs(20)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93841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find(sub[, start[, end]])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int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寻找子序列位置，如果没找到，返回 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-1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s.find('e')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84780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format(*args, **kwargs)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字符串格式化，动态参数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讲函数式编程时细说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“hello{0},age(1)".format('china', 69)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8213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index(sub[, start[, end]])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int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子序列位置，如果没找到，报错，参考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find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1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3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7377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1" name="Group 134">
            <a:extLst>
              <a:ext uri="{FF2B5EF4-FFF2-40B4-BE49-F238E27FC236}">
                <a16:creationId xmlns:a16="http://schemas.microsoft.com/office/drawing/2014/main" id="{C6B01163-CA55-4CF7-99DF-87C43AC79C18}"/>
              </a:ext>
            </a:extLst>
          </p:cNvPr>
          <p:cNvGrpSpPr/>
          <p:nvPr/>
        </p:nvGrpSpPr>
        <p:grpSpPr>
          <a:xfrm>
            <a:off x="1986211" y="2787623"/>
            <a:ext cx="864665" cy="865389"/>
            <a:chOff x="3287425" y="1417883"/>
            <a:chExt cx="648499" cy="649042"/>
          </a:xfrm>
        </p:grpSpPr>
        <p:sp>
          <p:nvSpPr>
            <p:cNvPr id="14" name="Oval 72">
              <a:extLst>
                <a:ext uri="{FF2B5EF4-FFF2-40B4-BE49-F238E27FC236}">
                  <a16:creationId xmlns:a16="http://schemas.microsoft.com/office/drawing/2014/main" id="{5957B0E4-BF55-47C4-9464-F28A5389C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73">
              <a:extLst>
                <a:ext uri="{FF2B5EF4-FFF2-40B4-BE49-F238E27FC236}">
                  <a16:creationId xmlns:a16="http://schemas.microsoft.com/office/drawing/2014/main" id="{0BE3F0BD-E18B-48EF-B492-D070DDB3D8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34">
            <a:extLst>
              <a:ext uri="{FF2B5EF4-FFF2-40B4-BE49-F238E27FC236}">
                <a16:creationId xmlns:a16="http://schemas.microsoft.com/office/drawing/2014/main" id="{DE5A8D7F-AF85-4864-A6A1-DEBE41755DE3}"/>
              </a:ext>
            </a:extLst>
          </p:cNvPr>
          <p:cNvGrpSpPr/>
          <p:nvPr/>
        </p:nvGrpSpPr>
        <p:grpSpPr>
          <a:xfrm>
            <a:off x="1986210" y="3947132"/>
            <a:ext cx="864665" cy="865389"/>
            <a:chOff x="3287425" y="1417883"/>
            <a:chExt cx="648499" cy="649042"/>
          </a:xfrm>
        </p:grpSpPr>
        <p:sp>
          <p:nvSpPr>
            <p:cNvPr id="17" name="Oval 72">
              <a:extLst>
                <a:ext uri="{FF2B5EF4-FFF2-40B4-BE49-F238E27FC236}">
                  <a16:creationId xmlns:a16="http://schemas.microsoft.com/office/drawing/2014/main" id="{43C52E75-6857-4BCD-A7B2-12B3900D2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3">
              <a:extLst>
                <a:ext uri="{FF2B5EF4-FFF2-40B4-BE49-F238E27FC236}">
                  <a16:creationId xmlns:a16="http://schemas.microsoft.com/office/drawing/2014/main" id="{28152F5D-5814-4335-BEE2-F64DC46C5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9F81BF4-ABC3-4816-A570-9B1A4E9F0D4B}"/>
              </a:ext>
            </a:extLst>
          </p:cNvPr>
          <p:cNvSpPr txBox="1"/>
          <p:nvPr/>
        </p:nvSpPr>
        <p:spPr>
          <a:xfrm>
            <a:off x="6179220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2F6171-D481-4207-9052-A033DFC07FB3}"/>
              </a:ext>
            </a:extLst>
          </p:cNvPr>
          <p:cNvSpPr txBox="1"/>
          <p:nvPr/>
        </p:nvSpPr>
        <p:spPr>
          <a:xfrm>
            <a:off x="6179220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grpSp>
        <p:nvGrpSpPr>
          <p:cNvPr id="32" name="Group 134">
            <a:extLst>
              <a:ext uri="{FF2B5EF4-FFF2-40B4-BE49-F238E27FC236}">
                <a16:creationId xmlns:a16="http://schemas.microsoft.com/office/drawing/2014/main" id="{3D12BA7B-7E38-4393-B0D2-6A1F3A5C662D}"/>
              </a:ext>
            </a:extLst>
          </p:cNvPr>
          <p:cNvGrpSpPr/>
          <p:nvPr/>
        </p:nvGrpSpPr>
        <p:grpSpPr>
          <a:xfrm>
            <a:off x="6179220" y="2787623"/>
            <a:ext cx="864665" cy="865389"/>
            <a:chOff x="3287425" y="1417883"/>
            <a:chExt cx="648499" cy="649042"/>
          </a:xfrm>
        </p:grpSpPr>
        <p:sp>
          <p:nvSpPr>
            <p:cNvPr id="33" name="Oval 72">
              <a:extLst>
                <a:ext uri="{FF2B5EF4-FFF2-40B4-BE49-F238E27FC236}">
                  <a16:creationId xmlns:a16="http://schemas.microsoft.com/office/drawing/2014/main" id="{A723EB7E-91A4-413E-88EA-B05305712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Oval 73">
              <a:extLst>
                <a:ext uri="{FF2B5EF4-FFF2-40B4-BE49-F238E27FC236}">
                  <a16:creationId xmlns:a16="http://schemas.microsoft.com/office/drawing/2014/main" id="{09E55503-B6D5-4F09-B9A2-320B7922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Group 134">
            <a:extLst>
              <a:ext uri="{FF2B5EF4-FFF2-40B4-BE49-F238E27FC236}">
                <a16:creationId xmlns:a16="http://schemas.microsoft.com/office/drawing/2014/main" id="{7C91D523-A72C-4946-8314-070079F0A642}"/>
              </a:ext>
            </a:extLst>
          </p:cNvPr>
          <p:cNvGrpSpPr/>
          <p:nvPr/>
        </p:nvGrpSpPr>
        <p:grpSpPr>
          <a:xfrm>
            <a:off x="6179219" y="3947132"/>
            <a:ext cx="864665" cy="865389"/>
            <a:chOff x="3287425" y="1417883"/>
            <a:chExt cx="648499" cy="649042"/>
          </a:xfrm>
        </p:grpSpPr>
        <p:sp>
          <p:nvSpPr>
            <p:cNvPr id="36" name="Oval 72">
              <a:extLst>
                <a:ext uri="{FF2B5EF4-FFF2-40B4-BE49-F238E27FC236}">
                  <a16:creationId xmlns:a16="http://schemas.microsoft.com/office/drawing/2014/main" id="{56B92EFB-C3B3-44F1-BC4A-A764A669C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Oval 73">
              <a:extLst>
                <a:ext uri="{FF2B5EF4-FFF2-40B4-BE49-F238E27FC236}">
                  <a16:creationId xmlns:a16="http://schemas.microsoft.com/office/drawing/2014/main" id="{F96B7560-F7EA-4694-924B-78C7E9CA9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F48F4AF-4D15-4743-A0B3-2AC151AB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97795"/>
              </p:ext>
            </p:extLst>
          </p:nvPr>
        </p:nvGraphicFramePr>
        <p:xfrm>
          <a:off x="3151396" y="1569821"/>
          <a:ext cx="7091714" cy="3879634"/>
        </p:xfrm>
        <a:graphic>
          <a:graphicData uri="http://schemas.openxmlformats.org/drawingml/2006/table">
            <a:tbl>
              <a:tblPr/>
              <a:tblGrid>
                <a:gridCol w="1774439">
                  <a:extLst>
                    <a:ext uri="{9D8B030D-6E8A-4147-A177-3AD203B41FA5}">
                      <a16:colId xmlns:a16="http://schemas.microsoft.com/office/drawing/2014/main" val="3308336742"/>
                    </a:ext>
                  </a:extLst>
                </a:gridCol>
                <a:gridCol w="620326">
                  <a:extLst>
                    <a:ext uri="{9D8B030D-6E8A-4147-A177-3AD203B41FA5}">
                      <a16:colId xmlns:a16="http://schemas.microsoft.com/office/drawing/2014/main" val="2853706956"/>
                    </a:ext>
                  </a:extLst>
                </a:gridCol>
                <a:gridCol w="2847779">
                  <a:extLst>
                    <a:ext uri="{9D8B030D-6E8A-4147-A177-3AD203B41FA5}">
                      <a16:colId xmlns:a16="http://schemas.microsoft.com/office/drawing/2014/main" val="1665174042"/>
                    </a:ext>
                  </a:extLst>
                </a:gridCol>
                <a:gridCol w="1849170">
                  <a:extLst>
                    <a:ext uri="{9D8B030D-6E8A-4147-A177-3AD203B41FA5}">
                      <a16:colId xmlns:a16="http://schemas.microsoft.com/office/drawing/2014/main" val="1877495415"/>
                    </a:ext>
                  </a:extLst>
                </a:gridCol>
              </a:tblGrid>
              <a:tr h="38586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方法名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返回值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含义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案例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77829"/>
                  </a:ext>
                </a:extLst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isalnum()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是否是字母和数字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09384"/>
                  </a:ext>
                </a:extLst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isalpha()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是否是字母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940"/>
                  </a:ext>
                </a:extLst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isdigit()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是否是数字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3747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islower()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是否小写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25381"/>
                  </a:ext>
                </a:extLst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isspace()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是否空格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09491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istitle()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是否标题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93841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isupper()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bool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是否大写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84780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join(iterable)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列表拼接为字符串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li = ["hello","world"] </a:t>
                      </a: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 ="-".join(li)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8213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ljust(width[, fillchar])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内容左对齐，右侧填充，参考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center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14184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lower()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变小写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02284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lstrip([chars])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移除左侧空白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50367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rstrip([chars])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移除右侧空白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99301"/>
                  </a:ext>
                </a:extLst>
              </a:tr>
              <a:tr h="23923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strip([chars])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移除两侧空白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13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2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23F89B2-82AC-4203-9598-7195CF2AF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39722"/>
              </p:ext>
            </p:extLst>
          </p:nvPr>
        </p:nvGraphicFramePr>
        <p:xfrm>
          <a:off x="3040192" y="1548762"/>
          <a:ext cx="7595857" cy="1748331"/>
        </p:xfrm>
        <a:graphic>
          <a:graphicData uri="http://schemas.openxmlformats.org/drawingml/2006/table">
            <a:tbl>
              <a:tblPr/>
              <a:tblGrid>
                <a:gridCol w="2495735">
                  <a:extLst>
                    <a:ext uri="{9D8B030D-6E8A-4147-A177-3AD203B41FA5}">
                      <a16:colId xmlns:a16="http://schemas.microsoft.com/office/drawing/2014/main" val="3308336742"/>
                    </a:ext>
                  </a:extLst>
                </a:gridCol>
                <a:gridCol w="620326">
                  <a:extLst>
                    <a:ext uri="{9D8B030D-6E8A-4147-A177-3AD203B41FA5}">
                      <a16:colId xmlns:a16="http://schemas.microsoft.com/office/drawing/2014/main" val="2853706956"/>
                    </a:ext>
                  </a:extLst>
                </a:gridCol>
                <a:gridCol w="1849170">
                  <a:extLst>
                    <a:ext uri="{9D8B030D-6E8A-4147-A177-3AD203B41FA5}">
                      <a16:colId xmlns:a16="http://schemas.microsoft.com/office/drawing/2014/main" val="1665174042"/>
                    </a:ext>
                  </a:extLst>
                </a:gridCol>
                <a:gridCol w="2630626">
                  <a:extLst>
                    <a:ext uri="{9D8B030D-6E8A-4147-A177-3AD203B41FA5}">
                      <a16:colId xmlns:a16="http://schemas.microsoft.com/office/drawing/2014/main" val="1877495415"/>
                    </a:ext>
                  </a:extLst>
                </a:gridCol>
              </a:tblGrid>
              <a:tr h="431127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方法名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返回值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含义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案例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77829"/>
                  </a:ext>
                </a:extLst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partition(sep)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tuple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将字符串分割为前，中（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sep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），后三部分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"hello-world".partition("-")</a:t>
                      </a: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返回;('hello', '-', 'world')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09384"/>
                  </a:ext>
                </a:extLst>
              </a:tr>
              <a:tr h="1413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replace(old, new[, count])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替换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"hello-world".replace('-', '/’)</a:t>
                      </a: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返回：'hello/world’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940"/>
                  </a:ext>
                </a:extLst>
              </a:tr>
              <a:tr h="33710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split(sep=None, maxsplit=-1)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list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分割， 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maxsplit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最多分割几次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"hello-world".split("-")</a:t>
                      </a:r>
                    </a:p>
                    <a:p>
                      <a:pPr marL="0" algn="l" defTabSz="685800" rtl="0" eaLnBrk="1" latinLnBrk="0" hangingPunct="1"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返回;['hello', 'world']</a:t>
                      </a: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3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0" y="2070082"/>
            <a:ext cx="511472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必须掌握：查看数据类型的方法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5115250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int、float、bool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的定义和使用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67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数字类型间的相互转化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23"/>
          <p:cNvGrpSpPr/>
          <p:nvPr/>
        </p:nvGrpSpPr>
        <p:grpSpPr>
          <a:xfrm>
            <a:off x="1194672" y="4565660"/>
            <a:ext cx="374477" cy="281039"/>
            <a:chOff x="789999" y="2242985"/>
            <a:chExt cx="504229" cy="378415"/>
          </a:xfrm>
        </p:grpSpPr>
        <p:sp>
          <p:nvSpPr>
            <p:cNvPr id="4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30130" y="4511639"/>
            <a:ext cx="5115250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19">
            <a:extLst>
              <a:ext uri="{FF2B5EF4-FFF2-40B4-BE49-F238E27FC236}">
                <a16:creationId xmlns:a16="http://schemas.microsoft.com/office/drawing/2014/main" id="{C5542FFE-0613-4E73-AAF4-B8242509C2C9}"/>
              </a:ext>
            </a:extLst>
          </p:cNvPr>
          <p:cNvGrpSpPr/>
          <p:nvPr/>
        </p:nvGrpSpPr>
        <p:grpSpPr>
          <a:xfrm>
            <a:off x="1194672" y="5292397"/>
            <a:ext cx="374477" cy="281039"/>
            <a:chOff x="789999" y="2242985"/>
            <a:chExt cx="504229" cy="378415"/>
          </a:xfrm>
        </p:grpSpPr>
        <p:sp>
          <p:nvSpPr>
            <p:cNvPr id="48" name="Rectangle 20">
              <a:extLst>
                <a:ext uri="{FF2B5EF4-FFF2-40B4-BE49-F238E27FC236}">
                  <a16:creationId xmlns:a16="http://schemas.microsoft.com/office/drawing/2014/main" id="{05D8F3B6-9BA2-40B4-B620-E3DB1A112F49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id="{37B1AEEC-3D61-475D-A02E-E0D88F5BFBF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矩形 29">
            <a:extLst>
              <a:ext uri="{FF2B5EF4-FFF2-40B4-BE49-F238E27FC236}">
                <a16:creationId xmlns:a16="http://schemas.microsoft.com/office/drawing/2014/main" id="{AF937C16-FC80-4B9B-B4C2-80E3B555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268" y="5326270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了解内容：complex、decimal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6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grpSp>
        <p:nvGrpSpPr>
          <p:cNvPr id="59" name="Group 19"/>
          <p:cNvGrpSpPr/>
          <p:nvPr/>
        </p:nvGrpSpPr>
        <p:grpSpPr>
          <a:xfrm>
            <a:off x="3721549" y="1955008"/>
            <a:ext cx="374477" cy="281039"/>
            <a:chOff x="789999" y="2242985"/>
            <a:chExt cx="504229" cy="378415"/>
          </a:xfrm>
        </p:grpSpPr>
        <p:sp>
          <p:nvSpPr>
            <p:cNvPr id="60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矩形 29"/>
          <p:cNvSpPr>
            <a:spLocks noChangeArrowheads="1"/>
          </p:cNvSpPr>
          <p:nvPr/>
        </p:nvSpPr>
        <p:spPr bwMode="auto">
          <a:xfrm>
            <a:off x="4262525" y="1997136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定义讲过的每种数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字类型并实现相互之间的转换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23"/>
          <p:cNvGrpSpPr/>
          <p:nvPr/>
        </p:nvGrpSpPr>
        <p:grpSpPr>
          <a:xfrm>
            <a:off x="3721546" y="2810580"/>
            <a:ext cx="374477" cy="281039"/>
            <a:chOff x="789999" y="2242985"/>
            <a:chExt cx="504229" cy="378415"/>
          </a:xfrm>
        </p:grpSpPr>
        <p:sp>
          <p:nvSpPr>
            <p:cNvPr id="6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721546" y="3686991"/>
            <a:ext cx="374477" cy="281039"/>
            <a:chOff x="789999" y="2242985"/>
            <a:chExt cx="504229" cy="378415"/>
          </a:xfrm>
        </p:grpSpPr>
        <p:sp>
          <p:nvSpPr>
            <p:cNvPr id="68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0" name="矩形 39"/>
          <p:cNvSpPr>
            <a:spLocks noChangeArrowheads="1"/>
          </p:cNvSpPr>
          <p:nvPr/>
        </p:nvSpPr>
        <p:spPr bwMode="auto">
          <a:xfrm>
            <a:off x="4269622" y="2836316"/>
            <a:ext cx="554029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自定义一个字符串（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“hello,world!”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），用切片的方式进行逆序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71" name="矩形 40"/>
          <p:cNvSpPr>
            <a:spLocks noChangeArrowheads="1"/>
          </p:cNvSpPr>
          <p:nvPr/>
        </p:nvSpPr>
        <p:spPr bwMode="auto">
          <a:xfrm>
            <a:off x="4263033" y="3705752"/>
            <a:ext cx="670639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有一个时间形式(eg: 20180929),要求从这个格式中得到年、月、日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62" grpId="0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84880" y="1456690"/>
            <a:ext cx="57003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6948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5" y="3630757"/>
            <a:ext cx="4021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04436" y="348346"/>
            <a:ext cx="4026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查看数据类型的方法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：查看数据类型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：查看类下全部方法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：查看类下全部方法名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鼠标左键：查看类下某特定方法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6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2078" y="2443326"/>
            <a:ext cx="436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91005" y="2831465"/>
            <a:ext cx="1576705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635" y="2968625"/>
            <a:ext cx="140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数字类型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561556" y="1409064"/>
            <a:ext cx="1044734" cy="3577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75642" y="1409065"/>
            <a:ext cx="2087880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75642" y="2782570"/>
            <a:ext cx="2086610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775642" y="4251960"/>
            <a:ext cx="2086610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51867" y="1592580"/>
            <a:ext cx="148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int(</a:t>
            </a:r>
            <a:r>
              <a:rPr lang="zh-CN" altLang="en-US" sz="2400"/>
              <a:t>整型</a:t>
            </a:r>
            <a:r>
              <a:rPr lang="en-US" altLang="zh-CN" sz="2400"/>
              <a:t>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59145" y="2965450"/>
            <a:ext cx="1851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/>
              <a:t>float(</a:t>
            </a:r>
            <a:r>
              <a:rPr lang="zh-CN" altLang="en-US" sz="2400"/>
              <a:t>浮点型</a:t>
            </a:r>
            <a:r>
              <a:rPr lang="en-US" altLang="zh-CN" sz="2400"/>
              <a:t>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86437" y="4435475"/>
            <a:ext cx="2016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/>
              <a:t>complex(</a:t>
            </a:r>
            <a:r>
              <a:rPr lang="zh-CN" altLang="en-US" sz="2400"/>
              <a:t>复数</a:t>
            </a:r>
            <a:r>
              <a:rPr lang="en-US" altLang="zh-CN" sz="240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343" y="400297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805074" y="1774845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222059" y="2297663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717108" y="1715579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778742" y="3260746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933941" y="2071179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258974" y="2306129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044008" y="2769679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955359" y="2536304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697500" y="3074510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552008" y="2344104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003134" y="2529707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504508" y="1999212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428558" y="3552845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383180" y="1922280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730992" y="3406796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831409" y="3762396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446375" y="4018382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528300" y="3758469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D36DA3-B8BA-4B4C-9459-8882F607A4B8}"/>
              </a:ext>
            </a:extLst>
          </p:cNvPr>
          <p:cNvSpPr txBox="1"/>
          <p:nvPr/>
        </p:nvSpPr>
        <p:spPr>
          <a:xfrm>
            <a:off x="475615" y="1231294"/>
            <a:ext cx="810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整数类型与数学中整数的概念一致，整数类型共有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种进制表示：十进制，二进制，八进制，十六进制。默认情况下采用十进制，其他进制需要增加引导符号。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C490EB0-84CE-4A8E-B912-3F69CE2F1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217369"/>
              </p:ext>
            </p:extLst>
          </p:nvPr>
        </p:nvGraphicFramePr>
        <p:xfrm>
          <a:off x="365822" y="2929648"/>
          <a:ext cx="745381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进制种类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引导符号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默认情况，例如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1010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0b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由字符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和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组成，例如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0b1010,0B1010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八进制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0o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有字符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到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组成，例如，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0o76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0O76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0x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由字符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到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到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到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组成，例如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0xABC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32D8AF58-4537-4862-9CF7-8CD8424CC84B}"/>
              </a:ext>
            </a:extLst>
          </p:cNvPr>
          <p:cNvSpPr txBox="1"/>
          <p:nvPr/>
        </p:nvSpPr>
        <p:spPr>
          <a:xfrm>
            <a:off x="3860131" y="697477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71E31E-9EDC-4715-B338-20450E9428DE}"/>
              </a:ext>
            </a:extLst>
          </p:cNvPr>
          <p:cNvSpPr txBox="1"/>
          <p:nvPr/>
        </p:nvSpPr>
        <p:spPr>
          <a:xfrm>
            <a:off x="1951546" y="2122387"/>
            <a:ext cx="8575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zh-CN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数类型与数学中实数的概念一致，表示带有小数的数值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语言要求所有浮点数必须带有小数部分，小数部分可以是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，这种设计可以区分浮点数和整数类型。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浮点数有两种表示方法：十进制表示和科学计数法表示。</a:t>
            </a:r>
          </a:p>
          <a:p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77.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-3.14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96e4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4.3e-3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9.6E5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7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2"/>
          <p:cNvSpPr/>
          <p:nvPr/>
        </p:nvSpPr>
        <p:spPr bwMode="auto">
          <a:xfrm>
            <a:off x="10044509" y="91153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8937268" y="110728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8660458" y="144589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9261683" y="165929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7953443" y="222716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8663983" y="262926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8152677" y="340171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9885828" y="224127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0056853" y="177216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10850259" y="167163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11261069" y="218660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11276935" y="276682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11164095" y="359570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886EC2-8A75-4559-BA8D-1272A82343EE}"/>
              </a:ext>
            </a:extLst>
          </p:cNvPr>
          <p:cNvSpPr txBox="1"/>
          <p:nvPr/>
        </p:nvSpPr>
        <p:spPr>
          <a:xfrm>
            <a:off x="2124976" y="348457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</a:p>
          <a:p>
            <a:pPr algn="ctr"/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E4B047-B454-42EE-BF83-B65509589E8C}"/>
              </a:ext>
            </a:extLst>
          </p:cNvPr>
          <p:cNvSpPr txBox="1"/>
          <p:nvPr/>
        </p:nvSpPr>
        <p:spPr>
          <a:xfrm>
            <a:off x="195314" y="1649959"/>
            <a:ext cx="77660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复数类型表示数学中的复数。很久以前，数学界被求解如下等式难住了：            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x² = -1</a:t>
            </a: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这是因为任何实数都不是上述等式的解。直到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世纪，数学家发明了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虚数单位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，记为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，并规定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 =      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Python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语言中，复数的虚数部分通过后缀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“J”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“j”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来表示，例如：                        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12.3+4j</a:t>
            </a:r>
          </a:p>
          <a:p>
            <a:pPr algn="l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复数类型中实数部分和虚数部分的数值都是浮点类型。对于复数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，可以用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z.real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z.imag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分别获得它的实数部分和虚数部分。</a:t>
            </a:r>
          </a:p>
          <a:p>
            <a:pPr algn="l"/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复数类型在科学计算中十分常见，基于复数的运算属于数学的复变函数分支，该分支有效支撑众多科学和工程问题的数学表示和求解。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直接支持复数类型，为这类运算求解提供了便利。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E3FE7319-8AC3-4B52-923B-18001AB93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442470"/>
              </p:ext>
            </p:extLst>
          </p:nvPr>
        </p:nvGraphicFramePr>
        <p:xfrm>
          <a:off x="4805526" y="2128405"/>
          <a:ext cx="606582" cy="26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786765" imgH="436880" progId="Equation.KSEE3">
                  <p:embed/>
                </p:oleObj>
              </mc:Choice>
              <mc:Fallback>
                <p:oleObj r:id="rId3" imgW="786765" imgH="436880" progId="Equation.KSEE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EF921B7-2FBA-4E7A-9A63-3893C2A96D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5526" y="2128405"/>
                        <a:ext cx="606582" cy="2625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2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1230</Words>
  <Application>Microsoft Office PowerPoint</Application>
  <PresentationFormat>宽屏</PresentationFormat>
  <Paragraphs>241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Lato Regular</vt:lpstr>
      <vt:lpstr>1_自定义设计方案</vt:lpstr>
      <vt:lpstr>Office 主题</vt:lpstr>
      <vt:lpstr>自定义设计方案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157721832@qq.com</cp:lastModifiedBy>
  <cp:revision>200</cp:revision>
  <dcterms:created xsi:type="dcterms:W3CDTF">2017-08-12T10:14:00Z</dcterms:created>
  <dcterms:modified xsi:type="dcterms:W3CDTF">2018-11-01T12:59:06Z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