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layfair Display"/>
      <p:regular r:id="rId24"/>
      <p:bold r:id="rId25"/>
      <p:italic r:id="rId26"/>
      <p:boldItalic r:id="rId27"/>
    </p:embeddedFont>
    <p:embeddedFont>
      <p:font typeface="Montserrat"/>
      <p:regular r:id="rId28"/>
      <p:bold r:id="rId29"/>
      <p:italic r:id="rId30"/>
      <p:boldItalic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italic.fntdata"/><Relationship Id="rId25" Type="http://schemas.openxmlformats.org/officeDocument/2006/relationships/font" Target="fonts/PlayfairDisplay-bold.fntdata"/><Relationship Id="rId28" Type="http://schemas.openxmlformats.org/officeDocument/2006/relationships/font" Target="fonts/Montserrat-regular.fntdata"/><Relationship Id="rId27" Type="http://schemas.openxmlformats.org/officeDocument/2006/relationships/font" Target="fonts/PlayfairDispl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92da8b9a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92da8b9a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92da8b9a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92da8b9a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92da8b9a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92da8b9a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92da8b9a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92da8b9a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92da8b9a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92da8b9a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92da8b9a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92da8b9a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92da8b9a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92da8b9a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92da8b9a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92da8b9a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92da8b9a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92da8b9a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92da8b9a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92da8b9a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92da8b9a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92da8b9a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92da8b9a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92da8b9a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92da8b9a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92da8b9a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92da8b9a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92da8b9a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92da8b9a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92da8b9a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92da8b9a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92da8b9a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92da8b9a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92da8b9a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Super10veBug/rrfa-pfch-2019" TargetMode="External"/><Relationship Id="rId4" Type="http://schemas.openxmlformats.org/officeDocument/2006/relationships/hyperlink" Target="mailto:mlyon@pratt.edu"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iki.python.org/moin/ForLoop" TargetMode="External"/><Relationship Id="rId4" Type="http://schemas.openxmlformats.org/officeDocument/2006/relationships/hyperlink" Target="https://docs.python.org/3.7/library/csv.html" TargetMode="External"/><Relationship Id="rId5" Type="http://schemas.openxmlformats.org/officeDocument/2006/relationships/hyperlink" Target="https://docs.python.org/3/library/r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Super10veBug/rrfa-pfch-201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Robert </a:t>
            </a:r>
            <a:r>
              <a:rPr lang="en" sz="3000"/>
              <a:t>Rauschenberg Foundation Archives </a:t>
            </a:r>
            <a:endParaRPr sz="3000"/>
          </a:p>
          <a:p>
            <a:pPr indent="0" lvl="0" marL="0" rtl="0" algn="ctr">
              <a:spcBef>
                <a:spcPts val="0"/>
              </a:spcBef>
              <a:spcAft>
                <a:spcPts val="0"/>
              </a:spcAft>
              <a:buNone/>
            </a:pPr>
            <a:r>
              <a:rPr lang="en" sz="3000"/>
              <a:t>~Test-Repository Finding Aid Code~</a:t>
            </a:r>
            <a:endParaRPr sz="3000"/>
          </a:p>
          <a:p>
            <a:pPr indent="0" lvl="0" marL="0" rtl="0" algn="ctr">
              <a:spcBef>
                <a:spcPts val="0"/>
              </a:spcBef>
              <a:spcAft>
                <a:spcPts val="0"/>
              </a:spcAft>
              <a:buNone/>
            </a:pPr>
            <a:r>
              <a:rPr lang="en" sz="3000"/>
              <a:t>Examples &amp; Instructions</a:t>
            </a:r>
            <a:endParaRPr sz="3000"/>
          </a:p>
        </p:txBody>
      </p:sp>
      <p:sp>
        <p:nvSpPr>
          <p:cNvPr id="59" name="Google Shape;59;p13"/>
          <p:cNvSpPr txBox="1"/>
          <p:nvPr>
            <p:ph idx="1" type="subTitle"/>
          </p:nvPr>
        </p:nvSpPr>
        <p:spPr>
          <a:xfrm>
            <a:off x="344250" y="3550650"/>
            <a:ext cx="5249700" cy="96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EAD XML to CSV Conversion using Python and Terminal</a:t>
            </a:r>
            <a:endParaRPr/>
          </a:p>
          <a:p>
            <a:pPr indent="0" lvl="0" marL="0" rtl="0" algn="l">
              <a:spcBef>
                <a:spcPts val="0"/>
              </a:spcBef>
              <a:spcAft>
                <a:spcPts val="0"/>
              </a:spcAft>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Three - Looping through the elements</a:t>
            </a:r>
            <a:endParaRPr/>
          </a:p>
        </p:txBody>
      </p:sp>
      <p:sp>
        <p:nvSpPr>
          <p:cNvPr id="121" name="Google Shape;121;p22"/>
          <p:cNvSpPr txBox="1"/>
          <p:nvPr>
            <p:ph idx="1" type="body"/>
          </p:nvPr>
        </p:nvSpPr>
        <p:spPr>
          <a:xfrm>
            <a:off x="311700" y="3892000"/>
            <a:ext cx="8520600" cy="67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r>
              <a:rPr lang="en"/>
              <a:t>a</a:t>
            </a:r>
            <a:r>
              <a:rPr lang="en"/>
              <a:t>, b, and c are variables)</a:t>
            </a:r>
            <a:endParaRPr/>
          </a:p>
        </p:txBody>
      </p:sp>
      <p:pic>
        <p:nvPicPr>
          <p:cNvPr id="122" name="Google Shape;122;p22"/>
          <p:cNvPicPr preferRelativeResize="0"/>
          <p:nvPr/>
        </p:nvPicPr>
        <p:blipFill>
          <a:blip r:embed="rId3">
            <a:alphaModFix/>
          </a:blip>
          <a:stretch>
            <a:fillRect/>
          </a:stretch>
        </p:blipFill>
        <p:spPr>
          <a:xfrm>
            <a:off x="363325" y="1234074"/>
            <a:ext cx="8417348" cy="187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idx="1" type="body"/>
          </p:nvPr>
        </p:nvSpPr>
        <p:spPr>
          <a:xfrm>
            <a:off x="5479300" y="0"/>
            <a:ext cx="3353100" cy="456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number in the curly brackets {} is really all we  need to do our regular expression. But we can find the other elements just to check.</a:t>
            </a:r>
            <a:endParaRPr/>
          </a:p>
        </p:txBody>
      </p:sp>
      <p:pic>
        <p:nvPicPr>
          <p:cNvPr id="128" name="Google Shape;128;p23"/>
          <p:cNvPicPr preferRelativeResize="0"/>
          <p:nvPr/>
        </p:nvPicPr>
        <p:blipFill>
          <a:blip r:embed="rId3">
            <a:alphaModFix/>
          </a:blip>
          <a:stretch>
            <a:fillRect/>
          </a:stretch>
        </p:blipFill>
        <p:spPr>
          <a:xfrm>
            <a:off x="-8" y="0"/>
            <a:ext cx="5479317"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Four - “Findall” and Python Dictionary</a:t>
            </a:r>
            <a:endParaRPr/>
          </a:p>
        </p:txBody>
      </p:sp>
      <p:sp>
        <p:nvSpPr>
          <p:cNvPr id="134" name="Google Shape;134;p2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4"/>
          <p:cNvPicPr preferRelativeResize="0"/>
          <p:nvPr/>
        </p:nvPicPr>
        <p:blipFill>
          <a:blip r:embed="rId3">
            <a:alphaModFix/>
          </a:blip>
          <a:stretch>
            <a:fillRect/>
          </a:stretch>
        </p:blipFill>
        <p:spPr>
          <a:xfrm>
            <a:off x="136075" y="1234075"/>
            <a:ext cx="8871852" cy="3334800"/>
          </a:xfrm>
          <a:prstGeom prst="rect">
            <a:avLst/>
          </a:prstGeom>
          <a:noFill/>
          <a:ln>
            <a:noFill/>
          </a:ln>
        </p:spPr>
      </p:pic>
      <p:pic>
        <p:nvPicPr>
          <p:cNvPr id="136" name="Google Shape;136;p24"/>
          <p:cNvPicPr preferRelativeResize="0"/>
          <p:nvPr/>
        </p:nvPicPr>
        <p:blipFill>
          <a:blip r:embed="rId4">
            <a:alphaModFix/>
          </a:blip>
          <a:stretch>
            <a:fillRect/>
          </a:stretch>
        </p:blipFill>
        <p:spPr>
          <a:xfrm>
            <a:off x="0" y="1182538"/>
            <a:ext cx="9144002" cy="33863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idx="1" type="body"/>
          </p:nvPr>
        </p:nvSpPr>
        <p:spPr>
          <a:xfrm>
            <a:off x="311700" y="3334900"/>
            <a:ext cx="8520600" cy="123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25"/>
          <p:cNvPicPr preferRelativeResize="0"/>
          <p:nvPr/>
        </p:nvPicPr>
        <p:blipFill>
          <a:blip r:embed="rId3">
            <a:alphaModFix/>
          </a:blip>
          <a:stretch>
            <a:fillRect/>
          </a:stretch>
        </p:blipFill>
        <p:spPr>
          <a:xfrm>
            <a:off x="55550" y="1017725"/>
            <a:ext cx="9032876" cy="2962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idx="1" type="body"/>
          </p:nvPr>
        </p:nvSpPr>
        <p:spPr>
          <a:xfrm>
            <a:off x="7315275" y="287425"/>
            <a:ext cx="1678800" cy="450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what our dictionary should look like when we run the code through the terminal.</a:t>
            </a:r>
            <a:endParaRPr/>
          </a:p>
        </p:txBody>
      </p:sp>
      <p:pic>
        <p:nvPicPr>
          <p:cNvPr id="148" name="Google Shape;148;p26"/>
          <p:cNvPicPr preferRelativeResize="0"/>
          <p:nvPr/>
        </p:nvPicPr>
        <p:blipFill>
          <a:blip r:embed="rId3">
            <a:alphaModFix/>
          </a:blip>
          <a:stretch>
            <a:fillRect/>
          </a:stretch>
        </p:blipFill>
        <p:spPr>
          <a:xfrm>
            <a:off x="75475" y="287313"/>
            <a:ext cx="7239805" cy="45688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Five - CSV Writer</a:t>
            </a:r>
            <a:endParaRPr/>
          </a:p>
        </p:txBody>
      </p:sp>
      <p:sp>
        <p:nvSpPr>
          <p:cNvPr id="154" name="Google Shape;154;p2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5" name="Google Shape;155;p27"/>
          <p:cNvPicPr preferRelativeResize="0"/>
          <p:nvPr/>
        </p:nvPicPr>
        <p:blipFill>
          <a:blip r:embed="rId3">
            <a:alphaModFix/>
          </a:blip>
          <a:stretch>
            <a:fillRect/>
          </a:stretch>
        </p:blipFill>
        <p:spPr>
          <a:xfrm>
            <a:off x="0" y="1097463"/>
            <a:ext cx="9144000" cy="36080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step</a:t>
            </a:r>
            <a:endParaRPr/>
          </a:p>
        </p:txBody>
      </p:sp>
      <p:sp>
        <p:nvSpPr>
          <p:cNvPr id="161" name="Google Shape;161;p28"/>
          <p:cNvSpPr txBox="1"/>
          <p:nvPr>
            <p:ph idx="1" type="body"/>
          </p:nvPr>
        </p:nvSpPr>
        <p:spPr>
          <a:xfrm>
            <a:off x="311700" y="1234075"/>
            <a:ext cx="8520600" cy="8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the code through the terminal one last time, and look for your CSV in the folder where the code and the data are saved. </a:t>
            </a:r>
            <a:endParaRPr/>
          </a:p>
          <a:p>
            <a:pPr indent="0" lvl="0" marL="0" rtl="0" algn="l">
              <a:spcBef>
                <a:spcPts val="1600"/>
              </a:spcBef>
              <a:spcAft>
                <a:spcPts val="1600"/>
              </a:spcAft>
              <a:buNone/>
            </a:pPr>
            <a:r>
              <a:t/>
            </a:r>
            <a:endParaRPr/>
          </a:p>
        </p:txBody>
      </p:sp>
      <p:pic>
        <p:nvPicPr>
          <p:cNvPr id="162" name="Google Shape;162;p28"/>
          <p:cNvPicPr preferRelativeResize="0"/>
          <p:nvPr/>
        </p:nvPicPr>
        <p:blipFill>
          <a:blip r:embed="rId3">
            <a:alphaModFix/>
          </a:blip>
          <a:stretch>
            <a:fillRect/>
          </a:stretch>
        </p:blipFill>
        <p:spPr>
          <a:xfrm>
            <a:off x="-67650" y="2048327"/>
            <a:ext cx="9144001" cy="1706297"/>
          </a:xfrm>
          <a:prstGeom prst="rect">
            <a:avLst/>
          </a:prstGeom>
          <a:noFill/>
          <a:ln>
            <a:noFill/>
          </a:ln>
        </p:spPr>
      </p:pic>
      <p:sp>
        <p:nvSpPr>
          <p:cNvPr id="163" name="Google Shape;163;p28"/>
          <p:cNvSpPr txBox="1"/>
          <p:nvPr>
            <p:ph idx="1" type="body"/>
          </p:nvPr>
        </p:nvSpPr>
        <p:spPr>
          <a:xfrm>
            <a:off x="244050" y="3900100"/>
            <a:ext cx="8520600" cy="8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should look something like this. Values are separated with pipes and hierarchies are represented in unittitle. Don’t change the column order!!</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 </a:t>
            </a:r>
            <a:endParaRPr/>
          </a:p>
        </p:txBody>
      </p:sp>
      <p:sp>
        <p:nvSpPr>
          <p:cNvPr id="169" name="Google Shape;169;p29"/>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All files related to this project, including XML files, working Python codes, clean-finished codes, and codes with instructions are located … </a:t>
            </a:r>
            <a:endParaRPr sz="3000"/>
          </a:p>
          <a:p>
            <a:pPr indent="0" lvl="0" marL="0" rtl="0" algn="ctr">
              <a:lnSpc>
                <a:spcPct val="100000"/>
              </a:lnSpc>
              <a:spcBef>
                <a:spcPts val="1600"/>
              </a:spcBef>
              <a:spcAft>
                <a:spcPts val="0"/>
              </a:spcAft>
              <a:buClr>
                <a:schemeClr val="dk2"/>
              </a:buClr>
              <a:buSzPts val="1100"/>
              <a:buFont typeface="Arial"/>
              <a:buNone/>
            </a:pPr>
            <a:r>
              <a:rPr lang="en" sz="3000" u="sng">
                <a:solidFill>
                  <a:schemeClr val="accent5"/>
                </a:solidFill>
                <a:highlight>
                  <a:schemeClr val="dk1"/>
                </a:highlight>
                <a:latin typeface="Oswald"/>
                <a:ea typeface="Oswald"/>
                <a:cs typeface="Oswald"/>
                <a:sym typeface="Oswald"/>
                <a:hlinkClick r:id="rId3"/>
              </a:rPr>
              <a:t> https://github.com/Super10veBug/rrfa-pfch-2019</a:t>
            </a:r>
            <a:endParaRPr sz="3000">
              <a:highlight>
                <a:schemeClr val="dk1"/>
              </a:highlight>
              <a:latin typeface="Oswald"/>
              <a:ea typeface="Oswald"/>
              <a:cs typeface="Oswald"/>
              <a:sym typeface="Oswald"/>
            </a:endParaRPr>
          </a:p>
          <a:p>
            <a:pPr indent="0" lvl="0" marL="0" rtl="0" algn="l">
              <a:spcBef>
                <a:spcPts val="0"/>
              </a:spcBef>
              <a:spcAft>
                <a:spcPts val="0"/>
              </a:spcAft>
              <a:buNone/>
            </a:pPr>
            <a:r>
              <a:t/>
            </a:r>
            <a:endParaRPr/>
          </a:p>
          <a:p>
            <a:pPr indent="0" lvl="0" marL="0" rtl="0" algn="ctr">
              <a:spcBef>
                <a:spcPts val="1600"/>
              </a:spcBef>
              <a:spcAft>
                <a:spcPts val="0"/>
              </a:spcAft>
              <a:buNone/>
            </a:pPr>
            <a:r>
              <a:rPr lang="en" sz="3000"/>
              <a:t>Thank you! </a:t>
            </a:r>
            <a:endParaRPr sz="3000"/>
          </a:p>
          <a:p>
            <a:pPr indent="0" lvl="0" marL="0" rtl="0" algn="ctr">
              <a:spcBef>
                <a:spcPts val="1600"/>
              </a:spcBef>
              <a:spcAft>
                <a:spcPts val="1600"/>
              </a:spcAft>
              <a:buNone/>
            </a:pPr>
            <a:r>
              <a:rPr lang="en"/>
              <a:t>Feel free to </a:t>
            </a:r>
            <a:r>
              <a:rPr lang="en" u="sng">
                <a:solidFill>
                  <a:schemeClr val="hlink"/>
                </a:solidFill>
                <a:hlinkClick r:id="rId4"/>
              </a:rPr>
              <a:t>e-mail</a:t>
            </a:r>
            <a:r>
              <a:rPr lang="en"/>
              <a:t> questions or concerns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Helpful Links	</a:t>
            </a:r>
            <a:endParaRPr/>
          </a:p>
        </p:txBody>
      </p:sp>
      <p:sp>
        <p:nvSpPr>
          <p:cNvPr id="175" name="Google Shape;175;p30"/>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 some helpful links for Python</a:t>
            </a:r>
            <a:endParaRPr/>
          </a:p>
          <a:p>
            <a:pPr indent="0" lvl="0" marL="0" rtl="0" algn="l">
              <a:spcBef>
                <a:spcPts val="1600"/>
              </a:spcBef>
              <a:spcAft>
                <a:spcPts val="0"/>
              </a:spcAft>
              <a:buNone/>
            </a:pPr>
            <a:r>
              <a:rPr lang="en" u="sng">
                <a:solidFill>
                  <a:schemeClr val="hlink"/>
                </a:solidFill>
                <a:latin typeface="Arial"/>
                <a:ea typeface="Arial"/>
                <a:cs typeface="Arial"/>
                <a:sym typeface="Arial"/>
                <a:hlinkClick r:id="rId3"/>
              </a:rPr>
              <a:t>https://wiki.python.org/moin/ForLoop</a:t>
            </a:r>
            <a:endParaRPr/>
          </a:p>
          <a:p>
            <a:pPr indent="0" lvl="0" marL="0" rtl="0" algn="l">
              <a:spcBef>
                <a:spcPts val="1600"/>
              </a:spcBef>
              <a:spcAft>
                <a:spcPts val="0"/>
              </a:spcAft>
              <a:buNone/>
            </a:pPr>
            <a:r>
              <a:rPr lang="en" u="sng">
                <a:solidFill>
                  <a:schemeClr val="hlink"/>
                </a:solidFill>
                <a:latin typeface="Arial"/>
                <a:ea typeface="Arial"/>
                <a:cs typeface="Arial"/>
                <a:sym typeface="Arial"/>
                <a:hlinkClick r:id="rId4"/>
              </a:rPr>
              <a:t>https://docs.python.org/3.7/library/csv.html</a:t>
            </a:r>
            <a:endParaRPr/>
          </a:p>
          <a:p>
            <a:pPr indent="0" lvl="0" marL="0" rtl="0" algn="l">
              <a:spcBef>
                <a:spcPts val="1600"/>
              </a:spcBef>
              <a:spcAft>
                <a:spcPts val="1600"/>
              </a:spcAft>
              <a:buNone/>
            </a:pPr>
            <a:r>
              <a:rPr lang="en" u="sng">
                <a:solidFill>
                  <a:schemeClr val="hlink"/>
                </a:solidFill>
                <a:latin typeface="Arial"/>
                <a:ea typeface="Arial"/>
                <a:cs typeface="Arial"/>
                <a:sym typeface="Arial"/>
                <a:hlinkClick r:id="rId5"/>
              </a:rPr>
              <a:t>https://docs.python.org/3/library/re.html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u="sng"/>
              <a:t>Project Parameters</a:t>
            </a:r>
            <a:r>
              <a:rPr lang="en"/>
              <a:t>  </a:t>
            </a:r>
            <a:r>
              <a:rPr lang="en" sz="1800"/>
              <a:t>Github Repository :  </a:t>
            </a:r>
            <a:r>
              <a:rPr lang="en" sz="1800" u="sng">
                <a:solidFill>
                  <a:schemeClr val="hlink"/>
                </a:solidFill>
                <a:hlinkClick r:id="rId3"/>
              </a:rPr>
              <a:t> https://github.com/Super10veBug/rrfa-pfch-2019</a:t>
            </a:r>
            <a:endParaRPr sz="1800"/>
          </a:p>
        </p:txBody>
      </p:sp>
      <p:sp>
        <p:nvSpPr>
          <p:cNvPr id="65" name="Google Shape;65;p14"/>
          <p:cNvSpPr txBox="1"/>
          <p:nvPr>
            <p:ph idx="1" type="body"/>
          </p:nvPr>
        </p:nvSpPr>
        <p:spPr>
          <a:xfrm>
            <a:off x="311700" y="1104800"/>
            <a:ext cx="8520600" cy="353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is in response to the Robert Rauschenberg Foundation’s Archives (RRFA) request for a CSV formatted finding aid to facilitate shipping of materials for digitization and storage.</a:t>
            </a:r>
            <a:endParaRPr/>
          </a:p>
          <a:p>
            <a:pPr indent="0" lvl="0" marL="0" rtl="0" algn="l">
              <a:spcBef>
                <a:spcPts val="1600"/>
              </a:spcBef>
              <a:spcAft>
                <a:spcPts val="0"/>
              </a:spcAft>
              <a:buNone/>
            </a:pPr>
            <a:r>
              <a:rPr lang="en"/>
              <a:t>The EAD XML finding aid used for this conversion is an export from ArchivesSpace. The finding aids are selections from collections RRFA01 – Rauschenberg Papers and RRFA02 – Audiovisual.</a:t>
            </a:r>
            <a:endParaRPr/>
          </a:p>
          <a:p>
            <a:pPr indent="0" lvl="0" marL="0" rtl="0" algn="l">
              <a:spcBef>
                <a:spcPts val="1600"/>
              </a:spcBef>
              <a:spcAft>
                <a:spcPts val="0"/>
              </a:spcAft>
              <a:buNone/>
            </a:pPr>
            <a:r>
              <a:rPr lang="en"/>
              <a:t>My purpose was to supply RRFA with a </a:t>
            </a:r>
            <a:r>
              <a:rPr lang="en"/>
              <a:t>reusable</a:t>
            </a:r>
            <a:r>
              <a:rPr lang="en"/>
              <a:t> script, and instructions that can be followed by the archivists and future interns.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71" name="Google Shape;71;p15"/>
          <p:cNvSpPr txBox="1"/>
          <p:nvPr>
            <p:ph idx="1" type="body"/>
          </p:nvPr>
        </p:nvSpPr>
        <p:spPr>
          <a:xfrm>
            <a:off x="311700" y="1234075"/>
            <a:ext cx="8624100" cy="37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this code requires:</a:t>
            </a:r>
            <a:endParaRPr/>
          </a:p>
          <a:p>
            <a:pPr indent="0" lvl="0" marL="0" rtl="0" algn="l">
              <a:spcBef>
                <a:spcPts val="1600"/>
              </a:spcBef>
              <a:spcAft>
                <a:spcPts val="0"/>
              </a:spcAft>
              <a:buNone/>
            </a:pPr>
            <a:r>
              <a:rPr lang="en"/>
              <a:t>Installation of Python3;</a:t>
            </a:r>
            <a:endParaRPr/>
          </a:p>
          <a:p>
            <a:pPr indent="457200" lvl="0" marL="0" rtl="0" algn="l">
              <a:spcBef>
                <a:spcPts val="1600"/>
              </a:spcBef>
              <a:spcAft>
                <a:spcPts val="0"/>
              </a:spcAft>
              <a:buNone/>
            </a:pPr>
            <a:r>
              <a:rPr lang="en"/>
              <a:t>Some</a:t>
            </a:r>
            <a:r>
              <a:rPr lang="en"/>
              <a:t> knowledge of command line tools &amp; navigation;</a:t>
            </a:r>
            <a:endParaRPr/>
          </a:p>
          <a:p>
            <a:pPr indent="457200" lvl="0" marL="0" rtl="0" algn="l">
              <a:spcBef>
                <a:spcPts val="1600"/>
              </a:spcBef>
              <a:spcAft>
                <a:spcPts val="0"/>
              </a:spcAft>
              <a:buNone/>
            </a:pPr>
            <a:r>
              <a:rPr lang="en"/>
              <a:t>	And a text editor for coding.</a:t>
            </a:r>
            <a:endParaRPr/>
          </a:p>
          <a:p>
            <a:pPr indent="0" lvl="0" marL="457200" rtl="0" algn="l">
              <a:spcBef>
                <a:spcPts val="1600"/>
              </a:spcBef>
              <a:spcAft>
                <a:spcPts val="0"/>
              </a:spcAft>
              <a:buNone/>
            </a:pPr>
            <a:r>
              <a:rPr lang="en"/>
              <a:t>This script uses “for” loops, a python dictionary, and the following modules: </a:t>
            </a:r>
            <a:endParaRPr/>
          </a:p>
          <a:p>
            <a:pPr indent="0" lvl="0" marL="914400" rtl="0" algn="l">
              <a:spcBef>
                <a:spcPts val="1600"/>
              </a:spcBef>
              <a:spcAft>
                <a:spcPts val="0"/>
              </a:spcAft>
              <a:buNone/>
            </a:pPr>
            <a:r>
              <a:rPr lang="en"/>
              <a:t>CSV, ElementTree, and Regular Expressions.</a:t>
            </a:r>
            <a:endParaRPr/>
          </a:p>
          <a:p>
            <a:pPr indent="0" lvl="0" marL="0" rtl="0" algn="l">
              <a:spcBef>
                <a:spcPts val="1600"/>
              </a:spcBef>
              <a:spcAft>
                <a:spcPts val="0"/>
              </a:spcAft>
              <a:buNone/>
            </a:pPr>
            <a:r>
              <a:rPr lang="en" u="sng"/>
              <a:t>The rest of this document will be instructional.</a:t>
            </a:r>
            <a:endParaRPr u="sng"/>
          </a:p>
          <a:p>
            <a:pPr indent="457200" lvl="0" marL="0" rtl="0" algn="l">
              <a:spcBef>
                <a:spcPts val="1600"/>
              </a:spcBef>
              <a:spcAft>
                <a:spcPts val="16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One - Import modules and find the root element</a:t>
            </a:r>
            <a:endParaRPr/>
          </a:p>
        </p:txBody>
      </p:sp>
      <p:sp>
        <p:nvSpPr>
          <p:cNvPr id="77" name="Google Shape;77;p16"/>
          <p:cNvSpPr txBox="1"/>
          <p:nvPr>
            <p:ph idx="1" type="body"/>
          </p:nvPr>
        </p:nvSpPr>
        <p:spPr>
          <a:xfrm>
            <a:off x="311700" y="3485175"/>
            <a:ext cx="8580600" cy="126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lang="en" sz="1600"/>
              <a:t>Save your XML EAD file and your Python file (code from the text editor) in the same folder on your computer. These are the first steps for the code. The yellow address in quotes ‘’ is the name of the xml finding aid. It must be exact. Grey text following the # sign are comments (in this case, instructions) and will not affect the code.</a:t>
            </a:r>
            <a:endParaRPr sz="1600"/>
          </a:p>
        </p:txBody>
      </p:sp>
      <p:pic>
        <p:nvPicPr>
          <p:cNvPr id="78" name="Google Shape;78;p16"/>
          <p:cNvPicPr preferRelativeResize="0"/>
          <p:nvPr/>
        </p:nvPicPr>
        <p:blipFill>
          <a:blip r:embed="rId3">
            <a:alphaModFix/>
          </a:blip>
          <a:stretch>
            <a:fillRect/>
          </a:stretch>
        </p:blipFill>
        <p:spPr>
          <a:xfrm>
            <a:off x="368063" y="1165751"/>
            <a:ext cx="8407873" cy="2319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One - Terminal Side</a:t>
            </a:r>
            <a:endParaRPr/>
          </a:p>
        </p:txBody>
      </p:sp>
      <p:sp>
        <p:nvSpPr>
          <p:cNvPr id="84" name="Google Shape;84;p17"/>
          <p:cNvSpPr txBox="1"/>
          <p:nvPr>
            <p:ph idx="1" type="body"/>
          </p:nvPr>
        </p:nvSpPr>
        <p:spPr>
          <a:xfrm>
            <a:off x="311700" y="2763475"/>
            <a:ext cx="8520600" cy="180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Run the code through the terminal first by navigating to the folder/directory in which you’ve saved your Python file—I saved my files in the directory “rrfa-pfch-2019” </a:t>
            </a:r>
            <a:endParaRPr/>
          </a:p>
        </p:txBody>
      </p:sp>
      <p:pic>
        <p:nvPicPr>
          <p:cNvPr id="85" name="Google Shape;85;p17"/>
          <p:cNvPicPr preferRelativeResize="0"/>
          <p:nvPr/>
        </p:nvPicPr>
        <p:blipFill>
          <a:blip r:embed="rId3">
            <a:alphaModFix/>
          </a:blip>
          <a:stretch>
            <a:fillRect/>
          </a:stretch>
        </p:blipFill>
        <p:spPr>
          <a:xfrm>
            <a:off x="222950" y="1146922"/>
            <a:ext cx="9143999" cy="14873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One - Terminal Side Part 2</a:t>
            </a:r>
            <a:endParaRPr/>
          </a:p>
        </p:txBody>
      </p:sp>
      <p:sp>
        <p:nvSpPr>
          <p:cNvPr id="91" name="Google Shape;91;p18"/>
          <p:cNvSpPr txBox="1"/>
          <p:nvPr>
            <p:ph idx="1" type="body"/>
          </p:nvPr>
        </p:nvSpPr>
        <p:spPr>
          <a:xfrm>
            <a:off x="311700" y="2187050"/>
            <a:ext cx="8520600" cy="48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the result</a:t>
            </a:r>
            <a:endParaRPr/>
          </a:p>
        </p:txBody>
      </p:sp>
      <p:pic>
        <p:nvPicPr>
          <p:cNvPr id="92" name="Google Shape;92;p18"/>
          <p:cNvPicPr preferRelativeResize="0"/>
          <p:nvPr/>
        </p:nvPicPr>
        <p:blipFill>
          <a:blip r:embed="rId3">
            <a:alphaModFix/>
          </a:blip>
          <a:stretch>
            <a:fillRect/>
          </a:stretch>
        </p:blipFill>
        <p:spPr>
          <a:xfrm>
            <a:off x="311700" y="1234075"/>
            <a:ext cx="8520600" cy="952978"/>
          </a:xfrm>
          <a:prstGeom prst="rect">
            <a:avLst/>
          </a:prstGeom>
          <a:noFill/>
          <a:ln>
            <a:noFill/>
          </a:ln>
        </p:spPr>
      </p:pic>
      <p:pic>
        <p:nvPicPr>
          <p:cNvPr id="93" name="Google Shape;93;p18"/>
          <p:cNvPicPr preferRelativeResize="0"/>
          <p:nvPr/>
        </p:nvPicPr>
        <p:blipFill>
          <a:blip r:embed="rId4">
            <a:alphaModFix/>
          </a:blip>
          <a:stretch>
            <a:fillRect/>
          </a:stretch>
        </p:blipFill>
        <p:spPr>
          <a:xfrm>
            <a:off x="311600" y="1234075"/>
            <a:ext cx="8520795" cy="952975"/>
          </a:xfrm>
          <a:prstGeom prst="rect">
            <a:avLst/>
          </a:prstGeom>
          <a:noFill/>
          <a:ln>
            <a:noFill/>
          </a:ln>
        </p:spPr>
      </p:pic>
      <p:pic>
        <p:nvPicPr>
          <p:cNvPr id="94" name="Google Shape;94;p18"/>
          <p:cNvPicPr preferRelativeResize="0"/>
          <p:nvPr/>
        </p:nvPicPr>
        <p:blipFill>
          <a:blip r:embed="rId5">
            <a:alphaModFix/>
          </a:blip>
          <a:stretch>
            <a:fillRect/>
          </a:stretch>
        </p:blipFill>
        <p:spPr>
          <a:xfrm>
            <a:off x="311700" y="2668700"/>
            <a:ext cx="8520585" cy="952975"/>
          </a:xfrm>
          <a:prstGeom prst="rect">
            <a:avLst/>
          </a:prstGeom>
          <a:noFill/>
          <a:ln>
            <a:noFill/>
          </a:ln>
        </p:spPr>
      </p:pic>
      <p:sp>
        <p:nvSpPr>
          <p:cNvPr id="95" name="Google Shape;95;p18"/>
          <p:cNvSpPr txBox="1"/>
          <p:nvPr>
            <p:ph idx="1" type="body"/>
          </p:nvPr>
        </p:nvSpPr>
        <p:spPr>
          <a:xfrm>
            <a:off x="311688" y="3621825"/>
            <a:ext cx="8520600" cy="48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Inside of this circle, you’ll see we have printed the root element, which is ead.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Two</a:t>
            </a:r>
            <a:endParaRPr/>
          </a:p>
        </p:txBody>
      </p:sp>
      <p:sp>
        <p:nvSpPr>
          <p:cNvPr id="101" name="Google Shape;101;p19"/>
          <p:cNvSpPr txBox="1"/>
          <p:nvPr>
            <p:ph idx="1" type="body"/>
          </p:nvPr>
        </p:nvSpPr>
        <p:spPr>
          <a:xfrm>
            <a:off x="311700" y="4298850"/>
            <a:ext cx="8520600" cy="71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 you see from the comment on line 18 - you need to find the root and then child elements of EAD to find the fields we want to eventually write in the CSV.</a:t>
            </a:r>
            <a:endParaRPr/>
          </a:p>
        </p:txBody>
      </p:sp>
      <p:pic>
        <p:nvPicPr>
          <p:cNvPr id="102" name="Google Shape;102;p19"/>
          <p:cNvPicPr preferRelativeResize="0"/>
          <p:nvPr/>
        </p:nvPicPr>
        <p:blipFill>
          <a:blip r:embed="rId3">
            <a:alphaModFix/>
          </a:blip>
          <a:stretch>
            <a:fillRect/>
          </a:stretch>
        </p:blipFill>
        <p:spPr>
          <a:xfrm>
            <a:off x="311700" y="1132375"/>
            <a:ext cx="8745524" cy="3166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Two Continued</a:t>
            </a:r>
            <a:endParaRPr/>
          </a:p>
        </p:txBody>
      </p:sp>
      <p:sp>
        <p:nvSpPr>
          <p:cNvPr id="108" name="Google Shape;108;p20"/>
          <p:cNvSpPr txBox="1"/>
          <p:nvPr>
            <p:ph idx="1" type="body"/>
          </p:nvPr>
        </p:nvSpPr>
        <p:spPr>
          <a:xfrm>
            <a:off x="311700" y="3156625"/>
            <a:ext cx="8520600" cy="16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the printed result of the first for loop, we are looking for container information (box numbers), titles, extent data and location -- as we can clearly see in our XML file, but we are looping to find the addresses for our code. The addresses may change depending on the output, so we need to look for each XML Finding Aid that is exported from ArchivesSpace.</a:t>
            </a:r>
            <a:endParaRPr/>
          </a:p>
        </p:txBody>
      </p:sp>
      <p:pic>
        <p:nvPicPr>
          <p:cNvPr id="109" name="Google Shape;109;p20"/>
          <p:cNvPicPr preferRelativeResize="0"/>
          <p:nvPr/>
        </p:nvPicPr>
        <p:blipFill>
          <a:blip r:embed="rId3">
            <a:alphaModFix/>
          </a:blip>
          <a:stretch>
            <a:fillRect/>
          </a:stretch>
        </p:blipFill>
        <p:spPr>
          <a:xfrm>
            <a:off x="311700" y="1169200"/>
            <a:ext cx="8520600" cy="19874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idx="1" type="body"/>
          </p:nvPr>
        </p:nvSpPr>
        <p:spPr>
          <a:xfrm>
            <a:off x="7411375" y="366325"/>
            <a:ext cx="1420800" cy="42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are looping through the nested elements under &lt;did&gt;</a:t>
            </a:r>
            <a:endParaRPr sz="1200"/>
          </a:p>
          <a:p>
            <a:pPr indent="0" lvl="0" marL="0" rtl="0" algn="l">
              <a:spcBef>
                <a:spcPts val="1600"/>
              </a:spcBef>
              <a:spcAft>
                <a:spcPts val="0"/>
              </a:spcAft>
              <a:buNone/>
            </a:pPr>
            <a:r>
              <a:rPr lang="en" sz="1200"/>
              <a:t>To extract text from between &lt;extent&gt;, &lt;physfacet&gt;,</a:t>
            </a:r>
            <a:endParaRPr sz="1200"/>
          </a:p>
          <a:p>
            <a:pPr indent="0" lvl="0" marL="0" rtl="0" algn="l">
              <a:spcBef>
                <a:spcPts val="1600"/>
              </a:spcBef>
              <a:spcAft>
                <a:spcPts val="0"/>
              </a:spcAft>
              <a:buNone/>
            </a:pPr>
            <a:r>
              <a:rPr lang="en" sz="1200"/>
              <a:t>&lt;container&gt;, </a:t>
            </a:r>
            <a:endParaRPr sz="1200"/>
          </a:p>
          <a:p>
            <a:pPr indent="0" lvl="0" marL="0" rtl="0" algn="l">
              <a:spcBef>
                <a:spcPts val="1600"/>
              </a:spcBef>
              <a:spcAft>
                <a:spcPts val="0"/>
              </a:spcAft>
              <a:buNone/>
            </a:pPr>
            <a:r>
              <a:rPr lang="en" sz="1200"/>
              <a:t>and</a:t>
            </a:r>
            <a:endParaRPr sz="1200"/>
          </a:p>
          <a:p>
            <a:pPr indent="0" lvl="0" marL="0" rtl="0" algn="l">
              <a:spcBef>
                <a:spcPts val="1600"/>
              </a:spcBef>
              <a:spcAft>
                <a:spcPts val="1600"/>
              </a:spcAft>
              <a:buNone/>
            </a:pPr>
            <a:r>
              <a:rPr lang="en" sz="1200"/>
              <a:t>&lt;unittitle&gt;</a:t>
            </a:r>
            <a:endParaRPr sz="1200"/>
          </a:p>
        </p:txBody>
      </p:sp>
      <p:pic>
        <p:nvPicPr>
          <p:cNvPr id="115" name="Google Shape;115;p21"/>
          <p:cNvPicPr preferRelativeResize="0"/>
          <p:nvPr/>
        </p:nvPicPr>
        <p:blipFill>
          <a:blip r:embed="rId3">
            <a:alphaModFix/>
          </a:blip>
          <a:stretch>
            <a:fillRect/>
          </a:stretch>
        </p:blipFill>
        <p:spPr>
          <a:xfrm>
            <a:off x="311700" y="366250"/>
            <a:ext cx="7099674" cy="4202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