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60" r:id="rId2"/>
    <p:sldId id="292" r:id="rId3"/>
    <p:sldId id="358" r:id="rId4"/>
    <p:sldId id="357" r:id="rId5"/>
    <p:sldId id="359" r:id="rId6"/>
    <p:sldId id="353" r:id="rId7"/>
    <p:sldId id="360" r:id="rId8"/>
    <p:sldId id="370" r:id="rId9"/>
    <p:sldId id="371" r:id="rId10"/>
    <p:sldId id="372" r:id="rId11"/>
    <p:sldId id="373" r:id="rId12"/>
    <p:sldId id="374" r:id="rId13"/>
    <p:sldId id="375" r:id="rId14"/>
    <p:sldId id="376" r:id="rId15"/>
    <p:sldId id="279" r:id="rId16"/>
    <p:sldId id="377" r:id="rId17"/>
    <p:sldId id="355" r:id="rId18"/>
    <p:sldId id="356" r:id="rId19"/>
    <p:sldId id="361" r:id="rId20"/>
    <p:sldId id="265" r:id="rId21"/>
    <p:sldId id="297" r:id="rId22"/>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29">
          <p15:clr>
            <a:srgbClr val="A4A3A4"/>
          </p15:clr>
        </p15:guide>
        <p15:guide id="2" pos="6812">
          <p15:clr>
            <a:srgbClr val="A4A3A4"/>
          </p15:clr>
        </p15:guide>
        <p15:guide id="3" pos="624">
          <p15:clr>
            <a:srgbClr val="A4A3A4"/>
          </p15:clr>
        </p15:guide>
        <p15:guide id="4" orient="horz" pos="1652">
          <p15:clr>
            <a:srgbClr val="A4A3A4"/>
          </p15:clr>
        </p15:guide>
        <p15:guide id="5" orient="horz" pos="39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A98C"/>
    <a:srgbClr val="5BBBA5"/>
    <a:srgbClr val="20AA8F"/>
    <a:srgbClr val="E1EAE7"/>
    <a:srgbClr val="46B29A"/>
    <a:srgbClr val="3A9D88"/>
    <a:srgbClr val="803463"/>
    <a:srgbClr val="8E3A6E"/>
    <a:srgbClr val="7C546E"/>
    <a:srgbClr val="8B5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4660"/>
  </p:normalViewPr>
  <p:slideViewPr>
    <p:cSldViewPr snapToGrid="0" showGuides="1">
      <p:cViewPr varScale="1">
        <p:scale>
          <a:sx n="81" d="100"/>
          <a:sy n="81" d="100"/>
        </p:scale>
        <p:origin x="859" y="67"/>
      </p:cViewPr>
      <p:guideLst>
        <p:guide orient="horz" pos="3929"/>
        <p:guide pos="6812"/>
        <p:guide pos="624"/>
        <p:guide orient="horz" pos="1652"/>
        <p:guide orient="horz" pos="395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1"/>
          <c:order val="0"/>
          <c:tx>
            <c:strRef>
              <c:f>Sheet1!$C$1</c:f>
              <c:strCache>
                <c:ptCount val="1"/>
                <c:pt idx="0">
                  <c:v>系列 2</c:v>
                </c:pt>
              </c:strCache>
            </c:strRef>
          </c:tx>
          <c:spPr>
            <a:solidFill>
              <a:schemeClr val="accent2"/>
            </a:solidFill>
            <a:ln>
              <a:noFill/>
            </a:ln>
            <a:effectLst/>
          </c:spPr>
          <c:invertIfNegative val="0"/>
          <c:cat>
            <c:strRef>
              <c:f>Sheet1!$A$2:$A$2</c:f>
              <c:strCache>
                <c:ptCount val="1"/>
                <c:pt idx="0">
                  <c:v>类别 1</c:v>
                </c:pt>
              </c:strCache>
            </c:strRef>
          </c:cat>
          <c:val>
            <c:numRef>
              <c:f>Sheet1!$C$2:$C$2</c:f>
            </c:numRef>
          </c:val>
          <c:extLst>
            <c:ext xmlns:c16="http://schemas.microsoft.com/office/drawing/2014/chart" uri="{C3380CC4-5D6E-409C-BE32-E72D297353CC}">
              <c16:uniqueId val="{00000000-59FD-4555-91A4-70918BD4D6ED}"/>
            </c:ext>
          </c:extLst>
        </c:ser>
        <c:dLbls>
          <c:showLegendKey val="0"/>
          <c:showVal val="0"/>
          <c:showCatName val="0"/>
          <c:showSerName val="0"/>
          <c:showPercent val="0"/>
          <c:showBubbleSize val="0"/>
        </c:dLbls>
        <c:gapWidth val="159"/>
        <c:overlap val="16"/>
        <c:axId val="554068784"/>
        <c:axId val="554069344"/>
      </c:barChart>
      <c:catAx>
        <c:axId val="554068784"/>
        <c:scaling>
          <c:orientation val="minMax"/>
        </c:scaling>
        <c:delete val="1"/>
        <c:axPos val="l"/>
        <c:numFmt formatCode="General" sourceLinked="1"/>
        <c:majorTickMark val="none"/>
        <c:minorTickMark val="none"/>
        <c:tickLblPos val="nextTo"/>
        <c:crossAx val="554069344"/>
        <c:crosses val="autoZero"/>
        <c:auto val="1"/>
        <c:lblAlgn val="ctr"/>
        <c:lblOffset val="100"/>
        <c:noMultiLvlLbl val="0"/>
      </c:catAx>
      <c:valAx>
        <c:axId val="554069344"/>
        <c:scaling>
          <c:orientation val="minMax"/>
        </c:scaling>
        <c:delete val="1"/>
        <c:axPos val="b"/>
        <c:numFmt formatCode="General" sourceLinked="1"/>
        <c:majorTickMark val="none"/>
        <c:minorTickMark val="none"/>
        <c:tickLblPos val="nextTo"/>
        <c:crossAx val="554068784"/>
        <c:crosses val="autoZero"/>
        <c:crossBetween val="between"/>
      </c:valAx>
      <c:spPr>
        <a:noFill/>
        <a:ln w="25400">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9D6B9-4F51-444E-B7F9-94A297AAF03F}" type="datetimeFigureOut">
              <a:rPr lang="zh-HK" altLang="en-US" smtClean="0"/>
              <a:t>10/5/2020</a:t>
            </a:fld>
            <a:endParaRPr lang="zh-HK"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DC678-EC9E-4218-8B69-BD43C415182B}" type="slidenum">
              <a:rPr lang="zh-HK" altLang="en-US" smtClean="0"/>
              <a:t>‹#›</a:t>
            </a:fld>
            <a:endParaRPr lang="zh-HK"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DDC678-EC9E-4218-8B69-BD43C415182B}" type="slidenum">
              <a:rPr lang="zh-HK" altLang="en-US" smtClean="0"/>
              <a:t>6</a:t>
            </a:fld>
            <a:endParaRPr lang="zh-HK"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HK"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t>10/5/2020</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HK"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t>10/5/2020</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HK"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t>10/5/2020</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HK" alt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t>10/5/2020</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HK"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6EF31D4-1AA4-45E7-8F10-C007A9A6DDB0}" type="datetimeFigureOut">
              <a:rPr lang="zh-HK" altLang="en-US" smtClean="0"/>
              <a:t>10/5/2020</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HK"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5" name="日期占位符 4"/>
          <p:cNvSpPr>
            <a:spLocks noGrp="1"/>
          </p:cNvSpPr>
          <p:nvPr>
            <p:ph type="dt" sz="half" idx="10"/>
          </p:nvPr>
        </p:nvSpPr>
        <p:spPr/>
        <p:txBody>
          <a:bodyPr/>
          <a:lstStyle/>
          <a:p>
            <a:fld id="{76EF31D4-1AA4-45E7-8F10-C007A9A6DDB0}" type="datetimeFigureOut">
              <a:rPr lang="zh-HK" altLang="en-US" smtClean="0"/>
              <a:t>10/5/2020</a:t>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HK"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7" name="日期占位符 6"/>
          <p:cNvSpPr>
            <a:spLocks noGrp="1"/>
          </p:cNvSpPr>
          <p:nvPr>
            <p:ph type="dt" sz="half" idx="10"/>
          </p:nvPr>
        </p:nvSpPr>
        <p:spPr/>
        <p:txBody>
          <a:bodyPr/>
          <a:lstStyle/>
          <a:p>
            <a:fld id="{76EF31D4-1AA4-45E7-8F10-C007A9A6DDB0}" type="datetimeFigureOut">
              <a:rPr lang="zh-HK" altLang="en-US" smtClean="0"/>
              <a:t>10/5/2020</a:t>
            </a:fld>
            <a:endParaRPr lang="zh-HK" altLang="en-US"/>
          </a:p>
        </p:txBody>
      </p:sp>
      <p:sp>
        <p:nvSpPr>
          <p:cNvPr id="8" name="页脚占位符 7"/>
          <p:cNvSpPr>
            <a:spLocks noGrp="1"/>
          </p:cNvSpPr>
          <p:nvPr>
            <p:ph type="ftr" sz="quarter" idx="11"/>
          </p:nvPr>
        </p:nvSpPr>
        <p:spPr/>
        <p:txBody>
          <a:bodyPr/>
          <a:lstStyle/>
          <a:p>
            <a:endParaRPr lang="zh-HK" altLang="en-US"/>
          </a:p>
        </p:txBody>
      </p:sp>
      <p:sp>
        <p:nvSpPr>
          <p:cNvPr id="9" name="灯片编号占位符 8"/>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HK" altLang="en-US"/>
          </a:p>
        </p:txBody>
      </p:sp>
      <p:sp>
        <p:nvSpPr>
          <p:cNvPr id="3" name="日期占位符 2"/>
          <p:cNvSpPr>
            <a:spLocks noGrp="1"/>
          </p:cNvSpPr>
          <p:nvPr>
            <p:ph type="dt" sz="half" idx="10"/>
          </p:nvPr>
        </p:nvSpPr>
        <p:spPr/>
        <p:txBody>
          <a:bodyPr/>
          <a:lstStyle/>
          <a:p>
            <a:fld id="{76EF31D4-1AA4-45E7-8F10-C007A9A6DDB0}" type="datetimeFigureOut">
              <a:rPr lang="zh-HK" altLang="en-US" smtClean="0"/>
              <a:t>10/5/2020</a:t>
            </a:fld>
            <a:endParaRPr lang="zh-HK" altLang="en-US"/>
          </a:p>
        </p:txBody>
      </p:sp>
      <p:sp>
        <p:nvSpPr>
          <p:cNvPr id="4" name="页脚占位符 3"/>
          <p:cNvSpPr>
            <a:spLocks noGrp="1"/>
          </p:cNvSpPr>
          <p:nvPr>
            <p:ph type="ftr" sz="quarter" idx="11"/>
          </p:nvPr>
        </p:nvSpPr>
        <p:spPr/>
        <p:txBody>
          <a:bodyPr/>
          <a:lstStyle/>
          <a:p>
            <a:endParaRPr lang="zh-HK" altLang="en-US"/>
          </a:p>
        </p:txBody>
      </p:sp>
      <p:sp>
        <p:nvSpPr>
          <p:cNvPr id="5" name="灯片编号占位符 4"/>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EF31D4-1AA4-45E7-8F10-C007A9A6DDB0}" type="datetimeFigureOut">
              <a:rPr lang="zh-HK" altLang="en-US" smtClean="0"/>
              <a:t>10/5/2020</a:t>
            </a:fld>
            <a:endParaRPr lang="zh-HK" altLang="en-US"/>
          </a:p>
        </p:txBody>
      </p:sp>
      <p:sp>
        <p:nvSpPr>
          <p:cNvPr id="3" name="页脚占位符 2"/>
          <p:cNvSpPr>
            <a:spLocks noGrp="1"/>
          </p:cNvSpPr>
          <p:nvPr>
            <p:ph type="ftr" sz="quarter" idx="11"/>
          </p:nvPr>
        </p:nvSpPr>
        <p:spPr/>
        <p:txBody>
          <a:bodyPr/>
          <a:lstStyle/>
          <a:p>
            <a:endParaRPr lang="zh-HK" altLang="en-US"/>
          </a:p>
        </p:txBody>
      </p:sp>
      <p:sp>
        <p:nvSpPr>
          <p:cNvPr id="4" name="灯片编号占位符 3"/>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HK"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6EF31D4-1AA4-45E7-8F10-C007A9A6DDB0}" type="datetimeFigureOut">
              <a:rPr lang="zh-HK" altLang="en-US" smtClean="0"/>
              <a:t>10/5/2020</a:t>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HK"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6EF31D4-1AA4-45E7-8F10-C007A9A6DDB0}" type="datetimeFigureOut">
              <a:rPr lang="zh-HK" altLang="en-US" smtClean="0"/>
              <a:t>10/5/2020</a:t>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EA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HK"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10/5/2020</a:t>
            </a:fld>
            <a:endParaRPr lang="zh-HK"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757170" y="1894205"/>
            <a:ext cx="6099810" cy="1621790"/>
          </a:xfrm>
          <a:prstGeom prst="rect">
            <a:avLst/>
          </a:prstGeom>
          <a:solidFill>
            <a:srgbClr val="E1E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rgbClr val="20AA8F"/>
                </a:solidFill>
                <a:latin typeface="Arial Black" panose="020B0A04020102020204" charset="0"/>
                <a:ea typeface="方正粗黑宋简体" panose="02000000000000000000" charset="-122"/>
              </a:rPr>
              <a:t>产品发布会</a:t>
            </a:r>
          </a:p>
        </p:txBody>
      </p:sp>
      <p:pic>
        <p:nvPicPr>
          <p:cNvPr id="26" name="图片 25"/>
          <p:cNvPicPr>
            <a:picLocks noChangeAspect="1"/>
          </p:cNvPicPr>
          <p:nvPr/>
        </p:nvPicPr>
        <p:blipFill rotWithShape="1">
          <a:blip r:embed="rId2"/>
          <a:srcRect b="18473"/>
          <a:stretch>
            <a:fillRect/>
          </a:stretch>
        </p:blipFill>
        <p:spPr>
          <a:xfrm>
            <a:off x="-14331" y="3641669"/>
            <a:ext cx="12206331" cy="3231571"/>
          </a:xfrm>
          <a:prstGeom prst="rect">
            <a:avLst/>
          </a:prstGeom>
        </p:spPr>
      </p:pic>
      <p:grpSp>
        <p:nvGrpSpPr>
          <p:cNvPr id="9" name="组合 8"/>
          <p:cNvGrpSpPr/>
          <p:nvPr/>
        </p:nvGrpSpPr>
        <p:grpSpPr>
          <a:xfrm rot="1560000">
            <a:off x="9045425" y="768597"/>
            <a:ext cx="2011201" cy="3876754"/>
            <a:chOff x="1279136" y="1823811"/>
            <a:chExt cx="2011201" cy="3876754"/>
          </a:xfrm>
        </p:grpSpPr>
        <p:sp>
          <p:nvSpPr>
            <p:cNvPr id="7756" name="Freeform 3329"/>
            <p:cNvSpPr/>
            <p:nvPr/>
          </p:nvSpPr>
          <p:spPr bwMode="auto">
            <a:xfrm rot="19031195">
              <a:off x="1645365" y="2897112"/>
              <a:ext cx="1582469" cy="1604714"/>
            </a:xfrm>
            <a:custGeom>
              <a:avLst/>
              <a:gdLst>
                <a:gd name="T0" fmla="*/ 398 w 498"/>
                <a:gd name="T1" fmla="*/ 0 h 505"/>
                <a:gd name="T2" fmla="*/ 498 w 498"/>
                <a:gd name="T3" fmla="*/ 83 h 505"/>
                <a:gd name="T4" fmla="*/ 89 w 498"/>
                <a:gd name="T5" fmla="*/ 505 h 505"/>
                <a:gd name="T6" fmla="*/ 0 w 498"/>
                <a:gd name="T7" fmla="*/ 422 h 505"/>
                <a:gd name="T8" fmla="*/ 398 w 498"/>
                <a:gd name="T9" fmla="*/ 0 h 505"/>
              </a:gdLst>
              <a:ahLst/>
              <a:cxnLst>
                <a:cxn ang="0">
                  <a:pos x="T0" y="T1"/>
                </a:cxn>
                <a:cxn ang="0">
                  <a:pos x="T2" y="T3"/>
                </a:cxn>
                <a:cxn ang="0">
                  <a:pos x="T4" y="T5"/>
                </a:cxn>
                <a:cxn ang="0">
                  <a:pos x="T6" y="T7"/>
                </a:cxn>
                <a:cxn ang="0">
                  <a:pos x="T8" y="T9"/>
                </a:cxn>
              </a:cxnLst>
              <a:rect l="0" t="0" r="r" b="b"/>
              <a:pathLst>
                <a:path w="498" h="505">
                  <a:moveTo>
                    <a:pt x="398" y="0"/>
                  </a:moveTo>
                  <a:lnTo>
                    <a:pt x="498" y="83"/>
                  </a:lnTo>
                  <a:lnTo>
                    <a:pt x="89" y="505"/>
                  </a:lnTo>
                  <a:lnTo>
                    <a:pt x="0" y="422"/>
                  </a:lnTo>
                  <a:lnTo>
                    <a:pt x="398" y="0"/>
                  </a:lnTo>
                  <a:close/>
                </a:path>
              </a:pathLst>
            </a:custGeom>
            <a:solidFill>
              <a:srgbClr val="E8503F"/>
            </a:solidFill>
            <a:ln w="0">
              <a:solidFill>
                <a:srgbClr val="E8503F"/>
              </a:solidFill>
              <a:prstDash val="solid"/>
              <a:round/>
            </a:ln>
          </p:spPr>
          <p:txBody>
            <a:bodyPr vert="horz" wrap="square" lIns="91440" tIns="45720" rIns="91440" bIns="45720" numCol="1" anchor="t" anchorCtr="0" compatLnSpc="1"/>
            <a:lstStyle/>
            <a:p>
              <a:endParaRPr lang="zh-CN" altLang="en-US"/>
            </a:p>
          </p:txBody>
        </p:sp>
        <p:sp>
          <p:nvSpPr>
            <p:cNvPr id="7757" name="Freeform 3330"/>
            <p:cNvSpPr/>
            <p:nvPr/>
          </p:nvSpPr>
          <p:spPr bwMode="auto">
            <a:xfrm rot="19031195">
              <a:off x="1645365" y="2897112"/>
              <a:ext cx="1582469" cy="1604714"/>
            </a:xfrm>
            <a:custGeom>
              <a:avLst/>
              <a:gdLst>
                <a:gd name="T0" fmla="*/ 398 w 498"/>
                <a:gd name="T1" fmla="*/ 0 h 505"/>
                <a:gd name="T2" fmla="*/ 498 w 498"/>
                <a:gd name="T3" fmla="*/ 83 h 505"/>
                <a:gd name="T4" fmla="*/ 89 w 498"/>
                <a:gd name="T5" fmla="*/ 505 h 505"/>
                <a:gd name="T6" fmla="*/ 0 w 498"/>
                <a:gd name="T7" fmla="*/ 422 h 505"/>
                <a:gd name="T8" fmla="*/ 398 w 498"/>
                <a:gd name="T9" fmla="*/ 0 h 505"/>
              </a:gdLst>
              <a:ahLst/>
              <a:cxnLst>
                <a:cxn ang="0">
                  <a:pos x="T0" y="T1"/>
                </a:cxn>
                <a:cxn ang="0">
                  <a:pos x="T2" y="T3"/>
                </a:cxn>
                <a:cxn ang="0">
                  <a:pos x="T4" y="T5"/>
                </a:cxn>
                <a:cxn ang="0">
                  <a:pos x="T6" y="T7"/>
                </a:cxn>
                <a:cxn ang="0">
                  <a:pos x="T8" y="T9"/>
                </a:cxn>
              </a:cxnLst>
              <a:rect l="0" t="0" r="r" b="b"/>
              <a:pathLst>
                <a:path w="498" h="505">
                  <a:moveTo>
                    <a:pt x="398" y="0"/>
                  </a:moveTo>
                  <a:lnTo>
                    <a:pt x="498" y="83"/>
                  </a:lnTo>
                  <a:lnTo>
                    <a:pt x="89" y="505"/>
                  </a:lnTo>
                  <a:lnTo>
                    <a:pt x="0" y="422"/>
                  </a:lnTo>
                  <a:lnTo>
                    <a:pt x="398" y="0"/>
                  </a:lnTo>
                  <a:close/>
                </a:path>
              </a:pathLst>
            </a:custGeom>
            <a:solidFill>
              <a:srgbClr val="46B29A"/>
            </a:solidFill>
            <a:ln w="0">
              <a:solidFill>
                <a:srgbClr val="CC4738"/>
              </a:solidFill>
              <a:prstDash val="solid"/>
              <a:round/>
            </a:ln>
          </p:spPr>
          <p:txBody>
            <a:bodyPr vert="horz" wrap="square" lIns="91440" tIns="45720" rIns="91440" bIns="45720" numCol="1" anchor="t" anchorCtr="0" compatLnSpc="1"/>
            <a:lstStyle/>
            <a:p>
              <a:endParaRPr lang="zh-CN" altLang="en-US"/>
            </a:p>
          </p:txBody>
        </p:sp>
        <p:sp>
          <p:nvSpPr>
            <p:cNvPr id="7758" name="Freeform 3331"/>
            <p:cNvSpPr/>
            <p:nvPr/>
          </p:nvSpPr>
          <p:spPr bwMode="auto">
            <a:xfrm rot="19031195">
              <a:off x="1279136" y="2923758"/>
              <a:ext cx="1537982" cy="1582469"/>
            </a:xfrm>
            <a:custGeom>
              <a:avLst/>
              <a:gdLst>
                <a:gd name="T0" fmla="*/ 394 w 484"/>
                <a:gd name="T1" fmla="*/ 0 h 498"/>
                <a:gd name="T2" fmla="*/ 484 w 484"/>
                <a:gd name="T3" fmla="*/ 76 h 498"/>
                <a:gd name="T4" fmla="*/ 86 w 484"/>
                <a:gd name="T5" fmla="*/ 498 h 498"/>
                <a:gd name="T6" fmla="*/ 0 w 484"/>
                <a:gd name="T7" fmla="*/ 417 h 498"/>
                <a:gd name="T8" fmla="*/ 394 w 484"/>
                <a:gd name="T9" fmla="*/ 0 h 498"/>
              </a:gdLst>
              <a:ahLst/>
              <a:cxnLst>
                <a:cxn ang="0">
                  <a:pos x="T0" y="T1"/>
                </a:cxn>
                <a:cxn ang="0">
                  <a:pos x="T2" y="T3"/>
                </a:cxn>
                <a:cxn ang="0">
                  <a:pos x="T4" y="T5"/>
                </a:cxn>
                <a:cxn ang="0">
                  <a:pos x="T6" y="T7"/>
                </a:cxn>
                <a:cxn ang="0">
                  <a:pos x="T8" y="T9"/>
                </a:cxn>
              </a:cxnLst>
              <a:rect l="0" t="0" r="r" b="b"/>
              <a:pathLst>
                <a:path w="484" h="498">
                  <a:moveTo>
                    <a:pt x="394" y="0"/>
                  </a:moveTo>
                  <a:lnTo>
                    <a:pt x="484" y="76"/>
                  </a:lnTo>
                  <a:lnTo>
                    <a:pt x="86" y="498"/>
                  </a:lnTo>
                  <a:lnTo>
                    <a:pt x="0" y="417"/>
                  </a:lnTo>
                  <a:lnTo>
                    <a:pt x="394" y="0"/>
                  </a:lnTo>
                  <a:close/>
                </a:path>
              </a:pathLst>
            </a:custGeom>
            <a:solidFill>
              <a:srgbClr val="3A9D88"/>
            </a:solidFill>
            <a:ln w="0">
              <a:solidFill>
                <a:srgbClr val="E8503F"/>
              </a:solidFill>
              <a:prstDash val="solid"/>
              <a:round/>
            </a:ln>
          </p:spPr>
          <p:txBody>
            <a:bodyPr vert="horz" wrap="square" lIns="91440" tIns="45720" rIns="91440" bIns="45720" numCol="1" anchor="t" anchorCtr="0" compatLnSpc="1"/>
            <a:lstStyle/>
            <a:p>
              <a:endParaRPr lang="zh-CN" altLang="en-US"/>
            </a:p>
          </p:txBody>
        </p:sp>
        <p:sp>
          <p:nvSpPr>
            <p:cNvPr id="7759" name="Freeform 3332"/>
            <p:cNvSpPr>
              <a:spLocks noEditPoints="1"/>
            </p:cNvSpPr>
            <p:nvPr/>
          </p:nvSpPr>
          <p:spPr bwMode="auto">
            <a:xfrm rot="19031195">
              <a:off x="1303136" y="2794504"/>
              <a:ext cx="1846215" cy="1874813"/>
            </a:xfrm>
            <a:custGeom>
              <a:avLst/>
              <a:gdLst>
                <a:gd name="T0" fmla="*/ 398 w 581"/>
                <a:gd name="T1" fmla="*/ 13 h 590"/>
                <a:gd name="T2" fmla="*/ 13 w 581"/>
                <a:gd name="T3" fmla="*/ 417 h 590"/>
                <a:gd name="T4" fmla="*/ 184 w 581"/>
                <a:gd name="T5" fmla="*/ 578 h 590"/>
                <a:gd name="T6" fmla="*/ 569 w 581"/>
                <a:gd name="T7" fmla="*/ 173 h 590"/>
                <a:gd name="T8" fmla="*/ 398 w 581"/>
                <a:gd name="T9" fmla="*/ 13 h 590"/>
                <a:gd name="T10" fmla="*/ 398 w 581"/>
                <a:gd name="T11" fmla="*/ 0 h 590"/>
                <a:gd name="T12" fmla="*/ 581 w 581"/>
                <a:gd name="T13" fmla="*/ 173 h 590"/>
                <a:gd name="T14" fmla="*/ 184 w 581"/>
                <a:gd name="T15" fmla="*/ 590 h 590"/>
                <a:gd name="T16" fmla="*/ 0 w 581"/>
                <a:gd name="T17" fmla="*/ 417 h 590"/>
                <a:gd name="T18" fmla="*/ 398 w 581"/>
                <a:gd name="T1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1" h="590">
                  <a:moveTo>
                    <a:pt x="398" y="13"/>
                  </a:moveTo>
                  <a:lnTo>
                    <a:pt x="13" y="417"/>
                  </a:lnTo>
                  <a:lnTo>
                    <a:pt x="184" y="578"/>
                  </a:lnTo>
                  <a:lnTo>
                    <a:pt x="569" y="173"/>
                  </a:lnTo>
                  <a:lnTo>
                    <a:pt x="398" y="13"/>
                  </a:lnTo>
                  <a:close/>
                  <a:moveTo>
                    <a:pt x="398" y="0"/>
                  </a:moveTo>
                  <a:lnTo>
                    <a:pt x="581" y="173"/>
                  </a:lnTo>
                  <a:lnTo>
                    <a:pt x="184" y="590"/>
                  </a:lnTo>
                  <a:lnTo>
                    <a:pt x="0" y="417"/>
                  </a:lnTo>
                  <a:lnTo>
                    <a:pt x="398"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0" name="Freeform 3333"/>
            <p:cNvSpPr/>
            <p:nvPr/>
          </p:nvSpPr>
          <p:spPr bwMode="auto">
            <a:xfrm rot="19031195">
              <a:off x="2011703" y="4488128"/>
              <a:ext cx="438516" cy="419450"/>
            </a:xfrm>
            <a:custGeom>
              <a:avLst/>
              <a:gdLst>
                <a:gd name="T0" fmla="*/ 25 w 138"/>
                <a:gd name="T1" fmla="*/ 0 h 132"/>
                <a:gd name="T2" fmla="*/ 138 w 138"/>
                <a:gd name="T3" fmla="*/ 107 h 132"/>
                <a:gd name="T4" fmla="*/ 113 w 138"/>
                <a:gd name="T5" fmla="*/ 132 h 132"/>
                <a:gd name="T6" fmla="*/ 0 w 138"/>
                <a:gd name="T7" fmla="*/ 26 h 132"/>
                <a:gd name="T8" fmla="*/ 25 w 138"/>
                <a:gd name="T9" fmla="*/ 0 h 132"/>
              </a:gdLst>
              <a:ahLst/>
              <a:cxnLst>
                <a:cxn ang="0">
                  <a:pos x="T0" y="T1"/>
                </a:cxn>
                <a:cxn ang="0">
                  <a:pos x="T2" y="T3"/>
                </a:cxn>
                <a:cxn ang="0">
                  <a:pos x="T4" y="T5"/>
                </a:cxn>
                <a:cxn ang="0">
                  <a:pos x="T6" y="T7"/>
                </a:cxn>
                <a:cxn ang="0">
                  <a:pos x="T8" y="T9"/>
                </a:cxn>
              </a:cxnLst>
              <a:rect l="0" t="0" r="r" b="b"/>
              <a:pathLst>
                <a:path w="138" h="132">
                  <a:moveTo>
                    <a:pt x="25" y="0"/>
                  </a:moveTo>
                  <a:lnTo>
                    <a:pt x="138" y="107"/>
                  </a:lnTo>
                  <a:lnTo>
                    <a:pt x="113" y="132"/>
                  </a:lnTo>
                  <a:lnTo>
                    <a:pt x="0" y="26"/>
                  </a:lnTo>
                  <a:lnTo>
                    <a:pt x="25"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1" name="Freeform 3334"/>
            <p:cNvSpPr>
              <a:spLocks noEditPoints="1"/>
            </p:cNvSpPr>
            <p:nvPr/>
          </p:nvSpPr>
          <p:spPr bwMode="auto">
            <a:xfrm rot="19031195">
              <a:off x="1991385" y="4470799"/>
              <a:ext cx="476647" cy="460760"/>
            </a:xfrm>
            <a:custGeom>
              <a:avLst/>
              <a:gdLst>
                <a:gd name="T0" fmla="*/ 32 w 150"/>
                <a:gd name="T1" fmla="*/ 13 h 145"/>
                <a:gd name="T2" fmla="*/ 12 w 150"/>
                <a:gd name="T3" fmla="*/ 32 h 145"/>
                <a:gd name="T4" fmla="*/ 120 w 150"/>
                <a:gd name="T5" fmla="*/ 133 h 145"/>
                <a:gd name="T6" fmla="*/ 138 w 150"/>
                <a:gd name="T7" fmla="*/ 113 h 145"/>
                <a:gd name="T8" fmla="*/ 32 w 150"/>
                <a:gd name="T9" fmla="*/ 13 h 145"/>
                <a:gd name="T10" fmla="*/ 32 w 150"/>
                <a:gd name="T11" fmla="*/ 0 h 145"/>
                <a:gd name="T12" fmla="*/ 150 w 150"/>
                <a:gd name="T13" fmla="*/ 111 h 145"/>
                <a:gd name="T14" fmla="*/ 120 w 150"/>
                <a:gd name="T15" fmla="*/ 145 h 145"/>
                <a:gd name="T16" fmla="*/ 0 w 150"/>
                <a:gd name="T17" fmla="*/ 32 h 145"/>
                <a:gd name="T18" fmla="*/ 32 w 150"/>
                <a:gd name="T1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45">
                  <a:moveTo>
                    <a:pt x="32" y="13"/>
                  </a:moveTo>
                  <a:lnTo>
                    <a:pt x="12" y="32"/>
                  </a:lnTo>
                  <a:lnTo>
                    <a:pt x="120" y="133"/>
                  </a:lnTo>
                  <a:lnTo>
                    <a:pt x="138" y="113"/>
                  </a:lnTo>
                  <a:lnTo>
                    <a:pt x="32" y="13"/>
                  </a:lnTo>
                  <a:close/>
                  <a:moveTo>
                    <a:pt x="32" y="0"/>
                  </a:moveTo>
                  <a:lnTo>
                    <a:pt x="150" y="111"/>
                  </a:lnTo>
                  <a:lnTo>
                    <a:pt x="120" y="145"/>
                  </a:lnTo>
                  <a:lnTo>
                    <a:pt x="0" y="32"/>
                  </a:lnTo>
                  <a:lnTo>
                    <a:pt x="3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2" name="Freeform 3335"/>
            <p:cNvSpPr/>
            <p:nvPr/>
          </p:nvSpPr>
          <p:spPr bwMode="auto">
            <a:xfrm rot="19031195">
              <a:off x="2130136" y="4707102"/>
              <a:ext cx="206548" cy="206548"/>
            </a:xfrm>
            <a:custGeom>
              <a:avLst/>
              <a:gdLst>
                <a:gd name="T0" fmla="*/ 24 w 65"/>
                <a:gd name="T1" fmla="*/ 0 h 65"/>
                <a:gd name="T2" fmla="*/ 65 w 65"/>
                <a:gd name="T3" fmla="*/ 38 h 65"/>
                <a:gd name="T4" fmla="*/ 40 w 65"/>
                <a:gd name="T5" fmla="*/ 65 h 65"/>
                <a:gd name="T6" fmla="*/ 0 w 65"/>
                <a:gd name="T7" fmla="*/ 26 h 65"/>
                <a:gd name="T8" fmla="*/ 24 w 65"/>
                <a:gd name="T9" fmla="*/ 0 h 65"/>
              </a:gdLst>
              <a:ahLst/>
              <a:cxnLst>
                <a:cxn ang="0">
                  <a:pos x="T0" y="T1"/>
                </a:cxn>
                <a:cxn ang="0">
                  <a:pos x="T2" y="T3"/>
                </a:cxn>
                <a:cxn ang="0">
                  <a:pos x="T4" y="T5"/>
                </a:cxn>
                <a:cxn ang="0">
                  <a:pos x="T6" y="T7"/>
                </a:cxn>
                <a:cxn ang="0">
                  <a:pos x="T8" y="T9"/>
                </a:cxn>
              </a:cxnLst>
              <a:rect l="0" t="0" r="r" b="b"/>
              <a:pathLst>
                <a:path w="65" h="65">
                  <a:moveTo>
                    <a:pt x="24" y="0"/>
                  </a:moveTo>
                  <a:lnTo>
                    <a:pt x="65" y="38"/>
                  </a:lnTo>
                  <a:lnTo>
                    <a:pt x="40" y="65"/>
                  </a:lnTo>
                  <a:lnTo>
                    <a:pt x="0" y="26"/>
                  </a:lnTo>
                  <a:lnTo>
                    <a:pt x="2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3" name="Freeform 3336"/>
            <p:cNvSpPr>
              <a:spLocks noEditPoints="1"/>
            </p:cNvSpPr>
            <p:nvPr/>
          </p:nvSpPr>
          <p:spPr bwMode="auto">
            <a:xfrm rot="19031195">
              <a:off x="2109566" y="4687380"/>
              <a:ext cx="247857" cy="241501"/>
            </a:xfrm>
            <a:custGeom>
              <a:avLst/>
              <a:gdLst>
                <a:gd name="T0" fmla="*/ 30 w 78"/>
                <a:gd name="T1" fmla="*/ 13 h 76"/>
                <a:gd name="T2" fmla="*/ 13 w 78"/>
                <a:gd name="T3" fmla="*/ 32 h 76"/>
                <a:gd name="T4" fmla="*/ 46 w 78"/>
                <a:gd name="T5" fmla="*/ 64 h 76"/>
                <a:gd name="T6" fmla="*/ 64 w 78"/>
                <a:gd name="T7" fmla="*/ 44 h 76"/>
                <a:gd name="T8" fmla="*/ 30 w 78"/>
                <a:gd name="T9" fmla="*/ 13 h 76"/>
                <a:gd name="T10" fmla="*/ 30 w 78"/>
                <a:gd name="T11" fmla="*/ 0 h 76"/>
                <a:gd name="T12" fmla="*/ 78 w 78"/>
                <a:gd name="T13" fmla="*/ 44 h 76"/>
                <a:gd name="T14" fmla="*/ 46 w 78"/>
                <a:gd name="T15" fmla="*/ 76 h 76"/>
                <a:gd name="T16" fmla="*/ 0 w 78"/>
                <a:gd name="T17" fmla="*/ 32 h 76"/>
                <a:gd name="T18" fmla="*/ 30 w 78"/>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6">
                  <a:moveTo>
                    <a:pt x="30" y="13"/>
                  </a:moveTo>
                  <a:lnTo>
                    <a:pt x="13" y="32"/>
                  </a:lnTo>
                  <a:lnTo>
                    <a:pt x="46" y="64"/>
                  </a:lnTo>
                  <a:lnTo>
                    <a:pt x="64" y="44"/>
                  </a:lnTo>
                  <a:lnTo>
                    <a:pt x="30" y="13"/>
                  </a:lnTo>
                  <a:close/>
                  <a:moveTo>
                    <a:pt x="30" y="0"/>
                  </a:moveTo>
                  <a:lnTo>
                    <a:pt x="78" y="44"/>
                  </a:lnTo>
                  <a:lnTo>
                    <a:pt x="46" y="76"/>
                  </a:lnTo>
                  <a:lnTo>
                    <a:pt x="0" y="32"/>
                  </a:lnTo>
                  <a:lnTo>
                    <a:pt x="30"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4" name="Freeform 3337"/>
            <p:cNvSpPr/>
            <p:nvPr/>
          </p:nvSpPr>
          <p:spPr bwMode="auto">
            <a:xfrm rot="19031195">
              <a:off x="2261979" y="4409098"/>
              <a:ext cx="301878" cy="292344"/>
            </a:xfrm>
            <a:custGeom>
              <a:avLst/>
              <a:gdLst>
                <a:gd name="T0" fmla="*/ 7 w 95"/>
                <a:gd name="T1" fmla="*/ 0 h 92"/>
                <a:gd name="T2" fmla="*/ 95 w 95"/>
                <a:gd name="T3" fmla="*/ 85 h 92"/>
                <a:gd name="T4" fmla="*/ 88 w 95"/>
                <a:gd name="T5" fmla="*/ 92 h 92"/>
                <a:gd name="T6" fmla="*/ 0 w 95"/>
                <a:gd name="T7" fmla="*/ 9 h 92"/>
                <a:gd name="T8" fmla="*/ 7 w 95"/>
                <a:gd name="T9" fmla="*/ 0 h 92"/>
              </a:gdLst>
              <a:ahLst/>
              <a:cxnLst>
                <a:cxn ang="0">
                  <a:pos x="T0" y="T1"/>
                </a:cxn>
                <a:cxn ang="0">
                  <a:pos x="T2" y="T3"/>
                </a:cxn>
                <a:cxn ang="0">
                  <a:pos x="T4" y="T5"/>
                </a:cxn>
                <a:cxn ang="0">
                  <a:pos x="T6" y="T7"/>
                </a:cxn>
                <a:cxn ang="0">
                  <a:pos x="T8" y="T9"/>
                </a:cxn>
              </a:cxnLst>
              <a:rect l="0" t="0" r="r" b="b"/>
              <a:pathLst>
                <a:path w="95" h="92">
                  <a:moveTo>
                    <a:pt x="7" y="0"/>
                  </a:moveTo>
                  <a:lnTo>
                    <a:pt x="95" y="85"/>
                  </a:lnTo>
                  <a:lnTo>
                    <a:pt x="88" y="92"/>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5" name="Freeform 3338"/>
            <p:cNvSpPr>
              <a:spLocks noEditPoints="1"/>
            </p:cNvSpPr>
            <p:nvPr/>
          </p:nvSpPr>
          <p:spPr bwMode="auto">
            <a:xfrm rot="19031195">
              <a:off x="2241895" y="4392365"/>
              <a:ext cx="346365" cy="330476"/>
            </a:xfrm>
            <a:custGeom>
              <a:avLst/>
              <a:gdLst>
                <a:gd name="T0" fmla="*/ 14 w 109"/>
                <a:gd name="T1" fmla="*/ 12 h 104"/>
                <a:gd name="T2" fmla="*/ 14 w 109"/>
                <a:gd name="T3" fmla="*/ 14 h 104"/>
                <a:gd name="T4" fmla="*/ 95 w 109"/>
                <a:gd name="T5" fmla="*/ 92 h 104"/>
                <a:gd name="T6" fmla="*/ 97 w 109"/>
                <a:gd name="T7" fmla="*/ 90 h 104"/>
                <a:gd name="T8" fmla="*/ 14 w 109"/>
                <a:gd name="T9" fmla="*/ 12 h 104"/>
                <a:gd name="T10" fmla="*/ 14 w 109"/>
                <a:gd name="T11" fmla="*/ 0 h 104"/>
                <a:gd name="T12" fmla="*/ 109 w 109"/>
                <a:gd name="T13" fmla="*/ 90 h 104"/>
                <a:gd name="T14" fmla="*/ 95 w 109"/>
                <a:gd name="T15" fmla="*/ 104 h 104"/>
                <a:gd name="T16" fmla="*/ 0 w 109"/>
                <a:gd name="T17" fmla="*/ 14 h 104"/>
                <a:gd name="T18" fmla="*/ 14 w 109"/>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4">
                  <a:moveTo>
                    <a:pt x="14" y="12"/>
                  </a:moveTo>
                  <a:lnTo>
                    <a:pt x="14" y="14"/>
                  </a:lnTo>
                  <a:lnTo>
                    <a:pt x="95" y="92"/>
                  </a:lnTo>
                  <a:lnTo>
                    <a:pt x="97" y="90"/>
                  </a:lnTo>
                  <a:lnTo>
                    <a:pt x="14" y="12"/>
                  </a:lnTo>
                  <a:close/>
                  <a:moveTo>
                    <a:pt x="14" y="0"/>
                  </a:moveTo>
                  <a:lnTo>
                    <a:pt x="109" y="90"/>
                  </a:lnTo>
                  <a:lnTo>
                    <a:pt x="95" y="104"/>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6" name="Freeform 3339"/>
            <p:cNvSpPr/>
            <p:nvPr/>
          </p:nvSpPr>
          <p:spPr bwMode="auto">
            <a:xfrm rot="19031195">
              <a:off x="2263880" y="4043705"/>
              <a:ext cx="308233" cy="285988"/>
            </a:xfrm>
            <a:custGeom>
              <a:avLst/>
              <a:gdLst>
                <a:gd name="T0" fmla="*/ 7 w 97"/>
                <a:gd name="T1" fmla="*/ 0 h 90"/>
                <a:gd name="T2" fmla="*/ 97 w 97"/>
                <a:gd name="T3" fmla="*/ 83 h 90"/>
                <a:gd name="T4" fmla="*/ 90 w 97"/>
                <a:gd name="T5" fmla="*/ 90 h 90"/>
                <a:gd name="T6" fmla="*/ 0 w 97"/>
                <a:gd name="T7" fmla="*/ 7 h 90"/>
                <a:gd name="T8" fmla="*/ 7 w 97"/>
                <a:gd name="T9" fmla="*/ 0 h 90"/>
              </a:gdLst>
              <a:ahLst/>
              <a:cxnLst>
                <a:cxn ang="0">
                  <a:pos x="T0" y="T1"/>
                </a:cxn>
                <a:cxn ang="0">
                  <a:pos x="T2" y="T3"/>
                </a:cxn>
                <a:cxn ang="0">
                  <a:pos x="T4" y="T5"/>
                </a:cxn>
                <a:cxn ang="0">
                  <a:pos x="T6" y="T7"/>
                </a:cxn>
                <a:cxn ang="0">
                  <a:pos x="T8" y="T9"/>
                </a:cxn>
              </a:cxnLst>
              <a:rect l="0" t="0" r="r" b="b"/>
              <a:pathLst>
                <a:path w="97" h="90">
                  <a:moveTo>
                    <a:pt x="7" y="0"/>
                  </a:moveTo>
                  <a:lnTo>
                    <a:pt x="97" y="83"/>
                  </a:lnTo>
                  <a:lnTo>
                    <a:pt x="90" y="90"/>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7" name="Freeform 3340"/>
            <p:cNvSpPr>
              <a:spLocks noEditPoints="1"/>
            </p:cNvSpPr>
            <p:nvPr/>
          </p:nvSpPr>
          <p:spPr bwMode="auto">
            <a:xfrm rot="19031195">
              <a:off x="2247568" y="4020380"/>
              <a:ext cx="343186" cy="330476"/>
            </a:xfrm>
            <a:custGeom>
              <a:avLst/>
              <a:gdLst>
                <a:gd name="T0" fmla="*/ 14 w 108"/>
                <a:gd name="T1" fmla="*/ 12 h 104"/>
                <a:gd name="T2" fmla="*/ 12 w 108"/>
                <a:gd name="T3" fmla="*/ 14 h 104"/>
                <a:gd name="T4" fmla="*/ 95 w 108"/>
                <a:gd name="T5" fmla="*/ 92 h 104"/>
                <a:gd name="T6" fmla="*/ 95 w 108"/>
                <a:gd name="T7" fmla="*/ 90 h 104"/>
                <a:gd name="T8" fmla="*/ 14 w 108"/>
                <a:gd name="T9" fmla="*/ 12 h 104"/>
                <a:gd name="T10" fmla="*/ 12 w 108"/>
                <a:gd name="T11" fmla="*/ 0 h 104"/>
                <a:gd name="T12" fmla="*/ 108 w 108"/>
                <a:gd name="T13" fmla="*/ 90 h 104"/>
                <a:gd name="T14" fmla="*/ 95 w 108"/>
                <a:gd name="T15" fmla="*/ 104 h 104"/>
                <a:gd name="T16" fmla="*/ 0 w 108"/>
                <a:gd name="T17" fmla="*/ 14 h 104"/>
                <a:gd name="T18" fmla="*/ 12 w 108"/>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4">
                  <a:moveTo>
                    <a:pt x="14" y="12"/>
                  </a:moveTo>
                  <a:lnTo>
                    <a:pt x="12" y="14"/>
                  </a:lnTo>
                  <a:lnTo>
                    <a:pt x="95" y="92"/>
                  </a:lnTo>
                  <a:lnTo>
                    <a:pt x="95" y="90"/>
                  </a:lnTo>
                  <a:lnTo>
                    <a:pt x="14" y="12"/>
                  </a:lnTo>
                  <a:close/>
                  <a:moveTo>
                    <a:pt x="12" y="0"/>
                  </a:moveTo>
                  <a:lnTo>
                    <a:pt x="108" y="90"/>
                  </a:lnTo>
                  <a:lnTo>
                    <a:pt x="95" y="104"/>
                  </a:lnTo>
                  <a:lnTo>
                    <a:pt x="0" y="14"/>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8" name="Freeform 3341"/>
            <p:cNvSpPr/>
            <p:nvPr/>
          </p:nvSpPr>
          <p:spPr bwMode="auto">
            <a:xfrm rot="19031195">
              <a:off x="2273780" y="3687757"/>
              <a:ext cx="301878" cy="292344"/>
            </a:xfrm>
            <a:custGeom>
              <a:avLst/>
              <a:gdLst>
                <a:gd name="T0" fmla="*/ 7 w 95"/>
                <a:gd name="T1" fmla="*/ 0 h 92"/>
                <a:gd name="T2" fmla="*/ 95 w 95"/>
                <a:gd name="T3" fmla="*/ 85 h 92"/>
                <a:gd name="T4" fmla="*/ 88 w 95"/>
                <a:gd name="T5" fmla="*/ 92 h 92"/>
                <a:gd name="T6" fmla="*/ 0 w 95"/>
                <a:gd name="T7" fmla="*/ 9 h 92"/>
                <a:gd name="T8" fmla="*/ 7 w 95"/>
                <a:gd name="T9" fmla="*/ 0 h 92"/>
              </a:gdLst>
              <a:ahLst/>
              <a:cxnLst>
                <a:cxn ang="0">
                  <a:pos x="T0" y="T1"/>
                </a:cxn>
                <a:cxn ang="0">
                  <a:pos x="T2" y="T3"/>
                </a:cxn>
                <a:cxn ang="0">
                  <a:pos x="T4" y="T5"/>
                </a:cxn>
                <a:cxn ang="0">
                  <a:pos x="T6" y="T7"/>
                </a:cxn>
                <a:cxn ang="0">
                  <a:pos x="T8" y="T9"/>
                </a:cxn>
              </a:cxnLst>
              <a:rect l="0" t="0" r="r" b="b"/>
              <a:pathLst>
                <a:path w="95" h="92">
                  <a:moveTo>
                    <a:pt x="7" y="0"/>
                  </a:moveTo>
                  <a:lnTo>
                    <a:pt x="95" y="85"/>
                  </a:lnTo>
                  <a:lnTo>
                    <a:pt x="88" y="92"/>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9" name="Freeform 3342"/>
            <p:cNvSpPr>
              <a:spLocks noEditPoints="1"/>
            </p:cNvSpPr>
            <p:nvPr/>
          </p:nvSpPr>
          <p:spPr bwMode="auto">
            <a:xfrm rot="19031195">
              <a:off x="2252618" y="3668267"/>
              <a:ext cx="346365" cy="333654"/>
            </a:xfrm>
            <a:custGeom>
              <a:avLst/>
              <a:gdLst>
                <a:gd name="T0" fmla="*/ 14 w 109"/>
                <a:gd name="T1" fmla="*/ 13 h 105"/>
                <a:gd name="T2" fmla="*/ 12 w 109"/>
                <a:gd name="T3" fmla="*/ 15 h 105"/>
                <a:gd name="T4" fmla="*/ 95 w 109"/>
                <a:gd name="T5" fmla="*/ 91 h 105"/>
                <a:gd name="T6" fmla="*/ 95 w 109"/>
                <a:gd name="T7" fmla="*/ 91 h 105"/>
                <a:gd name="T8" fmla="*/ 14 w 109"/>
                <a:gd name="T9" fmla="*/ 13 h 105"/>
                <a:gd name="T10" fmla="*/ 14 w 109"/>
                <a:gd name="T11" fmla="*/ 0 h 105"/>
                <a:gd name="T12" fmla="*/ 109 w 109"/>
                <a:gd name="T13" fmla="*/ 91 h 105"/>
                <a:gd name="T14" fmla="*/ 95 w 109"/>
                <a:gd name="T15" fmla="*/ 105 h 105"/>
                <a:gd name="T16" fmla="*/ 0 w 109"/>
                <a:gd name="T17" fmla="*/ 15 h 105"/>
                <a:gd name="T18" fmla="*/ 14 w 109"/>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5">
                  <a:moveTo>
                    <a:pt x="14" y="13"/>
                  </a:moveTo>
                  <a:lnTo>
                    <a:pt x="12" y="15"/>
                  </a:lnTo>
                  <a:lnTo>
                    <a:pt x="95" y="91"/>
                  </a:lnTo>
                  <a:lnTo>
                    <a:pt x="95" y="91"/>
                  </a:lnTo>
                  <a:lnTo>
                    <a:pt x="14" y="13"/>
                  </a:lnTo>
                  <a:close/>
                  <a:moveTo>
                    <a:pt x="14" y="0"/>
                  </a:moveTo>
                  <a:lnTo>
                    <a:pt x="109" y="91"/>
                  </a:lnTo>
                  <a:lnTo>
                    <a:pt x="95" y="105"/>
                  </a:lnTo>
                  <a:lnTo>
                    <a:pt x="0" y="15"/>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0" name="Freeform 3343"/>
            <p:cNvSpPr/>
            <p:nvPr/>
          </p:nvSpPr>
          <p:spPr bwMode="auto">
            <a:xfrm rot="19031195">
              <a:off x="2278173" y="3337147"/>
              <a:ext cx="301878" cy="292344"/>
            </a:xfrm>
            <a:custGeom>
              <a:avLst/>
              <a:gdLst>
                <a:gd name="T0" fmla="*/ 7 w 95"/>
                <a:gd name="T1" fmla="*/ 0 h 92"/>
                <a:gd name="T2" fmla="*/ 95 w 95"/>
                <a:gd name="T3" fmla="*/ 83 h 92"/>
                <a:gd name="T4" fmla="*/ 88 w 95"/>
                <a:gd name="T5" fmla="*/ 92 h 92"/>
                <a:gd name="T6" fmla="*/ 0 w 95"/>
                <a:gd name="T7" fmla="*/ 9 h 92"/>
                <a:gd name="T8" fmla="*/ 7 w 95"/>
                <a:gd name="T9" fmla="*/ 0 h 92"/>
              </a:gdLst>
              <a:ahLst/>
              <a:cxnLst>
                <a:cxn ang="0">
                  <a:pos x="T0" y="T1"/>
                </a:cxn>
                <a:cxn ang="0">
                  <a:pos x="T2" y="T3"/>
                </a:cxn>
                <a:cxn ang="0">
                  <a:pos x="T4" y="T5"/>
                </a:cxn>
                <a:cxn ang="0">
                  <a:pos x="T6" y="T7"/>
                </a:cxn>
                <a:cxn ang="0">
                  <a:pos x="T8" y="T9"/>
                </a:cxn>
              </a:cxnLst>
              <a:rect l="0" t="0" r="r" b="b"/>
              <a:pathLst>
                <a:path w="95" h="92">
                  <a:moveTo>
                    <a:pt x="7" y="0"/>
                  </a:moveTo>
                  <a:lnTo>
                    <a:pt x="95" y="83"/>
                  </a:lnTo>
                  <a:lnTo>
                    <a:pt x="88" y="92"/>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1" name="Freeform 3344"/>
            <p:cNvSpPr>
              <a:spLocks noEditPoints="1"/>
            </p:cNvSpPr>
            <p:nvPr/>
          </p:nvSpPr>
          <p:spPr bwMode="auto">
            <a:xfrm rot="19031195">
              <a:off x="2255931" y="3321259"/>
              <a:ext cx="346365" cy="324120"/>
            </a:xfrm>
            <a:custGeom>
              <a:avLst/>
              <a:gdLst>
                <a:gd name="T0" fmla="*/ 14 w 109"/>
                <a:gd name="T1" fmla="*/ 12 h 102"/>
                <a:gd name="T2" fmla="*/ 12 w 109"/>
                <a:gd name="T3" fmla="*/ 12 h 102"/>
                <a:gd name="T4" fmla="*/ 95 w 109"/>
                <a:gd name="T5" fmla="*/ 90 h 102"/>
                <a:gd name="T6" fmla="*/ 97 w 109"/>
                <a:gd name="T7" fmla="*/ 90 h 102"/>
                <a:gd name="T8" fmla="*/ 14 w 109"/>
                <a:gd name="T9" fmla="*/ 12 h 102"/>
                <a:gd name="T10" fmla="*/ 14 w 109"/>
                <a:gd name="T11" fmla="*/ 0 h 102"/>
                <a:gd name="T12" fmla="*/ 109 w 109"/>
                <a:gd name="T13" fmla="*/ 88 h 102"/>
                <a:gd name="T14" fmla="*/ 95 w 109"/>
                <a:gd name="T15" fmla="*/ 102 h 102"/>
                <a:gd name="T16" fmla="*/ 0 w 109"/>
                <a:gd name="T17" fmla="*/ 14 h 102"/>
                <a:gd name="T18" fmla="*/ 14 w 109"/>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2">
                  <a:moveTo>
                    <a:pt x="14" y="12"/>
                  </a:moveTo>
                  <a:lnTo>
                    <a:pt x="12" y="12"/>
                  </a:lnTo>
                  <a:lnTo>
                    <a:pt x="95" y="90"/>
                  </a:lnTo>
                  <a:lnTo>
                    <a:pt x="97" y="90"/>
                  </a:lnTo>
                  <a:lnTo>
                    <a:pt x="14" y="12"/>
                  </a:lnTo>
                  <a:close/>
                  <a:moveTo>
                    <a:pt x="14" y="0"/>
                  </a:moveTo>
                  <a:lnTo>
                    <a:pt x="109" y="88"/>
                  </a:lnTo>
                  <a:lnTo>
                    <a:pt x="95" y="102"/>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2" name="Freeform 3345"/>
            <p:cNvSpPr/>
            <p:nvPr/>
          </p:nvSpPr>
          <p:spPr bwMode="auto">
            <a:xfrm rot="19031195">
              <a:off x="2284503" y="2966838"/>
              <a:ext cx="301878" cy="289167"/>
            </a:xfrm>
            <a:custGeom>
              <a:avLst/>
              <a:gdLst>
                <a:gd name="T0" fmla="*/ 7 w 95"/>
                <a:gd name="T1" fmla="*/ 0 h 91"/>
                <a:gd name="T2" fmla="*/ 95 w 95"/>
                <a:gd name="T3" fmla="*/ 83 h 91"/>
                <a:gd name="T4" fmla="*/ 88 w 95"/>
                <a:gd name="T5" fmla="*/ 91 h 91"/>
                <a:gd name="T6" fmla="*/ 0 w 95"/>
                <a:gd name="T7" fmla="*/ 7 h 91"/>
                <a:gd name="T8" fmla="*/ 7 w 95"/>
                <a:gd name="T9" fmla="*/ 0 h 91"/>
              </a:gdLst>
              <a:ahLst/>
              <a:cxnLst>
                <a:cxn ang="0">
                  <a:pos x="T0" y="T1"/>
                </a:cxn>
                <a:cxn ang="0">
                  <a:pos x="T2" y="T3"/>
                </a:cxn>
                <a:cxn ang="0">
                  <a:pos x="T4" y="T5"/>
                </a:cxn>
                <a:cxn ang="0">
                  <a:pos x="T6" y="T7"/>
                </a:cxn>
                <a:cxn ang="0">
                  <a:pos x="T8" y="T9"/>
                </a:cxn>
              </a:cxnLst>
              <a:rect l="0" t="0" r="r" b="b"/>
              <a:pathLst>
                <a:path w="95" h="91">
                  <a:moveTo>
                    <a:pt x="7" y="0"/>
                  </a:moveTo>
                  <a:lnTo>
                    <a:pt x="95" y="83"/>
                  </a:lnTo>
                  <a:lnTo>
                    <a:pt x="88" y="91"/>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3" name="Freeform 3346"/>
            <p:cNvSpPr>
              <a:spLocks noEditPoints="1"/>
            </p:cNvSpPr>
            <p:nvPr/>
          </p:nvSpPr>
          <p:spPr bwMode="auto">
            <a:xfrm rot="19031195">
              <a:off x="2261836" y="2946693"/>
              <a:ext cx="349541" cy="327299"/>
            </a:xfrm>
            <a:custGeom>
              <a:avLst/>
              <a:gdLst>
                <a:gd name="T0" fmla="*/ 14 w 110"/>
                <a:gd name="T1" fmla="*/ 13 h 103"/>
                <a:gd name="T2" fmla="*/ 12 w 110"/>
                <a:gd name="T3" fmla="*/ 13 h 103"/>
                <a:gd name="T4" fmla="*/ 95 w 110"/>
                <a:gd name="T5" fmla="*/ 90 h 103"/>
                <a:gd name="T6" fmla="*/ 95 w 110"/>
                <a:gd name="T7" fmla="*/ 89 h 103"/>
                <a:gd name="T8" fmla="*/ 14 w 110"/>
                <a:gd name="T9" fmla="*/ 13 h 103"/>
                <a:gd name="T10" fmla="*/ 14 w 110"/>
                <a:gd name="T11" fmla="*/ 0 h 103"/>
                <a:gd name="T12" fmla="*/ 110 w 110"/>
                <a:gd name="T13" fmla="*/ 89 h 103"/>
                <a:gd name="T14" fmla="*/ 95 w 110"/>
                <a:gd name="T15" fmla="*/ 103 h 103"/>
                <a:gd name="T16" fmla="*/ 0 w 110"/>
                <a:gd name="T17" fmla="*/ 14 h 103"/>
                <a:gd name="T18" fmla="*/ 14 w 110"/>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03">
                  <a:moveTo>
                    <a:pt x="14" y="13"/>
                  </a:moveTo>
                  <a:lnTo>
                    <a:pt x="12" y="13"/>
                  </a:lnTo>
                  <a:lnTo>
                    <a:pt x="95" y="90"/>
                  </a:lnTo>
                  <a:lnTo>
                    <a:pt x="95" y="89"/>
                  </a:lnTo>
                  <a:lnTo>
                    <a:pt x="14" y="13"/>
                  </a:lnTo>
                  <a:close/>
                  <a:moveTo>
                    <a:pt x="14" y="0"/>
                  </a:moveTo>
                  <a:lnTo>
                    <a:pt x="110" y="89"/>
                  </a:lnTo>
                  <a:lnTo>
                    <a:pt x="95" y="103"/>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4" name="Freeform 3347"/>
            <p:cNvSpPr/>
            <p:nvPr/>
          </p:nvSpPr>
          <p:spPr bwMode="auto">
            <a:xfrm rot="19031195">
              <a:off x="2471372" y="4410135"/>
              <a:ext cx="130285" cy="117574"/>
            </a:xfrm>
            <a:custGeom>
              <a:avLst/>
              <a:gdLst>
                <a:gd name="T0" fmla="*/ 7 w 41"/>
                <a:gd name="T1" fmla="*/ 0 h 37"/>
                <a:gd name="T2" fmla="*/ 41 w 41"/>
                <a:gd name="T3" fmla="*/ 30 h 37"/>
                <a:gd name="T4" fmla="*/ 33 w 41"/>
                <a:gd name="T5" fmla="*/ 37 h 37"/>
                <a:gd name="T6" fmla="*/ 0 w 41"/>
                <a:gd name="T7" fmla="*/ 7 h 37"/>
                <a:gd name="T8" fmla="*/ 7 w 41"/>
                <a:gd name="T9" fmla="*/ 0 h 37"/>
              </a:gdLst>
              <a:ahLst/>
              <a:cxnLst>
                <a:cxn ang="0">
                  <a:pos x="T0" y="T1"/>
                </a:cxn>
                <a:cxn ang="0">
                  <a:pos x="T2" y="T3"/>
                </a:cxn>
                <a:cxn ang="0">
                  <a:pos x="T4" y="T5"/>
                </a:cxn>
                <a:cxn ang="0">
                  <a:pos x="T6" y="T7"/>
                </a:cxn>
                <a:cxn ang="0">
                  <a:pos x="T8" y="T9"/>
                </a:cxn>
              </a:cxnLst>
              <a:rect l="0" t="0" r="r" b="b"/>
              <a:pathLst>
                <a:path w="41" h="37">
                  <a:moveTo>
                    <a:pt x="7" y="0"/>
                  </a:moveTo>
                  <a:lnTo>
                    <a:pt x="41" y="30"/>
                  </a:lnTo>
                  <a:lnTo>
                    <a:pt x="33" y="37"/>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5" name="Freeform 3348"/>
            <p:cNvSpPr>
              <a:spLocks noEditPoints="1"/>
            </p:cNvSpPr>
            <p:nvPr/>
          </p:nvSpPr>
          <p:spPr bwMode="auto">
            <a:xfrm rot="19031195">
              <a:off x="2454402" y="4385138"/>
              <a:ext cx="162061" cy="165238"/>
            </a:xfrm>
            <a:custGeom>
              <a:avLst/>
              <a:gdLst>
                <a:gd name="T0" fmla="*/ 14 w 51"/>
                <a:gd name="T1" fmla="*/ 13 h 52"/>
                <a:gd name="T2" fmla="*/ 12 w 51"/>
                <a:gd name="T3" fmla="*/ 15 h 52"/>
                <a:gd name="T4" fmla="*/ 38 w 51"/>
                <a:gd name="T5" fmla="*/ 38 h 52"/>
                <a:gd name="T6" fmla="*/ 38 w 51"/>
                <a:gd name="T7" fmla="*/ 38 h 52"/>
                <a:gd name="T8" fmla="*/ 14 w 51"/>
                <a:gd name="T9" fmla="*/ 13 h 52"/>
                <a:gd name="T10" fmla="*/ 12 w 51"/>
                <a:gd name="T11" fmla="*/ 0 h 52"/>
                <a:gd name="T12" fmla="*/ 51 w 51"/>
                <a:gd name="T13" fmla="*/ 38 h 52"/>
                <a:gd name="T14" fmla="*/ 38 w 51"/>
                <a:gd name="T15" fmla="*/ 52 h 52"/>
                <a:gd name="T16" fmla="*/ 0 w 51"/>
                <a:gd name="T17" fmla="*/ 15 h 52"/>
                <a:gd name="T18" fmla="*/ 12 w 5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14" y="13"/>
                  </a:moveTo>
                  <a:lnTo>
                    <a:pt x="12" y="15"/>
                  </a:lnTo>
                  <a:lnTo>
                    <a:pt x="38" y="38"/>
                  </a:lnTo>
                  <a:lnTo>
                    <a:pt x="38" y="38"/>
                  </a:lnTo>
                  <a:lnTo>
                    <a:pt x="14" y="13"/>
                  </a:lnTo>
                  <a:close/>
                  <a:moveTo>
                    <a:pt x="12" y="0"/>
                  </a:moveTo>
                  <a:lnTo>
                    <a:pt x="51" y="38"/>
                  </a:lnTo>
                  <a:lnTo>
                    <a:pt x="38" y="52"/>
                  </a:lnTo>
                  <a:lnTo>
                    <a:pt x="0" y="15"/>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6" name="Freeform 3349"/>
            <p:cNvSpPr/>
            <p:nvPr/>
          </p:nvSpPr>
          <p:spPr bwMode="auto">
            <a:xfrm rot="19031195">
              <a:off x="2474002" y="4303504"/>
              <a:ext cx="123929" cy="123929"/>
            </a:xfrm>
            <a:custGeom>
              <a:avLst/>
              <a:gdLst>
                <a:gd name="T0" fmla="*/ 7 w 39"/>
                <a:gd name="T1" fmla="*/ 0 h 39"/>
                <a:gd name="T2" fmla="*/ 39 w 39"/>
                <a:gd name="T3" fmla="*/ 30 h 39"/>
                <a:gd name="T4" fmla="*/ 32 w 39"/>
                <a:gd name="T5" fmla="*/ 39 h 39"/>
                <a:gd name="T6" fmla="*/ 0 w 39"/>
                <a:gd name="T7" fmla="*/ 9 h 39"/>
                <a:gd name="T8" fmla="*/ 7 w 39"/>
                <a:gd name="T9" fmla="*/ 0 h 39"/>
              </a:gdLst>
              <a:ahLst/>
              <a:cxnLst>
                <a:cxn ang="0">
                  <a:pos x="T0" y="T1"/>
                </a:cxn>
                <a:cxn ang="0">
                  <a:pos x="T2" y="T3"/>
                </a:cxn>
                <a:cxn ang="0">
                  <a:pos x="T4" y="T5"/>
                </a:cxn>
                <a:cxn ang="0">
                  <a:pos x="T6" y="T7"/>
                </a:cxn>
                <a:cxn ang="0">
                  <a:pos x="T8" y="T9"/>
                </a:cxn>
              </a:cxnLst>
              <a:rect l="0" t="0" r="r" b="b"/>
              <a:pathLst>
                <a:path w="39" h="39">
                  <a:moveTo>
                    <a:pt x="7" y="0"/>
                  </a:moveTo>
                  <a:lnTo>
                    <a:pt x="39" y="30"/>
                  </a:lnTo>
                  <a:lnTo>
                    <a:pt x="32" y="39"/>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7" name="Freeform 3350"/>
            <p:cNvSpPr>
              <a:spLocks noEditPoints="1"/>
            </p:cNvSpPr>
            <p:nvPr/>
          </p:nvSpPr>
          <p:spPr bwMode="auto">
            <a:xfrm rot="19031195">
              <a:off x="2451759" y="4287614"/>
              <a:ext cx="168416" cy="155706"/>
            </a:xfrm>
            <a:custGeom>
              <a:avLst/>
              <a:gdLst>
                <a:gd name="T0" fmla="*/ 14 w 53"/>
                <a:gd name="T1" fmla="*/ 12 h 49"/>
                <a:gd name="T2" fmla="*/ 12 w 53"/>
                <a:gd name="T3" fmla="*/ 12 h 49"/>
                <a:gd name="T4" fmla="*/ 39 w 53"/>
                <a:gd name="T5" fmla="*/ 37 h 49"/>
                <a:gd name="T6" fmla="*/ 39 w 53"/>
                <a:gd name="T7" fmla="*/ 37 h 49"/>
                <a:gd name="T8" fmla="*/ 14 w 53"/>
                <a:gd name="T9" fmla="*/ 12 h 49"/>
                <a:gd name="T10" fmla="*/ 14 w 53"/>
                <a:gd name="T11" fmla="*/ 0 h 49"/>
                <a:gd name="T12" fmla="*/ 53 w 53"/>
                <a:gd name="T13" fmla="*/ 35 h 49"/>
                <a:gd name="T14" fmla="*/ 39 w 53"/>
                <a:gd name="T15" fmla="*/ 49 h 49"/>
                <a:gd name="T16" fmla="*/ 0 w 53"/>
                <a:gd name="T17" fmla="*/ 14 h 49"/>
                <a:gd name="T18" fmla="*/ 14 w 53"/>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9">
                  <a:moveTo>
                    <a:pt x="14" y="12"/>
                  </a:moveTo>
                  <a:lnTo>
                    <a:pt x="12" y="12"/>
                  </a:lnTo>
                  <a:lnTo>
                    <a:pt x="39" y="37"/>
                  </a:lnTo>
                  <a:lnTo>
                    <a:pt x="39" y="37"/>
                  </a:lnTo>
                  <a:lnTo>
                    <a:pt x="14" y="12"/>
                  </a:lnTo>
                  <a:close/>
                  <a:moveTo>
                    <a:pt x="14" y="0"/>
                  </a:moveTo>
                  <a:lnTo>
                    <a:pt x="53" y="35"/>
                  </a:lnTo>
                  <a:lnTo>
                    <a:pt x="39" y="49"/>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8" name="Freeform 3351"/>
            <p:cNvSpPr/>
            <p:nvPr/>
          </p:nvSpPr>
          <p:spPr bwMode="auto">
            <a:xfrm rot="19031195">
              <a:off x="2475676" y="4207463"/>
              <a:ext cx="130285" cy="120751"/>
            </a:xfrm>
            <a:custGeom>
              <a:avLst/>
              <a:gdLst>
                <a:gd name="T0" fmla="*/ 7 w 41"/>
                <a:gd name="T1" fmla="*/ 0 h 38"/>
                <a:gd name="T2" fmla="*/ 41 w 41"/>
                <a:gd name="T3" fmla="*/ 31 h 38"/>
                <a:gd name="T4" fmla="*/ 32 w 41"/>
                <a:gd name="T5" fmla="*/ 38 h 38"/>
                <a:gd name="T6" fmla="*/ 0 w 41"/>
                <a:gd name="T7" fmla="*/ 8 h 38"/>
                <a:gd name="T8" fmla="*/ 7 w 41"/>
                <a:gd name="T9" fmla="*/ 0 h 38"/>
              </a:gdLst>
              <a:ahLst/>
              <a:cxnLst>
                <a:cxn ang="0">
                  <a:pos x="T0" y="T1"/>
                </a:cxn>
                <a:cxn ang="0">
                  <a:pos x="T2" y="T3"/>
                </a:cxn>
                <a:cxn ang="0">
                  <a:pos x="T4" y="T5"/>
                </a:cxn>
                <a:cxn ang="0">
                  <a:pos x="T6" y="T7"/>
                </a:cxn>
                <a:cxn ang="0">
                  <a:pos x="T8" y="T9"/>
                </a:cxn>
              </a:cxnLst>
              <a:rect l="0" t="0" r="r" b="b"/>
              <a:pathLst>
                <a:path w="41" h="38">
                  <a:moveTo>
                    <a:pt x="7" y="0"/>
                  </a:moveTo>
                  <a:lnTo>
                    <a:pt x="41" y="31"/>
                  </a:lnTo>
                  <a:lnTo>
                    <a:pt x="32" y="38"/>
                  </a:lnTo>
                  <a:lnTo>
                    <a:pt x="0" y="8"/>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9" name="Freeform 3352"/>
            <p:cNvSpPr>
              <a:spLocks noEditPoints="1"/>
            </p:cNvSpPr>
            <p:nvPr/>
          </p:nvSpPr>
          <p:spPr bwMode="auto">
            <a:xfrm rot="19031195">
              <a:off x="2461947" y="4187552"/>
              <a:ext cx="162061" cy="165238"/>
            </a:xfrm>
            <a:custGeom>
              <a:avLst/>
              <a:gdLst>
                <a:gd name="T0" fmla="*/ 12 w 51"/>
                <a:gd name="T1" fmla="*/ 13 h 52"/>
                <a:gd name="T2" fmla="*/ 12 w 51"/>
                <a:gd name="T3" fmla="*/ 14 h 52"/>
                <a:gd name="T4" fmla="*/ 37 w 51"/>
                <a:gd name="T5" fmla="*/ 37 h 52"/>
                <a:gd name="T6" fmla="*/ 39 w 51"/>
                <a:gd name="T7" fmla="*/ 37 h 52"/>
                <a:gd name="T8" fmla="*/ 12 w 51"/>
                <a:gd name="T9" fmla="*/ 13 h 52"/>
                <a:gd name="T10" fmla="*/ 12 w 51"/>
                <a:gd name="T11" fmla="*/ 0 h 52"/>
                <a:gd name="T12" fmla="*/ 51 w 51"/>
                <a:gd name="T13" fmla="*/ 37 h 52"/>
                <a:gd name="T14" fmla="*/ 39 w 51"/>
                <a:gd name="T15" fmla="*/ 52 h 52"/>
                <a:gd name="T16" fmla="*/ 0 w 51"/>
                <a:gd name="T17" fmla="*/ 14 h 52"/>
                <a:gd name="T18" fmla="*/ 12 w 5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12" y="13"/>
                  </a:moveTo>
                  <a:lnTo>
                    <a:pt x="12" y="14"/>
                  </a:lnTo>
                  <a:lnTo>
                    <a:pt x="37" y="37"/>
                  </a:lnTo>
                  <a:lnTo>
                    <a:pt x="39" y="37"/>
                  </a:lnTo>
                  <a:lnTo>
                    <a:pt x="12" y="13"/>
                  </a:lnTo>
                  <a:close/>
                  <a:moveTo>
                    <a:pt x="12" y="0"/>
                  </a:moveTo>
                  <a:lnTo>
                    <a:pt x="51" y="37"/>
                  </a:lnTo>
                  <a:lnTo>
                    <a:pt x="39" y="52"/>
                  </a:lnTo>
                  <a:lnTo>
                    <a:pt x="0" y="14"/>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0" name="Freeform 3353"/>
            <p:cNvSpPr/>
            <p:nvPr/>
          </p:nvSpPr>
          <p:spPr bwMode="auto">
            <a:xfrm rot="19031195">
              <a:off x="2484290" y="4034067"/>
              <a:ext cx="123929" cy="123929"/>
            </a:xfrm>
            <a:custGeom>
              <a:avLst/>
              <a:gdLst>
                <a:gd name="T0" fmla="*/ 7 w 39"/>
                <a:gd name="T1" fmla="*/ 0 h 39"/>
                <a:gd name="T2" fmla="*/ 39 w 39"/>
                <a:gd name="T3" fmla="*/ 30 h 39"/>
                <a:gd name="T4" fmla="*/ 32 w 39"/>
                <a:gd name="T5" fmla="*/ 39 h 39"/>
                <a:gd name="T6" fmla="*/ 0 w 39"/>
                <a:gd name="T7" fmla="*/ 7 h 39"/>
                <a:gd name="T8" fmla="*/ 7 w 39"/>
                <a:gd name="T9" fmla="*/ 0 h 39"/>
              </a:gdLst>
              <a:ahLst/>
              <a:cxnLst>
                <a:cxn ang="0">
                  <a:pos x="T0" y="T1"/>
                </a:cxn>
                <a:cxn ang="0">
                  <a:pos x="T2" y="T3"/>
                </a:cxn>
                <a:cxn ang="0">
                  <a:pos x="T4" y="T5"/>
                </a:cxn>
                <a:cxn ang="0">
                  <a:pos x="T6" y="T7"/>
                </a:cxn>
                <a:cxn ang="0">
                  <a:pos x="T8" y="T9"/>
                </a:cxn>
              </a:cxnLst>
              <a:rect l="0" t="0" r="r" b="b"/>
              <a:pathLst>
                <a:path w="39" h="39">
                  <a:moveTo>
                    <a:pt x="7" y="0"/>
                  </a:moveTo>
                  <a:lnTo>
                    <a:pt x="39" y="30"/>
                  </a:lnTo>
                  <a:lnTo>
                    <a:pt x="32" y="39"/>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1" name="Freeform 3354"/>
            <p:cNvSpPr>
              <a:spLocks noEditPoints="1"/>
            </p:cNvSpPr>
            <p:nvPr/>
          </p:nvSpPr>
          <p:spPr bwMode="auto">
            <a:xfrm rot="19031195">
              <a:off x="2460967" y="4015424"/>
              <a:ext cx="168416" cy="158882"/>
            </a:xfrm>
            <a:custGeom>
              <a:avLst/>
              <a:gdLst>
                <a:gd name="T0" fmla="*/ 14 w 53"/>
                <a:gd name="T1" fmla="*/ 13 h 50"/>
                <a:gd name="T2" fmla="*/ 12 w 53"/>
                <a:gd name="T3" fmla="*/ 13 h 50"/>
                <a:gd name="T4" fmla="*/ 39 w 53"/>
                <a:gd name="T5" fmla="*/ 38 h 50"/>
                <a:gd name="T6" fmla="*/ 39 w 53"/>
                <a:gd name="T7" fmla="*/ 36 h 50"/>
                <a:gd name="T8" fmla="*/ 14 w 53"/>
                <a:gd name="T9" fmla="*/ 13 h 50"/>
                <a:gd name="T10" fmla="*/ 14 w 53"/>
                <a:gd name="T11" fmla="*/ 0 h 50"/>
                <a:gd name="T12" fmla="*/ 53 w 53"/>
                <a:gd name="T13" fmla="*/ 36 h 50"/>
                <a:gd name="T14" fmla="*/ 39 w 53"/>
                <a:gd name="T15" fmla="*/ 50 h 50"/>
                <a:gd name="T16" fmla="*/ 0 w 53"/>
                <a:gd name="T17" fmla="*/ 13 h 50"/>
                <a:gd name="T18" fmla="*/ 14 w 53"/>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0">
                  <a:moveTo>
                    <a:pt x="14" y="13"/>
                  </a:moveTo>
                  <a:lnTo>
                    <a:pt x="12" y="13"/>
                  </a:lnTo>
                  <a:lnTo>
                    <a:pt x="39" y="38"/>
                  </a:lnTo>
                  <a:lnTo>
                    <a:pt x="39" y="36"/>
                  </a:lnTo>
                  <a:lnTo>
                    <a:pt x="14" y="13"/>
                  </a:lnTo>
                  <a:close/>
                  <a:moveTo>
                    <a:pt x="14" y="0"/>
                  </a:moveTo>
                  <a:lnTo>
                    <a:pt x="53" y="36"/>
                  </a:lnTo>
                  <a:lnTo>
                    <a:pt x="39" y="50"/>
                  </a:lnTo>
                  <a:lnTo>
                    <a:pt x="0" y="13"/>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2" name="Freeform 3355"/>
            <p:cNvSpPr/>
            <p:nvPr/>
          </p:nvSpPr>
          <p:spPr bwMode="auto">
            <a:xfrm rot="19031195">
              <a:off x="2480474" y="3948342"/>
              <a:ext cx="127106" cy="117574"/>
            </a:xfrm>
            <a:custGeom>
              <a:avLst/>
              <a:gdLst>
                <a:gd name="T0" fmla="*/ 7 w 40"/>
                <a:gd name="T1" fmla="*/ 0 h 37"/>
                <a:gd name="T2" fmla="*/ 40 w 40"/>
                <a:gd name="T3" fmla="*/ 30 h 37"/>
                <a:gd name="T4" fmla="*/ 33 w 40"/>
                <a:gd name="T5" fmla="*/ 37 h 37"/>
                <a:gd name="T6" fmla="*/ 0 w 40"/>
                <a:gd name="T7" fmla="*/ 7 h 37"/>
                <a:gd name="T8" fmla="*/ 7 w 40"/>
                <a:gd name="T9" fmla="*/ 0 h 37"/>
              </a:gdLst>
              <a:ahLst/>
              <a:cxnLst>
                <a:cxn ang="0">
                  <a:pos x="T0" y="T1"/>
                </a:cxn>
                <a:cxn ang="0">
                  <a:pos x="T2" y="T3"/>
                </a:cxn>
                <a:cxn ang="0">
                  <a:pos x="T4" y="T5"/>
                </a:cxn>
                <a:cxn ang="0">
                  <a:pos x="T6" y="T7"/>
                </a:cxn>
                <a:cxn ang="0">
                  <a:pos x="T8" y="T9"/>
                </a:cxn>
              </a:cxnLst>
              <a:rect l="0" t="0" r="r" b="b"/>
              <a:pathLst>
                <a:path w="40" h="37">
                  <a:moveTo>
                    <a:pt x="7" y="0"/>
                  </a:moveTo>
                  <a:lnTo>
                    <a:pt x="40" y="30"/>
                  </a:lnTo>
                  <a:lnTo>
                    <a:pt x="33" y="37"/>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3" name="Freeform 3356"/>
            <p:cNvSpPr>
              <a:spLocks noEditPoints="1"/>
            </p:cNvSpPr>
            <p:nvPr/>
          </p:nvSpPr>
          <p:spPr bwMode="auto">
            <a:xfrm rot="19031195">
              <a:off x="2462910" y="3926754"/>
              <a:ext cx="162061" cy="165238"/>
            </a:xfrm>
            <a:custGeom>
              <a:avLst/>
              <a:gdLst>
                <a:gd name="T0" fmla="*/ 13 w 51"/>
                <a:gd name="T1" fmla="*/ 13 h 52"/>
                <a:gd name="T2" fmla="*/ 13 w 51"/>
                <a:gd name="T3" fmla="*/ 14 h 52"/>
                <a:gd name="T4" fmla="*/ 37 w 51"/>
                <a:gd name="T5" fmla="*/ 39 h 52"/>
                <a:gd name="T6" fmla="*/ 39 w 51"/>
                <a:gd name="T7" fmla="*/ 37 h 52"/>
                <a:gd name="T8" fmla="*/ 13 w 51"/>
                <a:gd name="T9" fmla="*/ 13 h 52"/>
                <a:gd name="T10" fmla="*/ 13 w 51"/>
                <a:gd name="T11" fmla="*/ 0 h 52"/>
                <a:gd name="T12" fmla="*/ 51 w 51"/>
                <a:gd name="T13" fmla="*/ 37 h 52"/>
                <a:gd name="T14" fmla="*/ 39 w 51"/>
                <a:gd name="T15" fmla="*/ 52 h 52"/>
                <a:gd name="T16" fmla="*/ 0 w 51"/>
                <a:gd name="T17" fmla="*/ 14 h 52"/>
                <a:gd name="T18" fmla="*/ 13 w 5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13" y="13"/>
                  </a:moveTo>
                  <a:lnTo>
                    <a:pt x="13" y="14"/>
                  </a:lnTo>
                  <a:lnTo>
                    <a:pt x="37" y="39"/>
                  </a:lnTo>
                  <a:lnTo>
                    <a:pt x="39" y="37"/>
                  </a:lnTo>
                  <a:lnTo>
                    <a:pt x="13" y="13"/>
                  </a:lnTo>
                  <a:close/>
                  <a:moveTo>
                    <a:pt x="13" y="0"/>
                  </a:moveTo>
                  <a:lnTo>
                    <a:pt x="51" y="37"/>
                  </a:lnTo>
                  <a:lnTo>
                    <a:pt x="39" y="52"/>
                  </a:lnTo>
                  <a:lnTo>
                    <a:pt x="0" y="14"/>
                  </a:lnTo>
                  <a:lnTo>
                    <a:pt x="13"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4" name="Freeform 3357"/>
            <p:cNvSpPr/>
            <p:nvPr/>
          </p:nvSpPr>
          <p:spPr bwMode="auto">
            <a:xfrm rot="19031195">
              <a:off x="2484155" y="3864098"/>
              <a:ext cx="123929" cy="117574"/>
            </a:xfrm>
            <a:custGeom>
              <a:avLst/>
              <a:gdLst>
                <a:gd name="T0" fmla="*/ 7 w 39"/>
                <a:gd name="T1" fmla="*/ 0 h 37"/>
                <a:gd name="T2" fmla="*/ 39 w 39"/>
                <a:gd name="T3" fmla="*/ 30 h 37"/>
                <a:gd name="T4" fmla="*/ 32 w 39"/>
                <a:gd name="T5" fmla="*/ 37 h 37"/>
                <a:gd name="T6" fmla="*/ 0 w 39"/>
                <a:gd name="T7" fmla="*/ 7 h 37"/>
                <a:gd name="T8" fmla="*/ 7 w 39"/>
                <a:gd name="T9" fmla="*/ 0 h 37"/>
              </a:gdLst>
              <a:ahLst/>
              <a:cxnLst>
                <a:cxn ang="0">
                  <a:pos x="T0" y="T1"/>
                </a:cxn>
                <a:cxn ang="0">
                  <a:pos x="T2" y="T3"/>
                </a:cxn>
                <a:cxn ang="0">
                  <a:pos x="T4" y="T5"/>
                </a:cxn>
                <a:cxn ang="0">
                  <a:pos x="T6" y="T7"/>
                </a:cxn>
                <a:cxn ang="0">
                  <a:pos x="T8" y="T9"/>
                </a:cxn>
              </a:cxnLst>
              <a:rect l="0" t="0" r="r" b="b"/>
              <a:pathLst>
                <a:path w="39" h="37">
                  <a:moveTo>
                    <a:pt x="7" y="0"/>
                  </a:moveTo>
                  <a:lnTo>
                    <a:pt x="39" y="30"/>
                  </a:lnTo>
                  <a:lnTo>
                    <a:pt x="32" y="37"/>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5" name="Freeform 3358"/>
            <p:cNvSpPr>
              <a:spLocks noEditPoints="1"/>
            </p:cNvSpPr>
            <p:nvPr/>
          </p:nvSpPr>
          <p:spPr bwMode="auto">
            <a:xfrm rot="19031195">
              <a:off x="2461911" y="3841856"/>
              <a:ext cx="168416" cy="162061"/>
            </a:xfrm>
            <a:custGeom>
              <a:avLst/>
              <a:gdLst>
                <a:gd name="T0" fmla="*/ 14 w 53"/>
                <a:gd name="T1" fmla="*/ 12 h 51"/>
                <a:gd name="T2" fmla="*/ 14 w 53"/>
                <a:gd name="T3" fmla="*/ 14 h 51"/>
                <a:gd name="T4" fmla="*/ 39 w 53"/>
                <a:gd name="T5" fmla="*/ 39 h 51"/>
                <a:gd name="T6" fmla="*/ 41 w 53"/>
                <a:gd name="T7" fmla="*/ 37 h 51"/>
                <a:gd name="T8" fmla="*/ 14 w 53"/>
                <a:gd name="T9" fmla="*/ 12 h 51"/>
                <a:gd name="T10" fmla="*/ 14 w 53"/>
                <a:gd name="T11" fmla="*/ 0 h 51"/>
                <a:gd name="T12" fmla="*/ 53 w 53"/>
                <a:gd name="T13" fmla="*/ 37 h 51"/>
                <a:gd name="T14" fmla="*/ 39 w 53"/>
                <a:gd name="T15" fmla="*/ 51 h 51"/>
                <a:gd name="T16" fmla="*/ 0 w 53"/>
                <a:gd name="T17" fmla="*/ 14 h 51"/>
                <a:gd name="T18" fmla="*/ 14 w 5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1">
                  <a:moveTo>
                    <a:pt x="14" y="12"/>
                  </a:moveTo>
                  <a:lnTo>
                    <a:pt x="14" y="14"/>
                  </a:lnTo>
                  <a:lnTo>
                    <a:pt x="39" y="39"/>
                  </a:lnTo>
                  <a:lnTo>
                    <a:pt x="41" y="37"/>
                  </a:lnTo>
                  <a:lnTo>
                    <a:pt x="14" y="12"/>
                  </a:lnTo>
                  <a:close/>
                  <a:moveTo>
                    <a:pt x="14" y="0"/>
                  </a:moveTo>
                  <a:lnTo>
                    <a:pt x="53" y="37"/>
                  </a:lnTo>
                  <a:lnTo>
                    <a:pt x="39" y="51"/>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6" name="Freeform 3359"/>
            <p:cNvSpPr/>
            <p:nvPr/>
          </p:nvSpPr>
          <p:spPr bwMode="auto">
            <a:xfrm rot="19031195">
              <a:off x="2488259" y="3682378"/>
              <a:ext cx="127106" cy="123929"/>
            </a:xfrm>
            <a:custGeom>
              <a:avLst/>
              <a:gdLst>
                <a:gd name="T0" fmla="*/ 7 w 40"/>
                <a:gd name="T1" fmla="*/ 0 h 39"/>
                <a:gd name="T2" fmla="*/ 40 w 40"/>
                <a:gd name="T3" fmla="*/ 30 h 39"/>
                <a:gd name="T4" fmla="*/ 33 w 40"/>
                <a:gd name="T5" fmla="*/ 39 h 39"/>
                <a:gd name="T6" fmla="*/ 0 w 40"/>
                <a:gd name="T7" fmla="*/ 7 h 39"/>
                <a:gd name="T8" fmla="*/ 7 w 40"/>
                <a:gd name="T9" fmla="*/ 0 h 39"/>
              </a:gdLst>
              <a:ahLst/>
              <a:cxnLst>
                <a:cxn ang="0">
                  <a:pos x="T0" y="T1"/>
                </a:cxn>
                <a:cxn ang="0">
                  <a:pos x="T2" y="T3"/>
                </a:cxn>
                <a:cxn ang="0">
                  <a:pos x="T4" y="T5"/>
                </a:cxn>
                <a:cxn ang="0">
                  <a:pos x="T6" y="T7"/>
                </a:cxn>
                <a:cxn ang="0">
                  <a:pos x="T8" y="T9"/>
                </a:cxn>
              </a:cxnLst>
              <a:rect l="0" t="0" r="r" b="b"/>
              <a:pathLst>
                <a:path w="40" h="39">
                  <a:moveTo>
                    <a:pt x="7" y="0"/>
                  </a:moveTo>
                  <a:lnTo>
                    <a:pt x="40" y="30"/>
                  </a:lnTo>
                  <a:lnTo>
                    <a:pt x="33" y="39"/>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7" name="Freeform 3360"/>
            <p:cNvSpPr>
              <a:spLocks noEditPoints="1"/>
            </p:cNvSpPr>
            <p:nvPr/>
          </p:nvSpPr>
          <p:spPr bwMode="auto">
            <a:xfrm rot="19031195">
              <a:off x="2471947" y="3665408"/>
              <a:ext cx="162061" cy="155706"/>
            </a:xfrm>
            <a:custGeom>
              <a:avLst/>
              <a:gdLst>
                <a:gd name="T0" fmla="*/ 14 w 51"/>
                <a:gd name="T1" fmla="*/ 12 h 49"/>
                <a:gd name="T2" fmla="*/ 12 w 51"/>
                <a:gd name="T3" fmla="*/ 12 h 49"/>
                <a:gd name="T4" fmla="*/ 38 w 51"/>
                <a:gd name="T5" fmla="*/ 37 h 49"/>
                <a:gd name="T6" fmla="*/ 38 w 51"/>
                <a:gd name="T7" fmla="*/ 35 h 49"/>
                <a:gd name="T8" fmla="*/ 14 w 51"/>
                <a:gd name="T9" fmla="*/ 12 h 49"/>
                <a:gd name="T10" fmla="*/ 12 w 51"/>
                <a:gd name="T11" fmla="*/ 0 h 49"/>
                <a:gd name="T12" fmla="*/ 51 w 51"/>
                <a:gd name="T13" fmla="*/ 35 h 49"/>
                <a:gd name="T14" fmla="*/ 38 w 51"/>
                <a:gd name="T15" fmla="*/ 49 h 49"/>
                <a:gd name="T16" fmla="*/ 0 w 51"/>
                <a:gd name="T17" fmla="*/ 14 h 49"/>
                <a:gd name="T18" fmla="*/ 12 w 51"/>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9">
                  <a:moveTo>
                    <a:pt x="14" y="12"/>
                  </a:moveTo>
                  <a:lnTo>
                    <a:pt x="12" y="12"/>
                  </a:lnTo>
                  <a:lnTo>
                    <a:pt x="38" y="37"/>
                  </a:lnTo>
                  <a:lnTo>
                    <a:pt x="38" y="35"/>
                  </a:lnTo>
                  <a:lnTo>
                    <a:pt x="14" y="12"/>
                  </a:lnTo>
                  <a:close/>
                  <a:moveTo>
                    <a:pt x="12" y="0"/>
                  </a:moveTo>
                  <a:lnTo>
                    <a:pt x="51" y="35"/>
                  </a:lnTo>
                  <a:lnTo>
                    <a:pt x="38" y="49"/>
                  </a:lnTo>
                  <a:lnTo>
                    <a:pt x="0" y="14"/>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8" name="Freeform 3361"/>
            <p:cNvSpPr/>
            <p:nvPr/>
          </p:nvSpPr>
          <p:spPr bwMode="auto">
            <a:xfrm rot="19031195">
              <a:off x="2491940" y="3598135"/>
              <a:ext cx="123929" cy="123929"/>
            </a:xfrm>
            <a:custGeom>
              <a:avLst/>
              <a:gdLst>
                <a:gd name="T0" fmla="*/ 7 w 39"/>
                <a:gd name="T1" fmla="*/ 0 h 39"/>
                <a:gd name="T2" fmla="*/ 39 w 39"/>
                <a:gd name="T3" fmla="*/ 32 h 39"/>
                <a:gd name="T4" fmla="*/ 32 w 39"/>
                <a:gd name="T5" fmla="*/ 39 h 39"/>
                <a:gd name="T6" fmla="*/ 0 w 39"/>
                <a:gd name="T7" fmla="*/ 9 h 39"/>
                <a:gd name="T8" fmla="*/ 7 w 39"/>
                <a:gd name="T9" fmla="*/ 0 h 39"/>
              </a:gdLst>
              <a:ahLst/>
              <a:cxnLst>
                <a:cxn ang="0">
                  <a:pos x="T0" y="T1"/>
                </a:cxn>
                <a:cxn ang="0">
                  <a:pos x="T2" y="T3"/>
                </a:cxn>
                <a:cxn ang="0">
                  <a:pos x="T4" y="T5"/>
                </a:cxn>
                <a:cxn ang="0">
                  <a:pos x="T6" y="T7"/>
                </a:cxn>
                <a:cxn ang="0">
                  <a:pos x="T8" y="T9"/>
                </a:cxn>
              </a:cxnLst>
              <a:rect l="0" t="0" r="r" b="b"/>
              <a:pathLst>
                <a:path w="39" h="39">
                  <a:moveTo>
                    <a:pt x="7" y="0"/>
                  </a:moveTo>
                  <a:lnTo>
                    <a:pt x="39" y="32"/>
                  </a:lnTo>
                  <a:lnTo>
                    <a:pt x="32" y="39"/>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9" name="Freeform 3362"/>
            <p:cNvSpPr>
              <a:spLocks noEditPoints="1"/>
            </p:cNvSpPr>
            <p:nvPr/>
          </p:nvSpPr>
          <p:spPr bwMode="auto">
            <a:xfrm rot="19031195">
              <a:off x="2469696" y="3582248"/>
              <a:ext cx="168416" cy="155706"/>
            </a:xfrm>
            <a:custGeom>
              <a:avLst/>
              <a:gdLst>
                <a:gd name="T0" fmla="*/ 14 w 53"/>
                <a:gd name="T1" fmla="*/ 12 h 49"/>
                <a:gd name="T2" fmla="*/ 13 w 53"/>
                <a:gd name="T3" fmla="*/ 14 h 49"/>
                <a:gd name="T4" fmla="*/ 39 w 53"/>
                <a:gd name="T5" fmla="*/ 37 h 49"/>
                <a:gd name="T6" fmla="*/ 41 w 53"/>
                <a:gd name="T7" fmla="*/ 37 h 49"/>
                <a:gd name="T8" fmla="*/ 14 w 53"/>
                <a:gd name="T9" fmla="*/ 12 h 49"/>
                <a:gd name="T10" fmla="*/ 14 w 53"/>
                <a:gd name="T11" fmla="*/ 0 h 49"/>
                <a:gd name="T12" fmla="*/ 53 w 53"/>
                <a:gd name="T13" fmla="*/ 35 h 49"/>
                <a:gd name="T14" fmla="*/ 39 w 53"/>
                <a:gd name="T15" fmla="*/ 49 h 49"/>
                <a:gd name="T16" fmla="*/ 0 w 53"/>
                <a:gd name="T17" fmla="*/ 14 h 49"/>
                <a:gd name="T18" fmla="*/ 14 w 53"/>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9">
                  <a:moveTo>
                    <a:pt x="14" y="12"/>
                  </a:moveTo>
                  <a:lnTo>
                    <a:pt x="13" y="14"/>
                  </a:lnTo>
                  <a:lnTo>
                    <a:pt x="39" y="37"/>
                  </a:lnTo>
                  <a:lnTo>
                    <a:pt x="41" y="37"/>
                  </a:lnTo>
                  <a:lnTo>
                    <a:pt x="14" y="12"/>
                  </a:lnTo>
                  <a:close/>
                  <a:moveTo>
                    <a:pt x="14" y="0"/>
                  </a:moveTo>
                  <a:lnTo>
                    <a:pt x="53" y="35"/>
                  </a:lnTo>
                  <a:lnTo>
                    <a:pt x="39" y="49"/>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0" name="Freeform 3363"/>
            <p:cNvSpPr/>
            <p:nvPr/>
          </p:nvSpPr>
          <p:spPr bwMode="auto">
            <a:xfrm rot="19031195">
              <a:off x="2486252" y="3334835"/>
              <a:ext cx="123929" cy="123929"/>
            </a:xfrm>
            <a:custGeom>
              <a:avLst/>
              <a:gdLst>
                <a:gd name="T0" fmla="*/ 7 w 39"/>
                <a:gd name="T1" fmla="*/ 0 h 39"/>
                <a:gd name="T2" fmla="*/ 39 w 39"/>
                <a:gd name="T3" fmla="*/ 30 h 39"/>
                <a:gd name="T4" fmla="*/ 32 w 39"/>
                <a:gd name="T5" fmla="*/ 39 h 39"/>
                <a:gd name="T6" fmla="*/ 0 w 39"/>
                <a:gd name="T7" fmla="*/ 9 h 39"/>
                <a:gd name="T8" fmla="*/ 7 w 39"/>
                <a:gd name="T9" fmla="*/ 0 h 39"/>
              </a:gdLst>
              <a:ahLst/>
              <a:cxnLst>
                <a:cxn ang="0">
                  <a:pos x="T0" y="T1"/>
                </a:cxn>
                <a:cxn ang="0">
                  <a:pos x="T2" y="T3"/>
                </a:cxn>
                <a:cxn ang="0">
                  <a:pos x="T4" y="T5"/>
                </a:cxn>
                <a:cxn ang="0">
                  <a:pos x="T6" y="T7"/>
                </a:cxn>
                <a:cxn ang="0">
                  <a:pos x="T8" y="T9"/>
                </a:cxn>
              </a:cxnLst>
              <a:rect l="0" t="0" r="r" b="b"/>
              <a:pathLst>
                <a:path w="39" h="39">
                  <a:moveTo>
                    <a:pt x="7" y="0"/>
                  </a:moveTo>
                  <a:lnTo>
                    <a:pt x="39" y="30"/>
                  </a:lnTo>
                  <a:lnTo>
                    <a:pt x="32" y="39"/>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1" name="Freeform 3364"/>
            <p:cNvSpPr>
              <a:spLocks noEditPoints="1"/>
            </p:cNvSpPr>
            <p:nvPr/>
          </p:nvSpPr>
          <p:spPr bwMode="auto">
            <a:xfrm rot="19031195">
              <a:off x="2464010" y="3318947"/>
              <a:ext cx="168416" cy="155706"/>
            </a:xfrm>
            <a:custGeom>
              <a:avLst/>
              <a:gdLst>
                <a:gd name="T0" fmla="*/ 14 w 53"/>
                <a:gd name="T1" fmla="*/ 12 h 49"/>
                <a:gd name="T2" fmla="*/ 14 w 53"/>
                <a:gd name="T3" fmla="*/ 14 h 49"/>
                <a:gd name="T4" fmla="*/ 39 w 53"/>
                <a:gd name="T5" fmla="*/ 37 h 49"/>
                <a:gd name="T6" fmla="*/ 41 w 53"/>
                <a:gd name="T7" fmla="*/ 37 h 49"/>
                <a:gd name="T8" fmla="*/ 14 w 53"/>
                <a:gd name="T9" fmla="*/ 12 h 49"/>
                <a:gd name="T10" fmla="*/ 14 w 53"/>
                <a:gd name="T11" fmla="*/ 0 h 49"/>
                <a:gd name="T12" fmla="*/ 53 w 53"/>
                <a:gd name="T13" fmla="*/ 35 h 49"/>
                <a:gd name="T14" fmla="*/ 39 w 53"/>
                <a:gd name="T15" fmla="*/ 49 h 49"/>
                <a:gd name="T16" fmla="*/ 0 w 53"/>
                <a:gd name="T17" fmla="*/ 14 h 49"/>
                <a:gd name="T18" fmla="*/ 14 w 53"/>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9">
                  <a:moveTo>
                    <a:pt x="14" y="12"/>
                  </a:moveTo>
                  <a:lnTo>
                    <a:pt x="14" y="14"/>
                  </a:lnTo>
                  <a:lnTo>
                    <a:pt x="39" y="37"/>
                  </a:lnTo>
                  <a:lnTo>
                    <a:pt x="41" y="37"/>
                  </a:lnTo>
                  <a:lnTo>
                    <a:pt x="14" y="12"/>
                  </a:lnTo>
                  <a:close/>
                  <a:moveTo>
                    <a:pt x="14" y="0"/>
                  </a:moveTo>
                  <a:lnTo>
                    <a:pt x="53" y="35"/>
                  </a:lnTo>
                  <a:lnTo>
                    <a:pt x="39" y="49"/>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2" name="Freeform 3365"/>
            <p:cNvSpPr/>
            <p:nvPr/>
          </p:nvSpPr>
          <p:spPr bwMode="auto">
            <a:xfrm rot="19031195">
              <a:off x="2491167" y="3243882"/>
              <a:ext cx="130285" cy="117574"/>
            </a:xfrm>
            <a:custGeom>
              <a:avLst/>
              <a:gdLst>
                <a:gd name="T0" fmla="*/ 7 w 41"/>
                <a:gd name="T1" fmla="*/ 0 h 37"/>
                <a:gd name="T2" fmla="*/ 41 w 41"/>
                <a:gd name="T3" fmla="*/ 30 h 37"/>
                <a:gd name="T4" fmla="*/ 34 w 41"/>
                <a:gd name="T5" fmla="*/ 37 h 37"/>
                <a:gd name="T6" fmla="*/ 0 w 41"/>
                <a:gd name="T7" fmla="*/ 7 h 37"/>
                <a:gd name="T8" fmla="*/ 7 w 41"/>
                <a:gd name="T9" fmla="*/ 0 h 37"/>
              </a:gdLst>
              <a:ahLst/>
              <a:cxnLst>
                <a:cxn ang="0">
                  <a:pos x="T0" y="T1"/>
                </a:cxn>
                <a:cxn ang="0">
                  <a:pos x="T2" y="T3"/>
                </a:cxn>
                <a:cxn ang="0">
                  <a:pos x="T4" y="T5"/>
                </a:cxn>
                <a:cxn ang="0">
                  <a:pos x="T6" y="T7"/>
                </a:cxn>
                <a:cxn ang="0">
                  <a:pos x="T8" y="T9"/>
                </a:cxn>
              </a:cxnLst>
              <a:rect l="0" t="0" r="r" b="b"/>
              <a:pathLst>
                <a:path w="41" h="37">
                  <a:moveTo>
                    <a:pt x="7" y="0"/>
                  </a:moveTo>
                  <a:lnTo>
                    <a:pt x="41" y="30"/>
                  </a:lnTo>
                  <a:lnTo>
                    <a:pt x="34" y="37"/>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3" name="Freeform 3366"/>
            <p:cNvSpPr>
              <a:spLocks noEditPoints="1"/>
            </p:cNvSpPr>
            <p:nvPr/>
          </p:nvSpPr>
          <p:spPr bwMode="auto">
            <a:xfrm rot="19031195">
              <a:off x="2475278" y="3221638"/>
              <a:ext cx="162061" cy="162061"/>
            </a:xfrm>
            <a:custGeom>
              <a:avLst/>
              <a:gdLst>
                <a:gd name="T0" fmla="*/ 14 w 51"/>
                <a:gd name="T1" fmla="*/ 12 h 51"/>
                <a:gd name="T2" fmla="*/ 12 w 51"/>
                <a:gd name="T3" fmla="*/ 14 h 51"/>
                <a:gd name="T4" fmla="*/ 39 w 51"/>
                <a:gd name="T5" fmla="*/ 38 h 51"/>
                <a:gd name="T6" fmla="*/ 39 w 51"/>
                <a:gd name="T7" fmla="*/ 37 h 51"/>
                <a:gd name="T8" fmla="*/ 14 w 51"/>
                <a:gd name="T9" fmla="*/ 12 h 51"/>
                <a:gd name="T10" fmla="*/ 12 w 51"/>
                <a:gd name="T11" fmla="*/ 0 h 51"/>
                <a:gd name="T12" fmla="*/ 51 w 51"/>
                <a:gd name="T13" fmla="*/ 37 h 51"/>
                <a:gd name="T14" fmla="*/ 39 w 51"/>
                <a:gd name="T15" fmla="*/ 51 h 51"/>
                <a:gd name="T16" fmla="*/ 0 w 51"/>
                <a:gd name="T17" fmla="*/ 14 h 51"/>
                <a:gd name="T18" fmla="*/ 12 w 51"/>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1">
                  <a:moveTo>
                    <a:pt x="14" y="12"/>
                  </a:moveTo>
                  <a:lnTo>
                    <a:pt x="12" y="14"/>
                  </a:lnTo>
                  <a:lnTo>
                    <a:pt x="39" y="38"/>
                  </a:lnTo>
                  <a:lnTo>
                    <a:pt x="39" y="37"/>
                  </a:lnTo>
                  <a:lnTo>
                    <a:pt x="14" y="12"/>
                  </a:lnTo>
                  <a:close/>
                  <a:moveTo>
                    <a:pt x="12" y="0"/>
                  </a:moveTo>
                  <a:lnTo>
                    <a:pt x="51" y="37"/>
                  </a:lnTo>
                  <a:lnTo>
                    <a:pt x="39" y="51"/>
                  </a:lnTo>
                  <a:lnTo>
                    <a:pt x="0" y="14"/>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4" name="Freeform 3367"/>
            <p:cNvSpPr/>
            <p:nvPr/>
          </p:nvSpPr>
          <p:spPr bwMode="auto">
            <a:xfrm rot="19031195">
              <a:off x="2491780" y="3150064"/>
              <a:ext cx="127106" cy="120751"/>
            </a:xfrm>
            <a:custGeom>
              <a:avLst/>
              <a:gdLst>
                <a:gd name="T0" fmla="*/ 7 w 40"/>
                <a:gd name="T1" fmla="*/ 0 h 38"/>
                <a:gd name="T2" fmla="*/ 40 w 40"/>
                <a:gd name="T3" fmla="*/ 30 h 38"/>
                <a:gd name="T4" fmla="*/ 33 w 40"/>
                <a:gd name="T5" fmla="*/ 38 h 38"/>
                <a:gd name="T6" fmla="*/ 0 w 40"/>
                <a:gd name="T7" fmla="*/ 8 h 38"/>
                <a:gd name="T8" fmla="*/ 7 w 40"/>
                <a:gd name="T9" fmla="*/ 0 h 38"/>
              </a:gdLst>
              <a:ahLst/>
              <a:cxnLst>
                <a:cxn ang="0">
                  <a:pos x="T0" y="T1"/>
                </a:cxn>
                <a:cxn ang="0">
                  <a:pos x="T2" y="T3"/>
                </a:cxn>
                <a:cxn ang="0">
                  <a:pos x="T4" y="T5"/>
                </a:cxn>
                <a:cxn ang="0">
                  <a:pos x="T6" y="T7"/>
                </a:cxn>
                <a:cxn ang="0">
                  <a:pos x="T8" y="T9"/>
                </a:cxn>
              </a:cxnLst>
              <a:rect l="0" t="0" r="r" b="b"/>
              <a:pathLst>
                <a:path w="40" h="38">
                  <a:moveTo>
                    <a:pt x="7" y="0"/>
                  </a:moveTo>
                  <a:lnTo>
                    <a:pt x="40" y="30"/>
                  </a:lnTo>
                  <a:lnTo>
                    <a:pt x="33" y="38"/>
                  </a:lnTo>
                  <a:lnTo>
                    <a:pt x="0" y="8"/>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5" name="Freeform 3368"/>
            <p:cNvSpPr>
              <a:spLocks noEditPoints="1"/>
            </p:cNvSpPr>
            <p:nvPr/>
          </p:nvSpPr>
          <p:spPr bwMode="auto">
            <a:xfrm rot="19031195">
              <a:off x="2472714" y="3127820"/>
              <a:ext cx="165238" cy="165238"/>
            </a:xfrm>
            <a:custGeom>
              <a:avLst/>
              <a:gdLst>
                <a:gd name="T0" fmla="*/ 14 w 52"/>
                <a:gd name="T1" fmla="*/ 15 h 52"/>
                <a:gd name="T2" fmla="*/ 13 w 52"/>
                <a:gd name="T3" fmla="*/ 15 h 52"/>
                <a:gd name="T4" fmla="*/ 39 w 52"/>
                <a:gd name="T5" fmla="*/ 39 h 52"/>
                <a:gd name="T6" fmla="*/ 39 w 52"/>
                <a:gd name="T7" fmla="*/ 37 h 52"/>
                <a:gd name="T8" fmla="*/ 14 w 52"/>
                <a:gd name="T9" fmla="*/ 15 h 52"/>
                <a:gd name="T10" fmla="*/ 13 w 52"/>
                <a:gd name="T11" fmla="*/ 0 h 52"/>
                <a:gd name="T12" fmla="*/ 52 w 52"/>
                <a:gd name="T13" fmla="*/ 37 h 52"/>
                <a:gd name="T14" fmla="*/ 39 w 52"/>
                <a:gd name="T15" fmla="*/ 52 h 52"/>
                <a:gd name="T16" fmla="*/ 0 w 52"/>
                <a:gd name="T17" fmla="*/ 15 h 52"/>
                <a:gd name="T18" fmla="*/ 13 w 52"/>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14" y="15"/>
                  </a:moveTo>
                  <a:lnTo>
                    <a:pt x="13" y="15"/>
                  </a:lnTo>
                  <a:lnTo>
                    <a:pt x="39" y="39"/>
                  </a:lnTo>
                  <a:lnTo>
                    <a:pt x="39" y="37"/>
                  </a:lnTo>
                  <a:lnTo>
                    <a:pt x="14" y="15"/>
                  </a:lnTo>
                  <a:close/>
                  <a:moveTo>
                    <a:pt x="13" y="0"/>
                  </a:moveTo>
                  <a:lnTo>
                    <a:pt x="52" y="37"/>
                  </a:lnTo>
                  <a:lnTo>
                    <a:pt x="39" y="52"/>
                  </a:lnTo>
                  <a:lnTo>
                    <a:pt x="0" y="15"/>
                  </a:lnTo>
                  <a:lnTo>
                    <a:pt x="13"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6" name="Freeform 3369"/>
            <p:cNvSpPr/>
            <p:nvPr/>
          </p:nvSpPr>
          <p:spPr bwMode="auto">
            <a:xfrm rot="19031195">
              <a:off x="2488780" y="3510906"/>
              <a:ext cx="130285" cy="120751"/>
            </a:xfrm>
            <a:custGeom>
              <a:avLst/>
              <a:gdLst>
                <a:gd name="T0" fmla="*/ 7 w 41"/>
                <a:gd name="T1" fmla="*/ 0 h 38"/>
                <a:gd name="T2" fmla="*/ 41 w 41"/>
                <a:gd name="T3" fmla="*/ 30 h 38"/>
                <a:gd name="T4" fmla="*/ 32 w 41"/>
                <a:gd name="T5" fmla="*/ 38 h 38"/>
                <a:gd name="T6" fmla="*/ 0 w 41"/>
                <a:gd name="T7" fmla="*/ 8 h 38"/>
                <a:gd name="T8" fmla="*/ 7 w 41"/>
                <a:gd name="T9" fmla="*/ 0 h 38"/>
              </a:gdLst>
              <a:ahLst/>
              <a:cxnLst>
                <a:cxn ang="0">
                  <a:pos x="T0" y="T1"/>
                </a:cxn>
                <a:cxn ang="0">
                  <a:pos x="T2" y="T3"/>
                </a:cxn>
                <a:cxn ang="0">
                  <a:pos x="T4" y="T5"/>
                </a:cxn>
                <a:cxn ang="0">
                  <a:pos x="T6" y="T7"/>
                </a:cxn>
                <a:cxn ang="0">
                  <a:pos x="T8" y="T9"/>
                </a:cxn>
              </a:cxnLst>
              <a:rect l="0" t="0" r="r" b="b"/>
              <a:pathLst>
                <a:path w="41" h="38">
                  <a:moveTo>
                    <a:pt x="7" y="0"/>
                  </a:moveTo>
                  <a:lnTo>
                    <a:pt x="41" y="30"/>
                  </a:lnTo>
                  <a:lnTo>
                    <a:pt x="32" y="38"/>
                  </a:lnTo>
                  <a:lnTo>
                    <a:pt x="0" y="8"/>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7" name="Freeform 3370"/>
            <p:cNvSpPr>
              <a:spLocks noEditPoints="1"/>
            </p:cNvSpPr>
            <p:nvPr/>
          </p:nvSpPr>
          <p:spPr bwMode="auto">
            <a:xfrm rot="19031195">
              <a:off x="2472892" y="3488664"/>
              <a:ext cx="162061" cy="165238"/>
            </a:xfrm>
            <a:custGeom>
              <a:avLst/>
              <a:gdLst>
                <a:gd name="T0" fmla="*/ 12 w 51"/>
                <a:gd name="T1" fmla="*/ 13 h 52"/>
                <a:gd name="T2" fmla="*/ 12 w 51"/>
                <a:gd name="T3" fmla="*/ 15 h 52"/>
                <a:gd name="T4" fmla="*/ 37 w 51"/>
                <a:gd name="T5" fmla="*/ 39 h 52"/>
                <a:gd name="T6" fmla="*/ 38 w 51"/>
                <a:gd name="T7" fmla="*/ 37 h 52"/>
                <a:gd name="T8" fmla="*/ 12 w 51"/>
                <a:gd name="T9" fmla="*/ 13 h 52"/>
                <a:gd name="T10" fmla="*/ 12 w 51"/>
                <a:gd name="T11" fmla="*/ 0 h 52"/>
                <a:gd name="T12" fmla="*/ 51 w 51"/>
                <a:gd name="T13" fmla="*/ 37 h 52"/>
                <a:gd name="T14" fmla="*/ 38 w 51"/>
                <a:gd name="T15" fmla="*/ 52 h 52"/>
                <a:gd name="T16" fmla="*/ 0 w 51"/>
                <a:gd name="T17" fmla="*/ 15 h 52"/>
                <a:gd name="T18" fmla="*/ 12 w 5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12" y="13"/>
                  </a:moveTo>
                  <a:lnTo>
                    <a:pt x="12" y="15"/>
                  </a:lnTo>
                  <a:lnTo>
                    <a:pt x="37" y="39"/>
                  </a:lnTo>
                  <a:lnTo>
                    <a:pt x="38" y="37"/>
                  </a:lnTo>
                  <a:lnTo>
                    <a:pt x="12" y="13"/>
                  </a:lnTo>
                  <a:close/>
                  <a:moveTo>
                    <a:pt x="12" y="0"/>
                  </a:moveTo>
                  <a:lnTo>
                    <a:pt x="51" y="37"/>
                  </a:lnTo>
                  <a:lnTo>
                    <a:pt x="38" y="52"/>
                  </a:lnTo>
                  <a:lnTo>
                    <a:pt x="0" y="15"/>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8" name="Freeform 3371"/>
            <p:cNvSpPr/>
            <p:nvPr/>
          </p:nvSpPr>
          <p:spPr bwMode="auto">
            <a:xfrm rot="19031195">
              <a:off x="1902400" y="4976061"/>
              <a:ext cx="695906" cy="724504"/>
            </a:xfrm>
            <a:custGeom>
              <a:avLst/>
              <a:gdLst>
                <a:gd name="T0" fmla="*/ 212 w 219"/>
                <a:gd name="T1" fmla="*/ 0 h 228"/>
                <a:gd name="T2" fmla="*/ 219 w 219"/>
                <a:gd name="T3" fmla="*/ 7 h 228"/>
                <a:gd name="T4" fmla="*/ 7 w 219"/>
                <a:gd name="T5" fmla="*/ 228 h 228"/>
                <a:gd name="T6" fmla="*/ 0 w 219"/>
                <a:gd name="T7" fmla="*/ 222 h 228"/>
                <a:gd name="T8" fmla="*/ 212 w 219"/>
                <a:gd name="T9" fmla="*/ 0 h 228"/>
              </a:gdLst>
              <a:ahLst/>
              <a:cxnLst>
                <a:cxn ang="0">
                  <a:pos x="T0" y="T1"/>
                </a:cxn>
                <a:cxn ang="0">
                  <a:pos x="T2" y="T3"/>
                </a:cxn>
                <a:cxn ang="0">
                  <a:pos x="T4" y="T5"/>
                </a:cxn>
                <a:cxn ang="0">
                  <a:pos x="T6" y="T7"/>
                </a:cxn>
                <a:cxn ang="0">
                  <a:pos x="T8" y="T9"/>
                </a:cxn>
              </a:cxnLst>
              <a:rect l="0" t="0" r="r" b="b"/>
              <a:pathLst>
                <a:path w="219" h="228">
                  <a:moveTo>
                    <a:pt x="212" y="0"/>
                  </a:moveTo>
                  <a:lnTo>
                    <a:pt x="219" y="7"/>
                  </a:lnTo>
                  <a:lnTo>
                    <a:pt x="7" y="228"/>
                  </a:lnTo>
                  <a:lnTo>
                    <a:pt x="0" y="222"/>
                  </a:lnTo>
                  <a:lnTo>
                    <a:pt x="2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9" name="Freeform 3372"/>
            <p:cNvSpPr/>
            <p:nvPr/>
          </p:nvSpPr>
          <p:spPr bwMode="auto">
            <a:xfrm rot="19031195">
              <a:off x="2002370" y="3073979"/>
              <a:ext cx="1267883" cy="1331436"/>
            </a:xfrm>
            <a:custGeom>
              <a:avLst/>
              <a:gdLst>
                <a:gd name="T0" fmla="*/ 394 w 399"/>
                <a:gd name="T1" fmla="*/ 0 h 419"/>
                <a:gd name="T2" fmla="*/ 399 w 399"/>
                <a:gd name="T3" fmla="*/ 6 h 419"/>
                <a:gd name="T4" fmla="*/ 9 w 399"/>
                <a:gd name="T5" fmla="*/ 419 h 419"/>
                <a:gd name="T6" fmla="*/ 0 w 399"/>
                <a:gd name="T7" fmla="*/ 408 h 419"/>
                <a:gd name="T8" fmla="*/ 394 w 399"/>
                <a:gd name="T9" fmla="*/ 0 h 419"/>
              </a:gdLst>
              <a:ahLst/>
              <a:cxnLst>
                <a:cxn ang="0">
                  <a:pos x="T0" y="T1"/>
                </a:cxn>
                <a:cxn ang="0">
                  <a:pos x="T2" y="T3"/>
                </a:cxn>
                <a:cxn ang="0">
                  <a:pos x="T4" y="T5"/>
                </a:cxn>
                <a:cxn ang="0">
                  <a:pos x="T6" y="T7"/>
                </a:cxn>
                <a:cxn ang="0">
                  <a:pos x="T8" y="T9"/>
                </a:cxn>
              </a:cxnLst>
              <a:rect l="0" t="0" r="r" b="b"/>
              <a:pathLst>
                <a:path w="399" h="419">
                  <a:moveTo>
                    <a:pt x="394" y="0"/>
                  </a:moveTo>
                  <a:lnTo>
                    <a:pt x="399" y="6"/>
                  </a:lnTo>
                  <a:lnTo>
                    <a:pt x="9" y="419"/>
                  </a:lnTo>
                  <a:lnTo>
                    <a:pt x="0" y="408"/>
                  </a:lnTo>
                  <a:lnTo>
                    <a:pt x="39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0" name="Freeform 3373"/>
            <p:cNvSpPr>
              <a:spLocks noEditPoints="1"/>
            </p:cNvSpPr>
            <p:nvPr/>
          </p:nvSpPr>
          <p:spPr bwMode="auto">
            <a:xfrm rot="19031195">
              <a:off x="1977967" y="3052584"/>
              <a:ext cx="1312370" cy="1369568"/>
            </a:xfrm>
            <a:custGeom>
              <a:avLst/>
              <a:gdLst>
                <a:gd name="T0" fmla="*/ 314 w 413"/>
                <a:gd name="T1" fmla="*/ 103 h 431"/>
                <a:gd name="T2" fmla="*/ 12 w 413"/>
                <a:gd name="T3" fmla="*/ 415 h 431"/>
                <a:gd name="T4" fmla="*/ 16 w 413"/>
                <a:gd name="T5" fmla="*/ 419 h 431"/>
                <a:gd name="T6" fmla="*/ 314 w 413"/>
                <a:gd name="T7" fmla="*/ 103 h 431"/>
                <a:gd name="T8" fmla="*/ 401 w 413"/>
                <a:gd name="T9" fmla="*/ 0 h 431"/>
                <a:gd name="T10" fmla="*/ 413 w 413"/>
                <a:gd name="T11" fmla="*/ 13 h 431"/>
                <a:gd name="T12" fmla="*/ 18 w 413"/>
                <a:gd name="T13" fmla="*/ 431 h 431"/>
                <a:gd name="T14" fmla="*/ 0 w 413"/>
                <a:gd name="T15" fmla="*/ 415 h 431"/>
                <a:gd name="T16" fmla="*/ 3 w 413"/>
                <a:gd name="T17" fmla="*/ 413 h 431"/>
                <a:gd name="T18" fmla="*/ 401 w 413"/>
                <a:gd name="T1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 h="431">
                  <a:moveTo>
                    <a:pt x="314" y="103"/>
                  </a:moveTo>
                  <a:lnTo>
                    <a:pt x="12" y="415"/>
                  </a:lnTo>
                  <a:lnTo>
                    <a:pt x="16" y="419"/>
                  </a:lnTo>
                  <a:lnTo>
                    <a:pt x="314" y="103"/>
                  </a:lnTo>
                  <a:close/>
                  <a:moveTo>
                    <a:pt x="401" y="0"/>
                  </a:moveTo>
                  <a:lnTo>
                    <a:pt x="413" y="13"/>
                  </a:lnTo>
                  <a:lnTo>
                    <a:pt x="18" y="431"/>
                  </a:lnTo>
                  <a:lnTo>
                    <a:pt x="0" y="415"/>
                  </a:lnTo>
                  <a:lnTo>
                    <a:pt x="3" y="413"/>
                  </a:lnTo>
                  <a:lnTo>
                    <a:pt x="401"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1" name="Freeform 3374"/>
            <p:cNvSpPr/>
            <p:nvPr/>
          </p:nvSpPr>
          <p:spPr bwMode="auto">
            <a:xfrm rot="19031195">
              <a:off x="1792873" y="2086074"/>
              <a:ext cx="594221" cy="594221"/>
            </a:xfrm>
            <a:custGeom>
              <a:avLst/>
              <a:gdLst>
                <a:gd name="T0" fmla="*/ 115 w 187"/>
                <a:gd name="T1" fmla="*/ 0 h 187"/>
                <a:gd name="T2" fmla="*/ 187 w 187"/>
                <a:gd name="T3" fmla="*/ 65 h 187"/>
                <a:gd name="T4" fmla="*/ 71 w 187"/>
                <a:gd name="T5" fmla="*/ 187 h 187"/>
                <a:gd name="T6" fmla="*/ 0 w 187"/>
                <a:gd name="T7" fmla="*/ 122 h 187"/>
                <a:gd name="T8" fmla="*/ 115 w 187"/>
                <a:gd name="T9" fmla="*/ 0 h 187"/>
              </a:gdLst>
              <a:ahLst/>
              <a:cxnLst>
                <a:cxn ang="0">
                  <a:pos x="T0" y="T1"/>
                </a:cxn>
                <a:cxn ang="0">
                  <a:pos x="T2" y="T3"/>
                </a:cxn>
                <a:cxn ang="0">
                  <a:pos x="T4" y="T5"/>
                </a:cxn>
                <a:cxn ang="0">
                  <a:pos x="T6" y="T7"/>
                </a:cxn>
                <a:cxn ang="0">
                  <a:pos x="T8" y="T9"/>
                </a:cxn>
              </a:cxnLst>
              <a:rect l="0" t="0" r="r" b="b"/>
              <a:pathLst>
                <a:path w="187" h="187">
                  <a:moveTo>
                    <a:pt x="115" y="0"/>
                  </a:moveTo>
                  <a:lnTo>
                    <a:pt x="187" y="65"/>
                  </a:lnTo>
                  <a:lnTo>
                    <a:pt x="71" y="187"/>
                  </a:lnTo>
                  <a:lnTo>
                    <a:pt x="0" y="122"/>
                  </a:lnTo>
                  <a:lnTo>
                    <a:pt x="115" y="0"/>
                  </a:lnTo>
                  <a:close/>
                </a:path>
              </a:pathLst>
            </a:custGeom>
            <a:solidFill>
              <a:srgbClr val="FFFEE7"/>
            </a:solidFill>
            <a:ln w="0">
              <a:solidFill>
                <a:srgbClr val="FFFEE7"/>
              </a:solidFill>
              <a:prstDash val="solid"/>
              <a:round/>
            </a:ln>
          </p:spPr>
          <p:txBody>
            <a:bodyPr vert="horz" wrap="square" lIns="91440" tIns="45720" rIns="91440" bIns="45720" numCol="1" anchor="t" anchorCtr="0" compatLnSpc="1"/>
            <a:lstStyle/>
            <a:p>
              <a:endParaRPr lang="zh-CN" altLang="en-US"/>
            </a:p>
          </p:txBody>
        </p:sp>
        <p:sp>
          <p:nvSpPr>
            <p:cNvPr id="7802" name="Freeform 3375"/>
            <p:cNvSpPr/>
            <p:nvPr/>
          </p:nvSpPr>
          <p:spPr bwMode="auto">
            <a:xfrm rot="19031195">
              <a:off x="2105271" y="2075477"/>
              <a:ext cx="610109" cy="619643"/>
            </a:xfrm>
            <a:custGeom>
              <a:avLst/>
              <a:gdLst>
                <a:gd name="T0" fmla="*/ 116 w 192"/>
                <a:gd name="T1" fmla="*/ 0 h 195"/>
                <a:gd name="T2" fmla="*/ 192 w 192"/>
                <a:gd name="T3" fmla="*/ 73 h 195"/>
                <a:gd name="T4" fmla="*/ 76 w 192"/>
                <a:gd name="T5" fmla="*/ 195 h 195"/>
                <a:gd name="T6" fmla="*/ 0 w 192"/>
                <a:gd name="T7" fmla="*/ 122 h 195"/>
                <a:gd name="T8" fmla="*/ 116 w 192"/>
                <a:gd name="T9" fmla="*/ 0 h 195"/>
              </a:gdLst>
              <a:ahLst/>
              <a:cxnLst>
                <a:cxn ang="0">
                  <a:pos x="T0" y="T1"/>
                </a:cxn>
                <a:cxn ang="0">
                  <a:pos x="T2" y="T3"/>
                </a:cxn>
                <a:cxn ang="0">
                  <a:pos x="T4" y="T5"/>
                </a:cxn>
                <a:cxn ang="0">
                  <a:pos x="T6" y="T7"/>
                </a:cxn>
                <a:cxn ang="0">
                  <a:pos x="T8" y="T9"/>
                </a:cxn>
              </a:cxnLst>
              <a:rect l="0" t="0" r="r" b="b"/>
              <a:pathLst>
                <a:path w="192" h="195">
                  <a:moveTo>
                    <a:pt x="116" y="0"/>
                  </a:moveTo>
                  <a:lnTo>
                    <a:pt x="192" y="73"/>
                  </a:lnTo>
                  <a:lnTo>
                    <a:pt x="76" y="195"/>
                  </a:lnTo>
                  <a:lnTo>
                    <a:pt x="0" y="122"/>
                  </a:lnTo>
                  <a:lnTo>
                    <a:pt x="116" y="0"/>
                  </a:lnTo>
                  <a:close/>
                </a:path>
              </a:pathLst>
            </a:custGeom>
            <a:solidFill>
              <a:srgbClr val="FFFEE7"/>
            </a:solidFill>
            <a:ln w="0">
              <a:solidFill>
                <a:srgbClr val="FFFEE7"/>
              </a:solidFill>
              <a:prstDash val="solid"/>
              <a:round/>
            </a:ln>
          </p:spPr>
          <p:txBody>
            <a:bodyPr vert="horz" wrap="square" lIns="91440" tIns="45720" rIns="91440" bIns="45720" numCol="1" anchor="t" anchorCtr="0" compatLnSpc="1"/>
            <a:lstStyle/>
            <a:p>
              <a:endParaRPr lang="zh-CN" altLang="en-US"/>
            </a:p>
          </p:txBody>
        </p:sp>
        <p:sp>
          <p:nvSpPr>
            <p:cNvPr id="7803" name="Freeform 3376"/>
            <p:cNvSpPr/>
            <p:nvPr/>
          </p:nvSpPr>
          <p:spPr bwMode="auto">
            <a:xfrm rot="19031195">
              <a:off x="2114804" y="2088187"/>
              <a:ext cx="591043" cy="594221"/>
            </a:xfrm>
            <a:custGeom>
              <a:avLst/>
              <a:gdLst>
                <a:gd name="T0" fmla="*/ 110 w 186"/>
                <a:gd name="T1" fmla="*/ 0 h 187"/>
                <a:gd name="T2" fmla="*/ 113 w 186"/>
                <a:gd name="T3" fmla="*/ 3 h 187"/>
                <a:gd name="T4" fmla="*/ 113 w 186"/>
                <a:gd name="T5" fmla="*/ 3 h 187"/>
                <a:gd name="T6" fmla="*/ 182 w 186"/>
                <a:gd name="T7" fmla="*/ 69 h 187"/>
                <a:gd name="T8" fmla="*/ 186 w 186"/>
                <a:gd name="T9" fmla="*/ 72 h 187"/>
                <a:gd name="T10" fmla="*/ 186 w 186"/>
                <a:gd name="T11" fmla="*/ 72 h 187"/>
                <a:gd name="T12" fmla="*/ 76 w 186"/>
                <a:gd name="T13" fmla="*/ 187 h 187"/>
                <a:gd name="T14" fmla="*/ 73 w 186"/>
                <a:gd name="T15" fmla="*/ 183 h 187"/>
                <a:gd name="T16" fmla="*/ 2 w 186"/>
                <a:gd name="T17" fmla="*/ 118 h 187"/>
                <a:gd name="T18" fmla="*/ 2 w 186"/>
                <a:gd name="T19" fmla="*/ 118 h 187"/>
                <a:gd name="T20" fmla="*/ 0 w 186"/>
                <a:gd name="T21" fmla="*/ 116 h 187"/>
                <a:gd name="T22" fmla="*/ 110 w 186"/>
                <a:gd name="T23"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187">
                  <a:moveTo>
                    <a:pt x="110" y="0"/>
                  </a:moveTo>
                  <a:lnTo>
                    <a:pt x="113" y="3"/>
                  </a:lnTo>
                  <a:lnTo>
                    <a:pt x="113" y="3"/>
                  </a:lnTo>
                  <a:lnTo>
                    <a:pt x="182" y="69"/>
                  </a:lnTo>
                  <a:lnTo>
                    <a:pt x="186" y="72"/>
                  </a:lnTo>
                  <a:lnTo>
                    <a:pt x="186" y="72"/>
                  </a:lnTo>
                  <a:lnTo>
                    <a:pt x="76" y="187"/>
                  </a:lnTo>
                  <a:lnTo>
                    <a:pt x="73" y="183"/>
                  </a:lnTo>
                  <a:lnTo>
                    <a:pt x="2" y="118"/>
                  </a:lnTo>
                  <a:lnTo>
                    <a:pt x="2" y="118"/>
                  </a:lnTo>
                  <a:lnTo>
                    <a:pt x="0" y="116"/>
                  </a:lnTo>
                  <a:lnTo>
                    <a:pt x="110" y="0"/>
                  </a:lnTo>
                  <a:close/>
                </a:path>
              </a:pathLst>
            </a:custGeom>
            <a:solidFill>
              <a:srgbClr val="FFFDDA"/>
            </a:solidFill>
            <a:ln w="0">
              <a:solidFill>
                <a:srgbClr val="FFFDDA"/>
              </a:solidFill>
              <a:prstDash val="solid"/>
              <a:round/>
            </a:ln>
          </p:spPr>
          <p:txBody>
            <a:bodyPr vert="horz" wrap="square" lIns="91440" tIns="45720" rIns="91440" bIns="45720" numCol="1" anchor="t" anchorCtr="0" compatLnSpc="1"/>
            <a:lstStyle/>
            <a:p>
              <a:endParaRPr lang="zh-CN" altLang="en-US"/>
            </a:p>
          </p:txBody>
        </p:sp>
        <p:sp>
          <p:nvSpPr>
            <p:cNvPr id="7804" name="Freeform 3377"/>
            <p:cNvSpPr/>
            <p:nvPr/>
          </p:nvSpPr>
          <p:spPr bwMode="auto">
            <a:xfrm rot="19031195">
              <a:off x="1688227" y="2465568"/>
              <a:ext cx="549734" cy="533845"/>
            </a:xfrm>
            <a:custGeom>
              <a:avLst/>
              <a:gdLst>
                <a:gd name="T0" fmla="*/ 41 w 173"/>
                <a:gd name="T1" fmla="*/ 0 h 168"/>
                <a:gd name="T2" fmla="*/ 102 w 173"/>
                <a:gd name="T3" fmla="*/ 59 h 168"/>
                <a:gd name="T4" fmla="*/ 101 w 173"/>
                <a:gd name="T5" fmla="*/ 61 h 168"/>
                <a:gd name="T6" fmla="*/ 173 w 173"/>
                <a:gd name="T7" fmla="*/ 126 h 168"/>
                <a:gd name="T8" fmla="*/ 132 w 173"/>
                <a:gd name="T9" fmla="*/ 168 h 168"/>
                <a:gd name="T10" fmla="*/ 0 w 173"/>
                <a:gd name="T11" fmla="*/ 43 h 168"/>
                <a:gd name="T12" fmla="*/ 41 w 173"/>
                <a:gd name="T13" fmla="*/ 0 h 168"/>
              </a:gdLst>
              <a:ahLst/>
              <a:cxnLst>
                <a:cxn ang="0">
                  <a:pos x="T0" y="T1"/>
                </a:cxn>
                <a:cxn ang="0">
                  <a:pos x="T2" y="T3"/>
                </a:cxn>
                <a:cxn ang="0">
                  <a:pos x="T4" y="T5"/>
                </a:cxn>
                <a:cxn ang="0">
                  <a:pos x="T6" y="T7"/>
                </a:cxn>
                <a:cxn ang="0">
                  <a:pos x="T8" y="T9"/>
                </a:cxn>
                <a:cxn ang="0">
                  <a:pos x="T10" y="T11"/>
                </a:cxn>
                <a:cxn ang="0">
                  <a:pos x="T12" y="T13"/>
                </a:cxn>
              </a:cxnLst>
              <a:rect l="0" t="0" r="r" b="b"/>
              <a:pathLst>
                <a:path w="173" h="168">
                  <a:moveTo>
                    <a:pt x="41" y="0"/>
                  </a:moveTo>
                  <a:lnTo>
                    <a:pt x="102" y="59"/>
                  </a:lnTo>
                  <a:lnTo>
                    <a:pt x="101" y="61"/>
                  </a:lnTo>
                  <a:lnTo>
                    <a:pt x="173" y="126"/>
                  </a:lnTo>
                  <a:lnTo>
                    <a:pt x="132" y="168"/>
                  </a:lnTo>
                  <a:lnTo>
                    <a:pt x="0" y="43"/>
                  </a:lnTo>
                  <a:lnTo>
                    <a:pt x="41"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5" name="Freeform 3378"/>
            <p:cNvSpPr/>
            <p:nvPr/>
          </p:nvSpPr>
          <p:spPr bwMode="auto">
            <a:xfrm rot="19031195">
              <a:off x="2240367" y="2479136"/>
              <a:ext cx="540200" cy="514779"/>
            </a:xfrm>
            <a:custGeom>
              <a:avLst/>
              <a:gdLst>
                <a:gd name="T0" fmla="*/ 39 w 170"/>
                <a:gd name="T1" fmla="*/ 0 h 162"/>
                <a:gd name="T2" fmla="*/ 115 w 170"/>
                <a:gd name="T3" fmla="*/ 70 h 162"/>
                <a:gd name="T4" fmla="*/ 117 w 170"/>
                <a:gd name="T5" fmla="*/ 68 h 162"/>
                <a:gd name="T6" fmla="*/ 170 w 170"/>
                <a:gd name="T7" fmla="*/ 118 h 162"/>
                <a:gd name="T8" fmla="*/ 129 w 170"/>
                <a:gd name="T9" fmla="*/ 162 h 162"/>
                <a:gd name="T10" fmla="*/ 0 w 170"/>
                <a:gd name="T11" fmla="*/ 40 h 162"/>
                <a:gd name="T12" fmla="*/ 39 w 170"/>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170" h="162">
                  <a:moveTo>
                    <a:pt x="39" y="0"/>
                  </a:moveTo>
                  <a:lnTo>
                    <a:pt x="115" y="70"/>
                  </a:lnTo>
                  <a:lnTo>
                    <a:pt x="117" y="68"/>
                  </a:lnTo>
                  <a:lnTo>
                    <a:pt x="170" y="118"/>
                  </a:lnTo>
                  <a:lnTo>
                    <a:pt x="129" y="162"/>
                  </a:lnTo>
                  <a:lnTo>
                    <a:pt x="0" y="40"/>
                  </a:lnTo>
                  <a:lnTo>
                    <a:pt x="39"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6" name="Freeform 3379"/>
            <p:cNvSpPr/>
            <p:nvPr/>
          </p:nvSpPr>
          <p:spPr bwMode="auto">
            <a:xfrm rot="19031195">
              <a:off x="2260516" y="2522185"/>
              <a:ext cx="292344" cy="270101"/>
            </a:xfrm>
            <a:custGeom>
              <a:avLst/>
              <a:gdLst>
                <a:gd name="T0" fmla="*/ 9 w 92"/>
                <a:gd name="T1" fmla="*/ 0 h 85"/>
                <a:gd name="T2" fmla="*/ 92 w 92"/>
                <a:gd name="T3" fmla="*/ 78 h 85"/>
                <a:gd name="T4" fmla="*/ 83 w 92"/>
                <a:gd name="T5" fmla="*/ 85 h 85"/>
                <a:gd name="T6" fmla="*/ 0 w 92"/>
                <a:gd name="T7" fmla="*/ 7 h 85"/>
                <a:gd name="T8" fmla="*/ 9 w 92"/>
                <a:gd name="T9" fmla="*/ 0 h 85"/>
              </a:gdLst>
              <a:ahLst/>
              <a:cxnLst>
                <a:cxn ang="0">
                  <a:pos x="T0" y="T1"/>
                </a:cxn>
                <a:cxn ang="0">
                  <a:pos x="T2" y="T3"/>
                </a:cxn>
                <a:cxn ang="0">
                  <a:pos x="T4" y="T5"/>
                </a:cxn>
                <a:cxn ang="0">
                  <a:pos x="T6" y="T7"/>
                </a:cxn>
                <a:cxn ang="0">
                  <a:pos x="T8" y="T9"/>
                </a:cxn>
              </a:cxnLst>
              <a:rect l="0" t="0" r="r" b="b"/>
              <a:pathLst>
                <a:path w="92" h="85">
                  <a:moveTo>
                    <a:pt x="9" y="0"/>
                  </a:moveTo>
                  <a:lnTo>
                    <a:pt x="92" y="78"/>
                  </a:lnTo>
                  <a:lnTo>
                    <a:pt x="83" y="85"/>
                  </a:lnTo>
                  <a:lnTo>
                    <a:pt x="0" y="7"/>
                  </a:lnTo>
                  <a:lnTo>
                    <a:pt x="9"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7" name="Freeform 3380"/>
            <p:cNvSpPr/>
            <p:nvPr/>
          </p:nvSpPr>
          <p:spPr bwMode="auto">
            <a:xfrm rot="19031195">
              <a:off x="1970362" y="2548671"/>
              <a:ext cx="231969" cy="212904"/>
            </a:xfrm>
            <a:custGeom>
              <a:avLst/>
              <a:gdLst>
                <a:gd name="T0" fmla="*/ 2 w 73"/>
                <a:gd name="T1" fmla="*/ 0 h 67"/>
                <a:gd name="T2" fmla="*/ 73 w 73"/>
                <a:gd name="T3" fmla="*/ 65 h 67"/>
                <a:gd name="T4" fmla="*/ 71 w 73"/>
                <a:gd name="T5" fmla="*/ 67 h 67"/>
                <a:gd name="T6" fmla="*/ 0 w 73"/>
                <a:gd name="T7" fmla="*/ 2 h 67"/>
                <a:gd name="T8" fmla="*/ 2 w 73"/>
                <a:gd name="T9" fmla="*/ 0 h 67"/>
              </a:gdLst>
              <a:ahLst/>
              <a:cxnLst>
                <a:cxn ang="0">
                  <a:pos x="T0" y="T1"/>
                </a:cxn>
                <a:cxn ang="0">
                  <a:pos x="T2" y="T3"/>
                </a:cxn>
                <a:cxn ang="0">
                  <a:pos x="T4" y="T5"/>
                </a:cxn>
                <a:cxn ang="0">
                  <a:pos x="T6" y="T7"/>
                </a:cxn>
                <a:cxn ang="0">
                  <a:pos x="T8" y="T9"/>
                </a:cxn>
              </a:cxnLst>
              <a:rect l="0" t="0" r="r" b="b"/>
              <a:pathLst>
                <a:path w="73" h="67">
                  <a:moveTo>
                    <a:pt x="2" y="0"/>
                  </a:moveTo>
                  <a:lnTo>
                    <a:pt x="73" y="65"/>
                  </a:lnTo>
                  <a:lnTo>
                    <a:pt x="71" y="67"/>
                  </a:lnTo>
                  <a:lnTo>
                    <a:pt x="0" y="2"/>
                  </a:lnTo>
                  <a:lnTo>
                    <a:pt x="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8" name="Freeform 3381"/>
            <p:cNvSpPr/>
            <p:nvPr/>
          </p:nvSpPr>
          <p:spPr bwMode="auto">
            <a:xfrm rot="19031195">
              <a:off x="1948965" y="2528589"/>
              <a:ext cx="270101" cy="257391"/>
            </a:xfrm>
            <a:custGeom>
              <a:avLst/>
              <a:gdLst>
                <a:gd name="T0" fmla="*/ 7 w 85"/>
                <a:gd name="T1" fmla="*/ 0 h 81"/>
                <a:gd name="T2" fmla="*/ 85 w 85"/>
                <a:gd name="T3" fmla="*/ 72 h 81"/>
                <a:gd name="T4" fmla="*/ 78 w 85"/>
                <a:gd name="T5" fmla="*/ 81 h 81"/>
                <a:gd name="T6" fmla="*/ 0 w 85"/>
                <a:gd name="T7" fmla="*/ 9 h 81"/>
                <a:gd name="T8" fmla="*/ 7 w 85"/>
                <a:gd name="T9" fmla="*/ 0 h 81"/>
              </a:gdLst>
              <a:ahLst/>
              <a:cxnLst>
                <a:cxn ang="0">
                  <a:pos x="T0" y="T1"/>
                </a:cxn>
                <a:cxn ang="0">
                  <a:pos x="T2" y="T3"/>
                </a:cxn>
                <a:cxn ang="0">
                  <a:pos x="T4" y="T5"/>
                </a:cxn>
                <a:cxn ang="0">
                  <a:pos x="T6" y="T7"/>
                </a:cxn>
                <a:cxn ang="0">
                  <a:pos x="T8" y="T9"/>
                </a:cxn>
              </a:cxnLst>
              <a:rect l="0" t="0" r="r" b="b"/>
              <a:pathLst>
                <a:path w="85" h="81">
                  <a:moveTo>
                    <a:pt x="7" y="0"/>
                  </a:moveTo>
                  <a:lnTo>
                    <a:pt x="85" y="72"/>
                  </a:lnTo>
                  <a:lnTo>
                    <a:pt x="78" y="81"/>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9" name="Freeform 3382"/>
            <p:cNvSpPr/>
            <p:nvPr/>
          </p:nvSpPr>
          <p:spPr bwMode="auto">
            <a:xfrm rot="19031195">
              <a:off x="2308351" y="1836768"/>
              <a:ext cx="549734" cy="521134"/>
            </a:xfrm>
            <a:custGeom>
              <a:avLst/>
              <a:gdLst>
                <a:gd name="T0" fmla="*/ 12 w 173"/>
                <a:gd name="T1" fmla="*/ 0 h 164"/>
                <a:gd name="T2" fmla="*/ 173 w 173"/>
                <a:gd name="T3" fmla="*/ 148 h 164"/>
                <a:gd name="T4" fmla="*/ 159 w 173"/>
                <a:gd name="T5" fmla="*/ 164 h 164"/>
                <a:gd name="T6" fmla="*/ 74 w 173"/>
                <a:gd name="T7" fmla="*/ 87 h 164"/>
                <a:gd name="T8" fmla="*/ 76 w 173"/>
                <a:gd name="T9" fmla="*/ 85 h 164"/>
                <a:gd name="T10" fmla="*/ 0 w 173"/>
                <a:gd name="T11" fmla="*/ 12 h 164"/>
                <a:gd name="T12" fmla="*/ 12 w 173"/>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73" h="164">
                  <a:moveTo>
                    <a:pt x="12" y="0"/>
                  </a:moveTo>
                  <a:lnTo>
                    <a:pt x="173" y="148"/>
                  </a:lnTo>
                  <a:lnTo>
                    <a:pt x="159" y="164"/>
                  </a:lnTo>
                  <a:lnTo>
                    <a:pt x="74" y="87"/>
                  </a:lnTo>
                  <a:lnTo>
                    <a:pt x="76" y="85"/>
                  </a:lnTo>
                  <a:lnTo>
                    <a:pt x="0" y="12"/>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10" name="Freeform 3383"/>
            <p:cNvSpPr/>
            <p:nvPr/>
          </p:nvSpPr>
          <p:spPr bwMode="auto">
            <a:xfrm rot="19031195">
              <a:off x="1693151" y="1859871"/>
              <a:ext cx="505247" cy="473471"/>
            </a:xfrm>
            <a:custGeom>
              <a:avLst/>
              <a:gdLst>
                <a:gd name="T0" fmla="*/ 16 w 159"/>
                <a:gd name="T1" fmla="*/ 0 h 149"/>
                <a:gd name="T2" fmla="*/ 159 w 159"/>
                <a:gd name="T3" fmla="*/ 134 h 149"/>
                <a:gd name="T4" fmla="*/ 147 w 159"/>
                <a:gd name="T5" fmla="*/ 149 h 149"/>
                <a:gd name="T6" fmla="*/ 76 w 159"/>
                <a:gd name="T7" fmla="*/ 81 h 149"/>
                <a:gd name="T8" fmla="*/ 75 w 159"/>
                <a:gd name="T9" fmla="*/ 85 h 149"/>
                <a:gd name="T10" fmla="*/ 0 w 159"/>
                <a:gd name="T11" fmla="*/ 16 h 149"/>
                <a:gd name="T12" fmla="*/ 16 w 159"/>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59" h="149">
                  <a:moveTo>
                    <a:pt x="16" y="0"/>
                  </a:moveTo>
                  <a:lnTo>
                    <a:pt x="159" y="134"/>
                  </a:lnTo>
                  <a:lnTo>
                    <a:pt x="147" y="149"/>
                  </a:lnTo>
                  <a:lnTo>
                    <a:pt x="76" y="81"/>
                  </a:lnTo>
                  <a:lnTo>
                    <a:pt x="75" y="85"/>
                  </a:lnTo>
                  <a:lnTo>
                    <a:pt x="0" y="16"/>
                  </a:lnTo>
                  <a:lnTo>
                    <a:pt x="16"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11" name="Freeform 3384"/>
            <p:cNvSpPr/>
            <p:nvPr/>
          </p:nvSpPr>
          <p:spPr bwMode="auto">
            <a:xfrm rot="19031195">
              <a:off x="1974882" y="2005875"/>
              <a:ext cx="235146" cy="212904"/>
            </a:xfrm>
            <a:custGeom>
              <a:avLst/>
              <a:gdLst>
                <a:gd name="T0" fmla="*/ 3 w 74"/>
                <a:gd name="T1" fmla="*/ 0 h 67"/>
                <a:gd name="T2" fmla="*/ 74 w 74"/>
                <a:gd name="T3" fmla="*/ 65 h 67"/>
                <a:gd name="T4" fmla="*/ 72 w 74"/>
                <a:gd name="T5" fmla="*/ 67 h 67"/>
                <a:gd name="T6" fmla="*/ 0 w 74"/>
                <a:gd name="T7" fmla="*/ 2 h 67"/>
                <a:gd name="T8" fmla="*/ 3 w 74"/>
                <a:gd name="T9" fmla="*/ 0 h 67"/>
              </a:gdLst>
              <a:ahLst/>
              <a:cxnLst>
                <a:cxn ang="0">
                  <a:pos x="T0" y="T1"/>
                </a:cxn>
                <a:cxn ang="0">
                  <a:pos x="T2" y="T3"/>
                </a:cxn>
                <a:cxn ang="0">
                  <a:pos x="T4" y="T5"/>
                </a:cxn>
                <a:cxn ang="0">
                  <a:pos x="T6" y="T7"/>
                </a:cxn>
                <a:cxn ang="0">
                  <a:pos x="T8" y="T9"/>
                </a:cxn>
              </a:cxnLst>
              <a:rect l="0" t="0" r="r" b="b"/>
              <a:pathLst>
                <a:path w="74" h="67">
                  <a:moveTo>
                    <a:pt x="3" y="0"/>
                  </a:moveTo>
                  <a:lnTo>
                    <a:pt x="74" y="65"/>
                  </a:lnTo>
                  <a:lnTo>
                    <a:pt x="72" y="67"/>
                  </a:lnTo>
                  <a:lnTo>
                    <a:pt x="0" y="2"/>
                  </a:lnTo>
                  <a:lnTo>
                    <a:pt x="3"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12" name="Freeform 3385"/>
            <p:cNvSpPr/>
            <p:nvPr/>
          </p:nvSpPr>
          <p:spPr bwMode="auto">
            <a:xfrm rot="19031195">
              <a:off x="1958995" y="1983631"/>
              <a:ext cx="266923" cy="257391"/>
            </a:xfrm>
            <a:custGeom>
              <a:avLst/>
              <a:gdLst>
                <a:gd name="T0" fmla="*/ 7 w 84"/>
                <a:gd name="T1" fmla="*/ 0 h 81"/>
                <a:gd name="T2" fmla="*/ 84 w 84"/>
                <a:gd name="T3" fmla="*/ 72 h 81"/>
                <a:gd name="T4" fmla="*/ 77 w 84"/>
                <a:gd name="T5" fmla="*/ 81 h 81"/>
                <a:gd name="T6" fmla="*/ 0 w 84"/>
                <a:gd name="T7" fmla="*/ 9 h 81"/>
                <a:gd name="T8" fmla="*/ 7 w 84"/>
                <a:gd name="T9" fmla="*/ 0 h 81"/>
              </a:gdLst>
              <a:ahLst/>
              <a:cxnLst>
                <a:cxn ang="0">
                  <a:pos x="T0" y="T1"/>
                </a:cxn>
                <a:cxn ang="0">
                  <a:pos x="T2" y="T3"/>
                </a:cxn>
                <a:cxn ang="0">
                  <a:pos x="T4" y="T5"/>
                </a:cxn>
                <a:cxn ang="0">
                  <a:pos x="T6" y="T7"/>
                </a:cxn>
                <a:cxn ang="0">
                  <a:pos x="T8" y="T9"/>
                </a:cxn>
              </a:cxnLst>
              <a:rect l="0" t="0" r="r" b="b"/>
              <a:pathLst>
                <a:path w="84" h="81">
                  <a:moveTo>
                    <a:pt x="7" y="0"/>
                  </a:moveTo>
                  <a:lnTo>
                    <a:pt x="84" y="72"/>
                  </a:lnTo>
                  <a:lnTo>
                    <a:pt x="77" y="81"/>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13" name="Freeform 3386"/>
            <p:cNvSpPr/>
            <p:nvPr/>
          </p:nvSpPr>
          <p:spPr bwMode="auto">
            <a:xfrm rot="19031195">
              <a:off x="2267790" y="1978308"/>
              <a:ext cx="292344" cy="270101"/>
            </a:xfrm>
            <a:custGeom>
              <a:avLst/>
              <a:gdLst>
                <a:gd name="T0" fmla="*/ 9 w 92"/>
                <a:gd name="T1" fmla="*/ 0 h 85"/>
                <a:gd name="T2" fmla="*/ 92 w 92"/>
                <a:gd name="T3" fmla="*/ 76 h 85"/>
                <a:gd name="T4" fmla="*/ 83 w 92"/>
                <a:gd name="T5" fmla="*/ 85 h 85"/>
                <a:gd name="T6" fmla="*/ 0 w 92"/>
                <a:gd name="T7" fmla="*/ 9 h 85"/>
                <a:gd name="T8" fmla="*/ 9 w 92"/>
                <a:gd name="T9" fmla="*/ 0 h 85"/>
              </a:gdLst>
              <a:ahLst/>
              <a:cxnLst>
                <a:cxn ang="0">
                  <a:pos x="T0" y="T1"/>
                </a:cxn>
                <a:cxn ang="0">
                  <a:pos x="T2" y="T3"/>
                </a:cxn>
                <a:cxn ang="0">
                  <a:pos x="T4" y="T5"/>
                </a:cxn>
                <a:cxn ang="0">
                  <a:pos x="T6" y="T7"/>
                </a:cxn>
                <a:cxn ang="0">
                  <a:pos x="T8" y="T9"/>
                </a:cxn>
              </a:cxnLst>
              <a:rect l="0" t="0" r="r" b="b"/>
              <a:pathLst>
                <a:path w="92" h="85">
                  <a:moveTo>
                    <a:pt x="9" y="0"/>
                  </a:moveTo>
                  <a:lnTo>
                    <a:pt x="92" y="76"/>
                  </a:lnTo>
                  <a:lnTo>
                    <a:pt x="83" y="85"/>
                  </a:lnTo>
                  <a:lnTo>
                    <a:pt x="0" y="9"/>
                  </a:lnTo>
                  <a:lnTo>
                    <a:pt x="9"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14" name="Freeform 3387"/>
            <p:cNvSpPr/>
            <p:nvPr/>
          </p:nvSpPr>
          <p:spPr bwMode="auto">
            <a:xfrm rot="19031195">
              <a:off x="2291242" y="2534749"/>
              <a:ext cx="225614" cy="206548"/>
            </a:xfrm>
            <a:custGeom>
              <a:avLst/>
              <a:gdLst>
                <a:gd name="T0" fmla="*/ 0 w 71"/>
                <a:gd name="T1" fmla="*/ 0 h 65"/>
                <a:gd name="T2" fmla="*/ 0 w 71"/>
                <a:gd name="T3" fmla="*/ 0 h 65"/>
                <a:gd name="T4" fmla="*/ 71 w 71"/>
                <a:gd name="T5" fmla="*/ 65 h 65"/>
                <a:gd name="T6" fmla="*/ 71 w 71"/>
                <a:gd name="T7" fmla="*/ 65 h 65"/>
                <a:gd name="T8" fmla="*/ 0 w 71"/>
                <a:gd name="T9" fmla="*/ 0 h 65"/>
              </a:gdLst>
              <a:ahLst/>
              <a:cxnLst>
                <a:cxn ang="0">
                  <a:pos x="T0" y="T1"/>
                </a:cxn>
                <a:cxn ang="0">
                  <a:pos x="T2" y="T3"/>
                </a:cxn>
                <a:cxn ang="0">
                  <a:pos x="T4" y="T5"/>
                </a:cxn>
                <a:cxn ang="0">
                  <a:pos x="T6" y="T7"/>
                </a:cxn>
                <a:cxn ang="0">
                  <a:pos x="T8" y="T9"/>
                </a:cxn>
              </a:cxnLst>
              <a:rect l="0" t="0" r="r" b="b"/>
              <a:pathLst>
                <a:path w="71" h="65">
                  <a:moveTo>
                    <a:pt x="0" y="0"/>
                  </a:moveTo>
                  <a:lnTo>
                    <a:pt x="0" y="0"/>
                  </a:lnTo>
                  <a:lnTo>
                    <a:pt x="71" y="65"/>
                  </a:lnTo>
                  <a:lnTo>
                    <a:pt x="71" y="65"/>
                  </a:lnTo>
                  <a:lnTo>
                    <a:pt x="0" y="0"/>
                  </a:lnTo>
                  <a:close/>
                </a:path>
              </a:pathLst>
            </a:custGeom>
            <a:solidFill>
              <a:srgbClr val="F5F3D2"/>
            </a:solidFill>
            <a:ln w="0">
              <a:solidFill>
                <a:srgbClr val="F5F3D2"/>
              </a:solidFill>
              <a:prstDash val="solid"/>
              <a:round/>
            </a:ln>
          </p:spPr>
          <p:txBody>
            <a:bodyPr vert="horz" wrap="square" lIns="91440" tIns="45720" rIns="91440" bIns="45720" numCol="1" anchor="t" anchorCtr="0" compatLnSpc="1"/>
            <a:lstStyle/>
            <a:p>
              <a:endParaRPr lang="zh-CN" altLang="en-US"/>
            </a:p>
          </p:txBody>
        </p:sp>
        <p:sp>
          <p:nvSpPr>
            <p:cNvPr id="7815" name="Freeform 3388"/>
            <p:cNvSpPr/>
            <p:nvPr/>
          </p:nvSpPr>
          <p:spPr bwMode="auto">
            <a:xfrm rot="19031195">
              <a:off x="2245767" y="2492908"/>
              <a:ext cx="540200" cy="498892"/>
            </a:xfrm>
            <a:custGeom>
              <a:avLst/>
              <a:gdLst>
                <a:gd name="T0" fmla="*/ 32 w 170"/>
                <a:gd name="T1" fmla="*/ 0 h 157"/>
                <a:gd name="T2" fmla="*/ 32 w 170"/>
                <a:gd name="T3" fmla="*/ 0 h 157"/>
                <a:gd name="T4" fmla="*/ 32 w 170"/>
                <a:gd name="T5" fmla="*/ 0 h 157"/>
                <a:gd name="T6" fmla="*/ 115 w 170"/>
                <a:gd name="T7" fmla="*/ 78 h 157"/>
                <a:gd name="T8" fmla="*/ 124 w 170"/>
                <a:gd name="T9" fmla="*/ 71 h 157"/>
                <a:gd name="T10" fmla="*/ 117 w 170"/>
                <a:gd name="T11" fmla="*/ 63 h 157"/>
                <a:gd name="T12" fmla="*/ 117 w 170"/>
                <a:gd name="T13" fmla="*/ 63 h 157"/>
                <a:gd name="T14" fmla="*/ 170 w 170"/>
                <a:gd name="T15" fmla="*/ 113 h 157"/>
                <a:gd name="T16" fmla="*/ 129 w 170"/>
                <a:gd name="T17" fmla="*/ 157 h 157"/>
                <a:gd name="T18" fmla="*/ 129 w 170"/>
                <a:gd name="T19" fmla="*/ 157 h 157"/>
                <a:gd name="T20" fmla="*/ 104 w 170"/>
                <a:gd name="T21" fmla="*/ 132 h 157"/>
                <a:gd name="T22" fmla="*/ 92 w 170"/>
                <a:gd name="T23" fmla="*/ 122 h 157"/>
                <a:gd name="T24" fmla="*/ 5 w 170"/>
                <a:gd name="T25" fmla="*/ 42 h 157"/>
                <a:gd name="T26" fmla="*/ 0 w 170"/>
                <a:gd name="T27" fmla="*/ 35 h 157"/>
                <a:gd name="T28" fmla="*/ 32 w 170"/>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157">
                  <a:moveTo>
                    <a:pt x="32" y="0"/>
                  </a:moveTo>
                  <a:lnTo>
                    <a:pt x="32" y="0"/>
                  </a:lnTo>
                  <a:lnTo>
                    <a:pt x="32" y="0"/>
                  </a:lnTo>
                  <a:lnTo>
                    <a:pt x="115" y="78"/>
                  </a:lnTo>
                  <a:lnTo>
                    <a:pt x="124" y="71"/>
                  </a:lnTo>
                  <a:lnTo>
                    <a:pt x="117" y="63"/>
                  </a:lnTo>
                  <a:lnTo>
                    <a:pt x="117" y="63"/>
                  </a:lnTo>
                  <a:lnTo>
                    <a:pt x="170" y="113"/>
                  </a:lnTo>
                  <a:lnTo>
                    <a:pt x="129" y="157"/>
                  </a:lnTo>
                  <a:lnTo>
                    <a:pt x="129" y="157"/>
                  </a:lnTo>
                  <a:lnTo>
                    <a:pt x="104" y="132"/>
                  </a:lnTo>
                  <a:lnTo>
                    <a:pt x="92" y="122"/>
                  </a:lnTo>
                  <a:lnTo>
                    <a:pt x="5" y="42"/>
                  </a:lnTo>
                  <a:lnTo>
                    <a:pt x="0" y="35"/>
                  </a:lnTo>
                  <a:lnTo>
                    <a:pt x="32"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16" name="Freeform 3389"/>
            <p:cNvSpPr/>
            <p:nvPr/>
          </p:nvSpPr>
          <p:spPr bwMode="auto">
            <a:xfrm rot="19031195">
              <a:off x="2265915" y="2535958"/>
              <a:ext cx="292344" cy="254212"/>
            </a:xfrm>
            <a:custGeom>
              <a:avLst/>
              <a:gdLst>
                <a:gd name="T0" fmla="*/ 14 w 92"/>
                <a:gd name="T1" fmla="*/ 0 h 80"/>
                <a:gd name="T2" fmla="*/ 85 w 92"/>
                <a:gd name="T3" fmla="*/ 65 h 80"/>
                <a:gd name="T4" fmla="*/ 92 w 92"/>
                <a:gd name="T5" fmla="*/ 73 h 80"/>
                <a:gd name="T6" fmla="*/ 83 w 92"/>
                <a:gd name="T7" fmla="*/ 80 h 80"/>
                <a:gd name="T8" fmla="*/ 0 w 92"/>
                <a:gd name="T9" fmla="*/ 2 h 80"/>
                <a:gd name="T10" fmla="*/ 0 w 92"/>
                <a:gd name="T11" fmla="*/ 2 h 80"/>
                <a:gd name="T12" fmla="*/ 7 w 92"/>
                <a:gd name="T13" fmla="*/ 9 h 80"/>
                <a:gd name="T14" fmla="*/ 14 w 92"/>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80">
                  <a:moveTo>
                    <a:pt x="14" y="0"/>
                  </a:moveTo>
                  <a:lnTo>
                    <a:pt x="85" y="65"/>
                  </a:lnTo>
                  <a:lnTo>
                    <a:pt x="92" y="73"/>
                  </a:lnTo>
                  <a:lnTo>
                    <a:pt x="83" y="80"/>
                  </a:lnTo>
                  <a:lnTo>
                    <a:pt x="0" y="2"/>
                  </a:lnTo>
                  <a:lnTo>
                    <a:pt x="0" y="2"/>
                  </a:lnTo>
                  <a:lnTo>
                    <a:pt x="7" y="9"/>
                  </a:lnTo>
                  <a:lnTo>
                    <a:pt x="14"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17" name="Freeform 3390"/>
            <p:cNvSpPr/>
            <p:nvPr/>
          </p:nvSpPr>
          <p:spPr bwMode="auto">
            <a:xfrm rot="19031195">
              <a:off x="2216869" y="2636464"/>
              <a:ext cx="44487" cy="44487"/>
            </a:xfrm>
            <a:custGeom>
              <a:avLst/>
              <a:gdLst>
                <a:gd name="T0" fmla="*/ 9 w 14"/>
                <a:gd name="T1" fmla="*/ 0 h 14"/>
                <a:gd name="T2" fmla="*/ 14 w 14"/>
                <a:gd name="T3" fmla="*/ 5 h 14"/>
                <a:gd name="T4" fmla="*/ 14 w 14"/>
                <a:gd name="T5" fmla="*/ 5 h 14"/>
                <a:gd name="T6" fmla="*/ 7 w 14"/>
                <a:gd name="T7" fmla="*/ 14 h 14"/>
                <a:gd name="T8" fmla="*/ 0 w 14"/>
                <a:gd name="T9" fmla="*/ 7 h 14"/>
                <a:gd name="T10" fmla="*/ 0 w 14"/>
                <a:gd name="T11" fmla="*/ 7 h 14"/>
                <a:gd name="T12" fmla="*/ 9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9" y="0"/>
                  </a:moveTo>
                  <a:lnTo>
                    <a:pt x="14" y="5"/>
                  </a:lnTo>
                  <a:lnTo>
                    <a:pt x="14" y="5"/>
                  </a:lnTo>
                  <a:lnTo>
                    <a:pt x="7" y="14"/>
                  </a:lnTo>
                  <a:lnTo>
                    <a:pt x="0" y="7"/>
                  </a:lnTo>
                  <a:lnTo>
                    <a:pt x="0" y="7"/>
                  </a:lnTo>
                  <a:lnTo>
                    <a:pt x="9"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18" name="Freeform 3391"/>
            <p:cNvSpPr/>
            <p:nvPr/>
          </p:nvSpPr>
          <p:spPr bwMode="auto">
            <a:xfrm rot="19031195">
              <a:off x="2303561" y="2028704"/>
              <a:ext cx="219259" cy="209725"/>
            </a:xfrm>
            <a:custGeom>
              <a:avLst/>
              <a:gdLst>
                <a:gd name="T0" fmla="*/ 0 w 69"/>
                <a:gd name="T1" fmla="*/ 0 h 66"/>
                <a:gd name="T2" fmla="*/ 69 w 69"/>
                <a:gd name="T3" fmla="*/ 66 h 66"/>
                <a:gd name="T4" fmla="*/ 69 w 69"/>
                <a:gd name="T5" fmla="*/ 66 h 66"/>
                <a:gd name="T6" fmla="*/ 0 w 69"/>
                <a:gd name="T7" fmla="*/ 0 h 66"/>
              </a:gdLst>
              <a:ahLst/>
              <a:cxnLst>
                <a:cxn ang="0">
                  <a:pos x="T0" y="T1"/>
                </a:cxn>
                <a:cxn ang="0">
                  <a:pos x="T2" y="T3"/>
                </a:cxn>
                <a:cxn ang="0">
                  <a:pos x="T4" y="T5"/>
                </a:cxn>
                <a:cxn ang="0">
                  <a:pos x="T6" y="T7"/>
                </a:cxn>
              </a:cxnLst>
              <a:rect l="0" t="0" r="r" b="b"/>
              <a:pathLst>
                <a:path w="69" h="66">
                  <a:moveTo>
                    <a:pt x="0" y="0"/>
                  </a:moveTo>
                  <a:lnTo>
                    <a:pt x="69" y="66"/>
                  </a:lnTo>
                  <a:lnTo>
                    <a:pt x="69" y="66"/>
                  </a:lnTo>
                  <a:lnTo>
                    <a:pt x="0" y="0"/>
                  </a:lnTo>
                  <a:close/>
                </a:path>
              </a:pathLst>
            </a:custGeom>
            <a:solidFill>
              <a:srgbClr val="F5F3D2"/>
            </a:solidFill>
            <a:ln w="0">
              <a:solidFill>
                <a:srgbClr val="F5F3D2"/>
              </a:solidFill>
              <a:prstDash val="solid"/>
              <a:round/>
            </a:ln>
          </p:spPr>
          <p:txBody>
            <a:bodyPr vert="horz" wrap="square" lIns="91440" tIns="45720" rIns="91440" bIns="45720" numCol="1" anchor="t" anchorCtr="0" compatLnSpc="1"/>
            <a:lstStyle/>
            <a:p>
              <a:endParaRPr lang="zh-CN" altLang="en-US"/>
            </a:p>
          </p:txBody>
        </p:sp>
        <p:sp>
          <p:nvSpPr>
            <p:cNvPr id="7819" name="Freeform 3392"/>
            <p:cNvSpPr>
              <a:spLocks noEditPoints="1"/>
            </p:cNvSpPr>
            <p:nvPr/>
          </p:nvSpPr>
          <p:spPr bwMode="auto">
            <a:xfrm rot="19031195">
              <a:off x="2341403" y="1823811"/>
              <a:ext cx="511603" cy="521134"/>
            </a:xfrm>
            <a:custGeom>
              <a:avLst/>
              <a:gdLst>
                <a:gd name="T0" fmla="*/ 7 w 161"/>
                <a:gd name="T1" fmla="*/ 5 h 164"/>
                <a:gd name="T2" fmla="*/ 161 w 161"/>
                <a:gd name="T3" fmla="*/ 148 h 164"/>
                <a:gd name="T4" fmla="*/ 147 w 161"/>
                <a:gd name="T5" fmla="*/ 164 h 164"/>
                <a:gd name="T6" fmla="*/ 147 w 161"/>
                <a:gd name="T7" fmla="*/ 164 h 164"/>
                <a:gd name="T8" fmla="*/ 66 w 161"/>
                <a:gd name="T9" fmla="*/ 90 h 164"/>
                <a:gd name="T10" fmla="*/ 62 w 161"/>
                <a:gd name="T11" fmla="*/ 87 h 164"/>
                <a:gd name="T12" fmla="*/ 62 w 161"/>
                <a:gd name="T13" fmla="*/ 87 h 164"/>
                <a:gd name="T14" fmla="*/ 69 w 161"/>
                <a:gd name="T15" fmla="*/ 92 h 164"/>
                <a:gd name="T16" fmla="*/ 78 w 161"/>
                <a:gd name="T17" fmla="*/ 83 h 164"/>
                <a:gd name="T18" fmla="*/ 0 w 161"/>
                <a:gd name="T19" fmla="*/ 12 h 164"/>
                <a:gd name="T20" fmla="*/ 0 w 161"/>
                <a:gd name="T21" fmla="*/ 12 h 164"/>
                <a:gd name="T22" fmla="*/ 0 w 161"/>
                <a:gd name="T23" fmla="*/ 12 h 164"/>
                <a:gd name="T24" fmla="*/ 7 w 161"/>
                <a:gd name="T25" fmla="*/ 5 h 164"/>
                <a:gd name="T26" fmla="*/ 0 w 161"/>
                <a:gd name="T27" fmla="*/ 0 h 164"/>
                <a:gd name="T28" fmla="*/ 7 w 161"/>
                <a:gd name="T29" fmla="*/ 5 h 164"/>
                <a:gd name="T30" fmla="*/ 7 w 161"/>
                <a:gd name="T31" fmla="*/ 5 h 164"/>
                <a:gd name="T32" fmla="*/ 0 w 161"/>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64">
                  <a:moveTo>
                    <a:pt x="7" y="5"/>
                  </a:moveTo>
                  <a:lnTo>
                    <a:pt x="161" y="148"/>
                  </a:lnTo>
                  <a:lnTo>
                    <a:pt x="147" y="164"/>
                  </a:lnTo>
                  <a:lnTo>
                    <a:pt x="147" y="164"/>
                  </a:lnTo>
                  <a:lnTo>
                    <a:pt x="66" y="90"/>
                  </a:lnTo>
                  <a:lnTo>
                    <a:pt x="62" y="87"/>
                  </a:lnTo>
                  <a:lnTo>
                    <a:pt x="62" y="87"/>
                  </a:lnTo>
                  <a:lnTo>
                    <a:pt x="69" y="92"/>
                  </a:lnTo>
                  <a:lnTo>
                    <a:pt x="78" y="83"/>
                  </a:lnTo>
                  <a:lnTo>
                    <a:pt x="0" y="12"/>
                  </a:lnTo>
                  <a:lnTo>
                    <a:pt x="0" y="12"/>
                  </a:lnTo>
                  <a:lnTo>
                    <a:pt x="0" y="12"/>
                  </a:lnTo>
                  <a:lnTo>
                    <a:pt x="7" y="5"/>
                  </a:lnTo>
                  <a:close/>
                  <a:moveTo>
                    <a:pt x="0" y="0"/>
                  </a:moveTo>
                  <a:lnTo>
                    <a:pt x="7" y="5"/>
                  </a:lnTo>
                  <a:lnTo>
                    <a:pt x="7" y="5"/>
                  </a:lnTo>
                  <a:lnTo>
                    <a:pt x="0"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20" name="Freeform 3393"/>
            <p:cNvSpPr/>
            <p:nvPr/>
          </p:nvSpPr>
          <p:spPr bwMode="auto">
            <a:xfrm rot="19031195">
              <a:off x="2228693" y="2059841"/>
              <a:ext cx="38132" cy="38132"/>
            </a:xfrm>
            <a:custGeom>
              <a:avLst/>
              <a:gdLst>
                <a:gd name="T0" fmla="*/ 5 w 12"/>
                <a:gd name="T1" fmla="*/ 0 h 12"/>
                <a:gd name="T2" fmla="*/ 12 w 12"/>
                <a:gd name="T3" fmla="*/ 5 h 12"/>
                <a:gd name="T4" fmla="*/ 5 w 12"/>
                <a:gd name="T5" fmla="*/ 12 h 12"/>
                <a:gd name="T6" fmla="*/ 0 w 12"/>
                <a:gd name="T7" fmla="*/ 7 h 12"/>
                <a:gd name="T8" fmla="*/ 5 w 12"/>
                <a:gd name="T9" fmla="*/ 0 h 12"/>
              </a:gdLst>
              <a:ahLst/>
              <a:cxnLst>
                <a:cxn ang="0">
                  <a:pos x="T0" y="T1"/>
                </a:cxn>
                <a:cxn ang="0">
                  <a:pos x="T2" y="T3"/>
                </a:cxn>
                <a:cxn ang="0">
                  <a:pos x="T4" y="T5"/>
                </a:cxn>
                <a:cxn ang="0">
                  <a:pos x="T6" y="T7"/>
                </a:cxn>
                <a:cxn ang="0">
                  <a:pos x="T8" y="T9"/>
                </a:cxn>
              </a:cxnLst>
              <a:rect l="0" t="0" r="r" b="b"/>
              <a:pathLst>
                <a:path w="12" h="12">
                  <a:moveTo>
                    <a:pt x="5" y="0"/>
                  </a:moveTo>
                  <a:lnTo>
                    <a:pt x="12" y="5"/>
                  </a:lnTo>
                  <a:lnTo>
                    <a:pt x="5" y="12"/>
                  </a:lnTo>
                  <a:lnTo>
                    <a:pt x="0" y="7"/>
                  </a:lnTo>
                  <a:lnTo>
                    <a:pt x="5"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21" name="Freeform 3394"/>
            <p:cNvSpPr/>
            <p:nvPr/>
          </p:nvSpPr>
          <p:spPr bwMode="auto">
            <a:xfrm rot="19031195">
              <a:off x="2239214" y="2086678"/>
              <a:ext cx="15889" cy="15889"/>
            </a:xfrm>
            <a:custGeom>
              <a:avLst/>
              <a:gdLst>
                <a:gd name="T0" fmla="*/ 0 w 5"/>
                <a:gd name="T1" fmla="*/ 0 h 5"/>
                <a:gd name="T2" fmla="*/ 5 w 5"/>
                <a:gd name="T3" fmla="*/ 5 h 5"/>
                <a:gd name="T4" fmla="*/ 5 w 5"/>
                <a:gd name="T5" fmla="*/ 5 h 5"/>
                <a:gd name="T6" fmla="*/ 5 w 5"/>
                <a:gd name="T7" fmla="*/ 5 h 5"/>
                <a:gd name="T8" fmla="*/ 0 w 5"/>
                <a:gd name="T9" fmla="*/ 0 h 5"/>
                <a:gd name="T10" fmla="*/ 0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0" y="0"/>
                  </a:moveTo>
                  <a:lnTo>
                    <a:pt x="5" y="5"/>
                  </a:lnTo>
                  <a:lnTo>
                    <a:pt x="5" y="5"/>
                  </a:lnTo>
                  <a:lnTo>
                    <a:pt x="5" y="5"/>
                  </a:lnTo>
                  <a:lnTo>
                    <a:pt x="0" y="0"/>
                  </a:lnTo>
                  <a:lnTo>
                    <a:pt x="0"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22" name="Freeform 3395"/>
            <p:cNvSpPr/>
            <p:nvPr/>
          </p:nvSpPr>
          <p:spPr bwMode="auto">
            <a:xfrm rot="19031195">
              <a:off x="2267790" y="1978308"/>
              <a:ext cx="292344" cy="270101"/>
            </a:xfrm>
            <a:custGeom>
              <a:avLst/>
              <a:gdLst>
                <a:gd name="T0" fmla="*/ 9 w 92"/>
                <a:gd name="T1" fmla="*/ 0 h 85"/>
                <a:gd name="T2" fmla="*/ 14 w 92"/>
                <a:gd name="T3" fmla="*/ 5 h 85"/>
                <a:gd name="T4" fmla="*/ 92 w 92"/>
                <a:gd name="T5" fmla="*/ 76 h 85"/>
                <a:gd name="T6" fmla="*/ 83 w 92"/>
                <a:gd name="T7" fmla="*/ 85 h 85"/>
                <a:gd name="T8" fmla="*/ 76 w 92"/>
                <a:gd name="T9" fmla="*/ 80 h 85"/>
                <a:gd name="T10" fmla="*/ 7 w 92"/>
                <a:gd name="T11" fmla="*/ 14 h 85"/>
                <a:gd name="T12" fmla="*/ 0 w 92"/>
                <a:gd name="T13" fmla="*/ 9 h 85"/>
                <a:gd name="T14" fmla="*/ 9 w 92"/>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85">
                  <a:moveTo>
                    <a:pt x="9" y="0"/>
                  </a:moveTo>
                  <a:lnTo>
                    <a:pt x="14" y="5"/>
                  </a:lnTo>
                  <a:lnTo>
                    <a:pt x="92" y="76"/>
                  </a:lnTo>
                  <a:lnTo>
                    <a:pt x="83" y="85"/>
                  </a:lnTo>
                  <a:lnTo>
                    <a:pt x="76" y="80"/>
                  </a:lnTo>
                  <a:lnTo>
                    <a:pt x="7" y="14"/>
                  </a:lnTo>
                  <a:lnTo>
                    <a:pt x="0" y="9"/>
                  </a:lnTo>
                  <a:lnTo>
                    <a:pt x="9"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3"/>
          <a:stretch>
            <a:fillRect/>
          </a:stretch>
        </p:blipFill>
        <p:spPr>
          <a:xfrm>
            <a:off x="146685" y="341630"/>
            <a:ext cx="4345305" cy="14465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2217420" y="2104572"/>
            <a:ext cx="8793480" cy="1200329"/>
          </a:xfrm>
          <a:prstGeom prst="rect">
            <a:avLst/>
          </a:prstGeom>
          <a:noFill/>
        </p:spPr>
        <p:txBody>
          <a:bodyPr wrap="square" rtlCol="0">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目前我国的疫苗分为</a:t>
            </a:r>
            <a:r>
              <a:rPr lang="zh-CN" altLang="en-US" sz="2400" dirty="0">
                <a:solidFill>
                  <a:srgbClr val="27A88C"/>
                </a:solidFill>
                <a:latin typeface="张海山锐谐体2.0-授权联系：Samtype@QQ.com" panose="02000000000000000000" pitchFamily="2" charset="-122"/>
                <a:ea typeface="张海山锐谐体2.0-授权联系：Samtype@QQ.com" panose="02000000000000000000" pitchFamily="2" charset="-122"/>
              </a:rPr>
              <a:t>一类疫苗和二类疫苗</a:t>
            </a:r>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。其中一类疫苗是免费的</a:t>
            </a:r>
            <a:r>
              <a:rPr lang="en-US" altLang="zh-CN"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a:t>
            </a:r>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家长可以在预防接种单位免费接种。二类疫苗是指由公民自费并且自愿受种的其他疫苗。</a:t>
            </a:r>
            <a:endParaRPr lang="zh-HK" altLang="en-US" sz="24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矩形 7"/>
          <p:cNvSpPr/>
          <p:nvPr/>
        </p:nvSpPr>
        <p:spPr>
          <a:xfrm>
            <a:off x="2217420" y="3553100"/>
            <a:ext cx="8793480" cy="1938992"/>
          </a:xfrm>
          <a:prstGeom prst="rect">
            <a:avLst/>
          </a:prstGeom>
        </p:spPr>
        <p:txBody>
          <a:bodyPr wrap="square">
            <a:spAutoFit/>
          </a:bodyPr>
          <a:lstStyle/>
          <a:p>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实现一类疫苗免费化以来，随着宣传的加强，接种疫苗受到了越来越多人的重视，接种二类疫苗的数目也越来越多。传统的疫苗本不便携带也容易弄丢，已经满足不了大家的需求。很多人渴望有一个电子疫苗本记录自己打过了什么疫苗，提醒自己该去打什么疫苗，</a:t>
            </a:r>
            <a:r>
              <a:rPr lang="en-US" altLang="zh-CN"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VACARE</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应运而生。</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疫苗本电子化</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2217420" y="2104572"/>
            <a:ext cx="8793480" cy="1569660"/>
          </a:xfrm>
          <a:prstGeom prst="rect">
            <a:avLst/>
          </a:prstGeom>
          <a:noFill/>
        </p:spPr>
        <p:txBody>
          <a:bodyPr wrap="square" rtlCol="0">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在近五年的媒体报道中，中国至少发生了十余起疫苗安全事件。从吉林长春长生公司问题疫苗案件，到河北石家庄医务人员掉包五联疫苗，再到江苏</a:t>
            </a:r>
            <a:r>
              <a:rPr lang="en-US" altLang="zh-CN"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145</a:t>
            </a:r>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名儿童接种过期疫苗，疫苗安全问题一再发生，牵动着大众的神经。</a:t>
            </a:r>
            <a:endParaRPr lang="zh-HK"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矩形 7"/>
          <p:cNvSpPr/>
          <p:nvPr/>
        </p:nvSpPr>
        <p:spPr>
          <a:xfrm>
            <a:off x="2217420" y="3971389"/>
            <a:ext cx="8793480" cy="830997"/>
          </a:xfrm>
          <a:prstGeom prst="rect">
            <a:avLst/>
          </a:prstGeom>
        </p:spPr>
        <p:txBody>
          <a:bodyPr wrap="square">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怎样得知自己打的疫苗是否安全？各大公司生产的疫苗都流向了哪里？这些问题都可以在</a:t>
            </a:r>
            <a:r>
              <a:rPr lang="en-US" altLang="zh-CN"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VACARE</a:t>
            </a:r>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中找到答案。</a:t>
            </a:r>
            <a:endParaRPr lang="zh-HK"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查询疫苗安全性</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6920173" y="2015264"/>
            <a:ext cx="4973268" cy="3476625"/>
          </a:xfrm>
          <a:prstGeom prst="rect">
            <a:avLst/>
          </a:prstGeom>
          <a:noFill/>
        </p:spPr>
        <p:txBody>
          <a:bodyPr wrap="square" rtlCol="0">
            <a:spAutoFit/>
          </a:bodyPr>
          <a:lstStyle/>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目前，疫苗相关详细信息分布在各个平台，且存在很多不严谨的信息。</a:t>
            </a:r>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中国疫苗网，查询疫苗信息不方便，仅仅是罗列出很多咨讯，而且网站维护不及时，很多链接已经失效。</a:t>
            </a:r>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中国疾病预防控制中心、中国疫苗和免疫网并不是专门针对疫苗设立，删选信息需要很长时间，使用并不方便。</a:t>
            </a:r>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全国各地疫苗信息追溯体系还未建成，且目前已有的平台功能单一，而且基本没有提醒打疫苗的功能。</a:t>
            </a:r>
            <a:endParaRPr lang="zh-HK"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现有平台的不足</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2" name="图片 1"/>
          <p:cNvPicPr>
            <a:picLocks noChangeAspect="1"/>
          </p:cNvPicPr>
          <p:nvPr/>
        </p:nvPicPr>
        <p:blipFill rotWithShape="1">
          <a:blip r:embed="rId2"/>
          <a:srcRect l="7207" t="357"/>
          <a:stretch>
            <a:fillRect/>
          </a:stretch>
        </p:blipFill>
        <p:spPr>
          <a:xfrm>
            <a:off x="298559" y="1955260"/>
            <a:ext cx="6311268" cy="35978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6851244" y="2365461"/>
            <a:ext cx="4973268" cy="2862322"/>
          </a:xfrm>
          <a:prstGeom prst="rect">
            <a:avLst/>
          </a:prstGeom>
          <a:noFill/>
        </p:spPr>
        <p:txBody>
          <a:bodyPr wrap="square" rtlCol="0">
            <a:spAutoFit/>
          </a:bodyPr>
          <a:lstStyle/>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腾讯安心计划小程序，只能精确查询疫苗信息，并且在“我的疫苗本”中添加疫苗只能通过查询疫苗批号添加。</a:t>
            </a:r>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我的疫苗小程序使用范围仅限于特定地区，使用范围狭窄。</a:t>
            </a:r>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疫苗时间表小程序则是只能查询什么时间需要接种什么疫苗。</a:t>
            </a:r>
            <a:endParaRPr lang="zh-HK"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现有平台的不足</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t="2214" r="-716" b="5526"/>
          <a:stretch>
            <a:fillRect/>
          </a:stretch>
        </p:blipFill>
        <p:spPr>
          <a:xfrm>
            <a:off x="359576" y="1839154"/>
            <a:ext cx="2960207" cy="4820726"/>
          </a:xfrm>
          <a:prstGeom prst="rect">
            <a:avLst/>
          </a:prstGeom>
        </p:spPr>
      </p:pic>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l="-1" t="3688" r="-195" b="6666"/>
          <a:stretch>
            <a:fillRect/>
          </a:stretch>
        </p:blipFill>
        <p:spPr>
          <a:xfrm>
            <a:off x="3554732" y="1839154"/>
            <a:ext cx="3061562" cy="486966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6851244" y="2413337"/>
            <a:ext cx="4973268" cy="2246769"/>
          </a:xfrm>
          <a:prstGeom prst="rect">
            <a:avLst/>
          </a:prstGeom>
          <a:noFill/>
        </p:spPr>
        <p:txBody>
          <a:bodyPr wrap="square" rtlCol="0">
            <a:spAutoFit/>
          </a:bodyPr>
          <a:lstStyle/>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随着疫苗知识的普及，不只是儿童会接种疫苗，成年人也有接种疫苗的需求，但目前市面上的</a:t>
            </a:r>
            <a:r>
              <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APP</a:t>
            </a:r>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都是瞄准儿童的，疫苗类型也都仅限于一类疫苗，例如小豆苗、疫苗宝、超级疫苗表，很难找到一款适合同样适合成年人用的二类疫苗信息查询和接种记录软件。</a:t>
            </a:r>
            <a:endParaRPr lang="zh-HK"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现有平台的不足</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1026" name="Picture 2" descr="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86426"/>
            <a:ext cx="6660744" cy="377621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851244" y="4747098"/>
            <a:ext cx="4640093" cy="646331"/>
          </a:xfrm>
          <a:prstGeom prst="rect">
            <a:avLst/>
          </a:prstGeom>
          <a:noFill/>
        </p:spPr>
        <p:txBody>
          <a:bodyPr wrap="square" rtlCol="0">
            <a:spAutoFit/>
          </a:bodyPr>
          <a:lstStyle/>
          <a:p>
            <a:r>
              <a:rPr lang="zh-CN" altLang="en-US"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所以，我们推出</a:t>
            </a:r>
            <a:r>
              <a:rPr lang="en-US" altLang="zh-CN"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VACARE</a:t>
            </a:r>
            <a:r>
              <a:rPr lang="zh-CN" altLang="en-US"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，瞄准成年人与二类疫苗接种市场，帮助成年人记录查询。</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90942" y="1853028"/>
            <a:ext cx="6328227" cy="4410535"/>
            <a:chOff x="2931887" y="1699435"/>
            <a:chExt cx="6328227" cy="4410535"/>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1" fmla="*/ 0 w 4877707"/>
                  <a:gd name="connsiteY0-2" fmla="*/ 0 h 3367314"/>
                  <a:gd name="connsiteX1-3" fmla="*/ 4877707 w 4877707"/>
                  <a:gd name="connsiteY1-4" fmla="*/ 0 h 3367314"/>
                  <a:gd name="connsiteX2-5" fmla="*/ 2903764 w 4877707"/>
                  <a:gd name="connsiteY2-6" fmla="*/ 3367314 h 3367314"/>
                  <a:gd name="connsiteX3-7" fmla="*/ 0 w 4877707"/>
                  <a:gd name="connsiteY3-8" fmla="*/ 3280228 h 3367314"/>
                  <a:gd name="connsiteX4-9" fmla="*/ 0 w 4877707"/>
                  <a:gd name="connsiteY4-10" fmla="*/ 0 h 3367314"/>
                  <a:gd name="connsiteX0-11" fmla="*/ 0 w 5138965"/>
                  <a:gd name="connsiteY0-12" fmla="*/ 1277257 h 3367314"/>
                  <a:gd name="connsiteX1-13" fmla="*/ 5138965 w 5138965"/>
                  <a:gd name="connsiteY1-14" fmla="*/ 0 h 3367314"/>
                  <a:gd name="connsiteX2-15" fmla="*/ 3165022 w 5138965"/>
                  <a:gd name="connsiteY2-16" fmla="*/ 3367314 h 3367314"/>
                  <a:gd name="connsiteX3-17" fmla="*/ 261258 w 5138965"/>
                  <a:gd name="connsiteY3-18" fmla="*/ 3280228 h 3367314"/>
                  <a:gd name="connsiteX4-19" fmla="*/ 0 w 5138965"/>
                  <a:gd name="connsiteY4-20" fmla="*/ 1277257 h 3367314"/>
                  <a:gd name="connsiteX0-21" fmla="*/ 0 w 3165022"/>
                  <a:gd name="connsiteY0-22" fmla="*/ 0 h 2090057"/>
                  <a:gd name="connsiteX1-23" fmla="*/ 2642508 w 3165022"/>
                  <a:gd name="connsiteY1-24" fmla="*/ 1407886 h 2090057"/>
                  <a:gd name="connsiteX2-25" fmla="*/ 3165022 w 3165022"/>
                  <a:gd name="connsiteY2-26" fmla="*/ 2090057 h 2090057"/>
                  <a:gd name="connsiteX3-27" fmla="*/ 261258 w 3165022"/>
                  <a:gd name="connsiteY3-28" fmla="*/ 2002971 h 2090057"/>
                  <a:gd name="connsiteX4-29" fmla="*/ 0 w 3165022"/>
                  <a:gd name="connsiteY4-30" fmla="*/ 0 h 2090057"/>
                  <a:gd name="connsiteX0-31" fmla="*/ 0 w 3469822"/>
                  <a:gd name="connsiteY0-32" fmla="*/ 0 h 2090057"/>
                  <a:gd name="connsiteX1-33" fmla="*/ 3469822 w 3469822"/>
                  <a:gd name="connsiteY1-34" fmla="*/ 493486 h 2090057"/>
                  <a:gd name="connsiteX2-35" fmla="*/ 3165022 w 3469822"/>
                  <a:gd name="connsiteY2-36" fmla="*/ 2090057 h 2090057"/>
                  <a:gd name="connsiteX3-37" fmla="*/ 261258 w 3469822"/>
                  <a:gd name="connsiteY3-38" fmla="*/ 2002971 h 2090057"/>
                  <a:gd name="connsiteX4-39" fmla="*/ 0 w 3469822"/>
                  <a:gd name="connsiteY4-40" fmla="*/ 0 h 2090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1" fmla="*/ 1378857 w 2496458"/>
                  <a:gd name="connsiteY0-2" fmla="*/ 0 h 1422400"/>
                  <a:gd name="connsiteX1-3" fmla="*/ 2496458 w 2496458"/>
                  <a:gd name="connsiteY1-4" fmla="*/ 0 h 1422400"/>
                  <a:gd name="connsiteX2-5" fmla="*/ 2496458 w 2496458"/>
                  <a:gd name="connsiteY2-6" fmla="*/ 1422400 h 1422400"/>
                  <a:gd name="connsiteX3-7" fmla="*/ 0 w 2496458"/>
                  <a:gd name="connsiteY3-8" fmla="*/ 1422400 h 1422400"/>
                  <a:gd name="connsiteX4-9" fmla="*/ 1378857 w 2496458"/>
                  <a:gd name="connsiteY4-10" fmla="*/ 0 h 1422400"/>
                  <a:gd name="connsiteX0-11" fmla="*/ 14515 w 2496458"/>
                  <a:gd name="connsiteY0-12" fmla="*/ 0 h 1582057"/>
                  <a:gd name="connsiteX1-13" fmla="*/ 2496458 w 2496458"/>
                  <a:gd name="connsiteY1-14" fmla="*/ 159657 h 1582057"/>
                  <a:gd name="connsiteX2-15" fmla="*/ 2496458 w 2496458"/>
                  <a:gd name="connsiteY2-16" fmla="*/ 1582057 h 1582057"/>
                  <a:gd name="connsiteX3-17" fmla="*/ 0 w 2496458"/>
                  <a:gd name="connsiteY3-18" fmla="*/ 1582057 h 1582057"/>
                  <a:gd name="connsiteX4-19" fmla="*/ 14515 w 2496458"/>
                  <a:gd name="connsiteY4-20" fmla="*/ 0 h 1582057"/>
                  <a:gd name="connsiteX0-21" fmla="*/ 14515 w 3396344"/>
                  <a:gd name="connsiteY0-22" fmla="*/ 0 h 1582057"/>
                  <a:gd name="connsiteX1-23" fmla="*/ 3396344 w 3396344"/>
                  <a:gd name="connsiteY1-24" fmla="*/ 14514 h 1582057"/>
                  <a:gd name="connsiteX2-25" fmla="*/ 2496458 w 3396344"/>
                  <a:gd name="connsiteY2-26" fmla="*/ 1582057 h 1582057"/>
                  <a:gd name="connsiteX3-27" fmla="*/ 0 w 3396344"/>
                  <a:gd name="connsiteY3-28" fmla="*/ 1582057 h 1582057"/>
                  <a:gd name="connsiteX4-29" fmla="*/ 14515 w 3396344"/>
                  <a:gd name="connsiteY4-30" fmla="*/ 0 h 1582057"/>
                  <a:gd name="connsiteX0-31" fmla="*/ 14515 w 3396344"/>
                  <a:gd name="connsiteY0-32" fmla="*/ 0 h 1915885"/>
                  <a:gd name="connsiteX1-33" fmla="*/ 3396344 w 3396344"/>
                  <a:gd name="connsiteY1-34" fmla="*/ 14514 h 1915885"/>
                  <a:gd name="connsiteX2-35" fmla="*/ 2801258 w 3396344"/>
                  <a:gd name="connsiteY2-36" fmla="*/ 1915885 h 1915885"/>
                  <a:gd name="connsiteX3-37" fmla="*/ 0 w 3396344"/>
                  <a:gd name="connsiteY3-38" fmla="*/ 1582057 h 1915885"/>
                  <a:gd name="connsiteX4-39" fmla="*/ 14515 w 3396344"/>
                  <a:gd name="connsiteY4-40" fmla="*/ 0 h 19158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198880"/>
            </a:xfrm>
            <a:prstGeom prst="rect">
              <a:avLst/>
            </a:prstGeom>
            <a:noFill/>
          </p:spPr>
          <p:txBody>
            <a:bodyPr wrap="square" rtlCol="0">
              <a:spAutoFit/>
            </a:bodyPr>
            <a:lstStyle/>
            <a:p>
              <a:r>
                <a:rPr lang="zh-CN"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rPr>
                <a:t>主要功能</a:t>
              </a:r>
            </a:p>
          </p:txBody>
        </p:sp>
        <p:sp>
          <p:nvSpPr>
            <p:cNvPr id="8" name="文本框 7"/>
            <p:cNvSpPr txBox="1"/>
            <p:nvPr/>
          </p:nvSpPr>
          <p:spPr>
            <a:xfrm>
              <a:off x="3500422" y="5588000"/>
              <a:ext cx="5191156" cy="521970"/>
            </a:xfrm>
            <a:prstGeom prst="rect">
              <a:avLst/>
            </a:prstGeom>
            <a:noFill/>
          </p:spPr>
          <p:txBody>
            <a:bodyPr wrap="square" rtlCol="0">
              <a:spAutoFit/>
            </a:bodyPr>
            <a:lstStyle/>
            <a:p>
              <a:pPr algn="ctr"/>
              <a:endParaRPr lang="zh-HK" altLang="en-US" sz="28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3" name="图片 2"/>
          <p:cNvPicPr>
            <a:picLocks noChangeAspect="1"/>
          </p:cNvPicPr>
          <p:nvPr/>
        </p:nvPicPr>
        <p:blipFill>
          <a:blip r:embed="rId2"/>
          <a:stretch>
            <a:fillRect/>
          </a:stretch>
        </p:blipFill>
        <p:spPr>
          <a:xfrm>
            <a:off x="146685" y="341630"/>
            <a:ext cx="4345305" cy="14465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443103" y="593654"/>
            <a:ext cx="9347288" cy="5786830"/>
            <a:chOff x="1863354" y="867762"/>
            <a:chExt cx="9347288" cy="5786830"/>
          </a:xfrm>
        </p:grpSpPr>
        <p:sp>
          <p:nvSpPr>
            <p:cNvPr id="52" name="文本框 51"/>
            <p:cNvSpPr txBox="1"/>
            <p:nvPr/>
          </p:nvSpPr>
          <p:spPr>
            <a:xfrm>
              <a:off x="4827937" y="1260815"/>
              <a:ext cx="6382703" cy="521970"/>
            </a:xfrm>
            <a:prstGeom prst="rect">
              <a:avLst/>
            </a:prstGeom>
            <a:noFill/>
          </p:spPr>
          <p:txBody>
            <a:bodyPr wrap="square" rtlCol="0">
              <a:spAutoFit/>
            </a:bodyPr>
            <a:lstStyle/>
            <a:p>
              <a:r>
                <a:rPr lang="zh-CN" altLang="en-US" sz="2800" dirty="0">
                  <a:solidFill>
                    <a:srgbClr val="5A514A"/>
                  </a:solidFill>
                  <a:latin typeface="张海山锐谐体2.0-授权联系：Samtype@QQ.com" panose="02000000000000000000" pitchFamily="2" charset="-122"/>
                  <a:ea typeface="张海山锐谐体2.0-授权联系：Samtype@QQ.com" panose="02000000000000000000" pitchFamily="2" charset="-122"/>
                </a:rPr>
                <a:t>疫苗查询</a:t>
              </a:r>
            </a:p>
          </p:txBody>
        </p:sp>
        <p:sp>
          <p:nvSpPr>
            <p:cNvPr id="53" name="矩形 52"/>
            <p:cNvSpPr/>
            <p:nvPr/>
          </p:nvSpPr>
          <p:spPr>
            <a:xfrm>
              <a:off x="4827938" y="3544593"/>
              <a:ext cx="6382703" cy="521970"/>
            </a:xfrm>
            <a:prstGeom prst="rect">
              <a:avLst/>
            </a:prstGeom>
          </p:spPr>
          <p:txBody>
            <a:bodyPr wrap="square">
              <a:spAutoFit/>
            </a:bodyPr>
            <a:lstStyle/>
            <a:p>
              <a:r>
                <a:rPr lang="zh-CN" altLang="en-US" sz="28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疫苗流向可视化</a:t>
              </a:r>
            </a:p>
          </p:txBody>
        </p:sp>
        <p:sp>
          <p:nvSpPr>
            <p:cNvPr id="54" name="文本框 53"/>
            <p:cNvSpPr txBox="1"/>
            <p:nvPr/>
          </p:nvSpPr>
          <p:spPr>
            <a:xfrm>
              <a:off x="4827939" y="4641240"/>
              <a:ext cx="6382703" cy="521970"/>
            </a:xfrm>
            <a:prstGeom prst="rect">
              <a:avLst/>
            </a:prstGeom>
            <a:noFill/>
          </p:spPr>
          <p:txBody>
            <a:bodyPr wrap="square" rtlCol="0">
              <a:spAutoFit/>
            </a:bodyPr>
            <a:lstStyle/>
            <a:p>
              <a:r>
                <a:rPr lang="zh-CN" altLang="en-US" sz="28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疫苗科普</a:t>
              </a:r>
            </a:p>
          </p:txBody>
        </p:sp>
        <p:cxnSp>
          <p:nvCxnSpPr>
            <p:cNvPr id="27" name="直接连接符 26"/>
            <p:cNvCxnSpPr/>
            <p:nvPr/>
          </p:nvCxnSpPr>
          <p:spPr>
            <a:xfrm flipH="1">
              <a:off x="1863354" y="1578818"/>
              <a:ext cx="836611" cy="142653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885399" y="4610758"/>
              <a:ext cx="816967" cy="1393032"/>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endCxn id="47" idx="2"/>
            </p:cNvCxnSpPr>
            <p:nvPr/>
          </p:nvCxnSpPr>
          <p:spPr>
            <a:xfrm flipV="1">
              <a:off x="1885446" y="2589953"/>
              <a:ext cx="1518285" cy="41529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6" idx="2"/>
            </p:cNvCxnSpPr>
            <p:nvPr/>
          </p:nvCxnSpPr>
          <p:spPr>
            <a:xfrm flipV="1">
              <a:off x="2680466" y="1396153"/>
              <a:ext cx="721995" cy="19050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8" idx="2"/>
            </p:cNvCxnSpPr>
            <p:nvPr/>
          </p:nvCxnSpPr>
          <p:spPr>
            <a:xfrm>
              <a:off x="2699516" y="6003713"/>
              <a:ext cx="742315" cy="122555"/>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3402256" y="867762"/>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1</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7" name="椭圆 46"/>
            <p:cNvSpPr/>
            <p:nvPr/>
          </p:nvSpPr>
          <p:spPr>
            <a:xfrm>
              <a:off x="3403526" y="2061285"/>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2</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8" name="椭圆 47"/>
            <p:cNvSpPr/>
            <p:nvPr/>
          </p:nvSpPr>
          <p:spPr>
            <a:xfrm>
              <a:off x="3441626" y="5597320"/>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5</a:t>
              </a:r>
            </a:p>
          </p:txBody>
        </p:sp>
        <p:sp>
          <p:nvSpPr>
            <p:cNvPr id="49" name="椭圆 48"/>
            <p:cNvSpPr/>
            <p:nvPr/>
          </p:nvSpPr>
          <p:spPr>
            <a:xfrm>
              <a:off x="3514872" y="980379"/>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椭圆 49"/>
            <p:cNvSpPr/>
            <p:nvPr/>
          </p:nvSpPr>
          <p:spPr>
            <a:xfrm>
              <a:off x="3516142" y="2173901"/>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椭圆 50"/>
            <p:cNvSpPr/>
            <p:nvPr/>
          </p:nvSpPr>
          <p:spPr>
            <a:xfrm>
              <a:off x="3554242" y="5709936"/>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7" name="直接连接符 16"/>
            <p:cNvCxnSpPr>
              <a:endCxn id="19" idx="2"/>
            </p:cNvCxnSpPr>
            <p:nvPr/>
          </p:nvCxnSpPr>
          <p:spPr>
            <a:xfrm>
              <a:off x="1892431" y="4472093"/>
              <a:ext cx="1510030" cy="429895"/>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3402256" y="4373254"/>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4</a:t>
              </a:r>
            </a:p>
          </p:txBody>
        </p:sp>
        <p:sp>
          <p:nvSpPr>
            <p:cNvPr id="20" name="椭圆 19"/>
            <p:cNvSpPr/>
            <p:nvPr/>
          </p:nvSpPr>
          <p:spPr>
            <a:xfrm>
              <a:off x="3514872" y="4485870"/>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 name="直接连接符 3"/>
            <p:cNvCxnSpPr/>
            <p:nvPr/>
          </p:nvCxnSpPr>
          <p:spPr>
            <a:xfrm>
              <a:off x="1869628" y="2971557"/>
              <a:ext cx="0" cy="1072087"/>
            </a:xfrm>
            <a:prstGeom prst="line">
              <a:avLst/>
            </a:prstGeom>
          </p:spPr>
          <p:style>
            <a:lnRef idx="1">
              <a:schemeClr val="accent6"/>
            </a:lnRef>
            <a:fillRef idx="0">
              <a:schemeClr val="accent6"/>
            </a:fillRef>
            <a:effectRef idx="0">
              <a:schemeClr val="accent6"/>
            </a:effectRef>
            <a:fontRef idx="minor">
              <a:schemeClr val="tx1"/>
            </a:fontRef>
          </p:style>
        </p:cxnSp>
        <p:sp>
          <p:nvSpPr>
            <p:cNvPr id="25" name="矩形 24"/>
            <p:cNvSpPr/>
            <p:nvPr/>
          </p:nvSpPr>
          <p:spPr>
            <a:xfrm>
              <a:off x="4827937" y="2360176"/>
              <a:ext cx="6382703" cy="521970"/>
            </a:xfrm>
            <a:prstGeom prst="rect">
              <a:avLst/>
            </a:prstGeom>
          </p:spPr>
          <p:txBody>
            <a:bodyPr wrap="square">
              <a:spAutoFit/>
            </a:bodyPr>
            <a:lstStyle/>
            <a:p>
              <a:r>
                <a:rPr lang="zh-CN" altLang="en-US" sz="28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我的电子疫苗本</a:t>
              </a:r>
            </a:p>
          </p:txBody>
        </p:sp>
      </p:grpSp>
      <p:pic>
        <p:nvPicPr>
          <p:cNvPr id="7" name="图片 6"/>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59924" y="2621358"/>
            <a:ext cx="1905000" cy="1905000"/>
          </a:xfrm>
          <a:prstGeom prst="rect">
            <a:avLst/>
          </a:prstGeom>
        </p:spPr>
      </p:pic>
      <p:sp>
        <p:nvSpPr>
          <p:cNvPr id="29"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1" name="文本框 30"/>
          <p:cNvSpPr txBox="1"/>
          <p:nvPr/>
        </p:nvSpPr>
        <p:spPr>
          <a:xfrm>
            <a:off x="-15240" y="294650"/>
            <a:ext cx="2072640" cy="52197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主要功能</a:t>
            </a:r>
          </a:p>
        </p:txBody>
      </p:sp>
      <p:cxnSp>
        <p:nvCxnSpPr>
          <p:cNvPr id="2" name="直接连接符 1"/>
          <p:cNvCxnSpPr>
            <a:stCxn id="7" idx="3"/>
            <a:endCxn id="3" idx="2"/>
          </p:cNvCxnSpPr>
          <p:nvPr/>
        </p:nvCxnSpPr>
        <p:spPr>
          <a:xfrm flipV="1">
            <a:off x="3465195" y="3500755"/>
            <a:ext cx="1517650" cy="73025"/>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982640" y="2972087"/>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3</a:t>
            </a:r>
          </a:p>
        </p:txBody>
      </p:sp>
      <p:sp>
        <p:nvSpPr>
          <p:cNvPr id="5" name="椭圆 4"/>
          <p:cNvSpPr/>
          <p:nvPr/>
        </p:nvSpPr>
        <p:spPr>
          <a:xfrm>
            <a:off x="5095256" y="3084703"/>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6407785" y="5668010"/>
            <a:ext cx="2432685" cy="521970"/>
          </a:xfrm>
          <a:prstGeom prst="rect">
            <a:avLst/>
          </a:prstGeom>
          <a:noFill/>
        </p:spPr>
        <p:txBody>
          <a:bodyPr wrap="square" rtlCol="0">
            <a:spAutoFit/>
          </a:bodyPr>
          <a:lstStyle/>
          <a:p>
            <a:pPr algn="l">
              <a:buClrTx/>
              <a:buSzTx/>
              <a:buFontTx/>
            </a:pPr>
            <a:r>
              <a:rPr lang="zh-CN" altLang="en-US" sz="28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防疫站查询</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45720" y="294650"/>
            <a:ext cx="2072640" cy="521970"/>
          </a:xfrm>
          <a:prstGeom prst="rect">
            <a:avLst/>
          </a:prstGeom>
          <a:noFill/>
        </p:spPr>
        <p:txBody>
          <a:bodyPr wrap="square" rtlCol="0">
            <a:spAutoFit/>
          </a:bodyPr>
          <a:lstStyle/>
          <a:p>
            <a:pPr algn="ctr"/>
            <a:r>
              <a:rPr lang="zh-CN"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主要功能</a:t>
            </a:r>
          </a:p>
        </p:txBody>
      </p:sp>
      <p:sp>
        <p:nvSpPr>
          <p:cNvPr id="5" name="文本框 4"/>
          <p:cNvSpPr txBox="1"/>
          <p:nvPr/>
        </p:nvSpPr>
        <p:spPr>
          <a:xfrm>
            <a:off x="1654175" y="1576070"/>
            <a:ext cx="5428615" cy="583565"/>
          </a:xfrm>
          <a:prstGeom prst="rect">
            <a:avLst/>
          </a:prstGeom>
          <a:noFill/>
        </p:spPr>
        <p:txBody>
          <a:bodyPr wrap="square" rtlCol="0">
            <a:spAutoFit/>
          </a:bodyPr>
          <a:lstStyle/>
          <a:p>
            <a:r>
              <a:rPr lang="en-US" altLang="zh-CN" sz="3200">
                <a:solidFill>
                  <a:schemeClr val="tx1">
                    <a:lumMod val="75000"/>
                    <a:lumOff val="25000"/>
                  </a:schemeClr>
                </a:solidFill>
                <a:ea typeface="张海山锐谐体2.0-授权联系：Samtype@QQ.com" panose="02000000000000000000"/>
              </a:rPr>
              <a:t>1</a:t>
            </a:r>
            <a:r>
              <a:rPr lang="zh-CN" altLang="en-US" sz="3200">
                <a:solidFill>
                  <a:schemeClr val="tx1">
                    <a:lumMod val="75000"/>
                    <a:lumOff val="25000"/>
                  </a:schemeClr>
                </a:solidFill>
                <a:ea typeface="张海山锐谐体2.0-授权联系：Samtype@QQ.com" panose="02000000000000000000"/>
              </a:rPr>
              <a:t>、疫苗查询</a:t>
            </a:r>
          </a:p>
        </p:txBody>
      </p:sp>
      <p:sp>
        <p:nvSpPr>
          <p:cNvPr id="6" name="文本框 5"/>
          <p:cNvSpPr txBox="1"/>
          <p:nvPr/>
        </p:nvSpPr>
        <p:spPr>
          <a:xfrm>
            <a:off x="1884680" y="2349500"/>
            <a:ext cx="8510905" cy="829945"/>
          </a:xfrm>
          <a:prstGeom prst="rect">
            <a:avLst/>
          </a:prstGeom>
          <a:noFill/>
        </p:spPr>
        <p:txBody>
          <a:bodyPr wrap="square" rtlCol="0">
            <a:spAutoFit/>
          </a:bodyPr>
          <a:lstStyle/>
          <a:p>
            <a:r>
              <a:rPr lang="zh-CN" altLang="en-US" sz="2400" dirty="0">
                <a:solidFill>
                  <a:schemeClr val="tx1">
                    <a:lumMod val="75000"/>
                    <a:lumOff val="25000"/>
                  </a:schemeClr>
                </a:solidFill>
                <a:ea typeface="张海山锐谐体2.0-授权联系：Samtype@QQ.com" panose="02000000000000000000"/>
              </a:rPr>
              <a:t>根据疫苗名称、疫苗批号、生产企业查询到生产厂家和有效期等详细信息</a:t>
            </a:r>
          </a:p>
        </p:txBody>
      </p:sp>
      <p:sp>
        <p:nvSpPr>
          <p:cNvPr id="9" name="文本框 8"/>
          <p:cNvSpPr txBox="1"/>
          <p:nvPr/>
        </p:nvSpPr>
        <p:spPr>
          <a:xfrm>
            <a:off x="1529080" y="3585845"/>
            <a:ext cx="5428615" cy="583565"/>
          </a:xfrm>
          <a:prstGeom prst="rect">
            <a:avLst/>
          </a:prstGeom>
          <a:noFill/>
        </p:spPr>
        <p:txBody>
          <a:bodyPr wrap="square" rtlCol="0">
            <a:spAutoFit/>
          </a:bodyPr>
          <a:lstStyle/>
          <a:p>
            <a:r>
              <a:rPr lang="en-US" altLang="zh-CN" sz="3200">
                <a:solidFill>
                  <a:schemeClr val="tx1">
                    <a:lumMod val="75000"/>
                    <a:lumOff val="25000"/>
                  </a:schemeClr>
                </a:solidFill>
                <a:ea typeface="张海山锐谐体2.0-授权联系：Samtype@QQ.com" panose="02000000000000000000"/>
              </a:rPr>
              <a:t>2</a:t>
            </a:r>
            <a:r>
              <a:rPr lang="zh-CN" altLang="en-US" sz="3200">
                <a:solidFill>
                  <a:schemeClr val="tx1">
                    <a:lumMod val="75000"/>
                    <a:lumOff val="25000"/>
                  </a:schemeClr>
                </a:solidFill>
                <a:ea typeface="张海山锐谐体2.0-授权联系：Samtype@QQ.com" panose="02000000000000000000"/>
              </a:rPr>
              <a:t>、我的电子疫苗本</a:t>
            </a:r>
          </a:p>
        </p:txBody>
      </p:sp>
      <p:sp>
        <p:nvSpPr>
          <p:cNvPr id="10" name="文本框 9"/>
          <p:cNvSpPr txBox="1"/>
          <p:nvPr/>
        </p:nvSpPr>
        <p:spPr>
          <a:xfrm>
            <a:off x="1884680" y="4302125"/>
            <a:ext cx="8510905" cy="1198880"/>
          </a:xfrm>
          <a:prstGeom prst="rect">
            <a:avLst/>
          </a:prstGeom>
          <a:noFill/>
        </p:spPr>
        <p:txBody>
          <a:bodyPr wrap="square" rtlCol="0">
            <a:spAutoFit/>
          </a:bodyPr>
          <a:lstStyle/>
          <a:p>
            <a:r>
              <a:rPr lang="zh-CN" altLang="en-US" sz="2400">
                <a:solidFill>
                  <a:schemeClr val="tx1">
                    <a:lumMod val="75000"/>
                    <a:lumOff val="25000"/>
                  </a:schemeClr>
                </a:solidFill>
                <a:ea typeface="张海山锐谐体2.0-授权联系：Samtype@QQ.com" panose="02000000000000000000"/>
              </a:rPr>
              <a:t>作为用户疫苗接种的电子版记录凭证， 记录各种疫苗接种信息，包括接种日期、疫苗批号、有效期、生产企业、接种单位、接种人及是否有不良反应等，方便用户随时进行查询。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p:bldP spid="9" grpId="1"/>
      <p:bldP spid="10" grpId="0"/>
      <p:bldP spid="1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PMingLiU" panose="02020500000000000000" pitchFamily="18" charset="-120"/>
              <a:cs typeface="+mn-cs"/>
            </a:endParaRPr>
          </a:p>
        </p:txBody>
      </p:sp>
      <p:sp>
        <p:nvSpPr>
          <p:cNvPr id="36"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PMingLiU" panose="02020500000000000000" pitchFamily="18" charset="-120"/>
              <a:cs typeface="+mn-cs"/>
            </a:endParaRPr>
          </a:p>
        </p:txBody>
      </p:sp>
      <p:sp>
        <p:nvSpPr>
          <p:cNvPr id="37" name="文本框 36"/>
          <p:cNvSpPr txBox="1"/>
          <p:nvPr/>
        </p:nvSpPr>
        <p:spPr>
          <a:xfrm>
            <a:off x="-45720" y="294650"/>
            <a:ext cx="207264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张海山锐谐体2.0-授权联系：Samtype@QQ.com" panose="02000000000000000000" pitchFamily="2" charset="-122"/>
                <a:ea typeface="张海山锐谐体2.0-授权联系：Samtype@QQ.com" panose="02000000000000000000" pitchFamily="2" charset="-122"/>
                <a:cs typeface="+mn-cs"/>
              </a:rPr>
              <a:t>主要功能</a:t>
            </a:r>
          </a:p>
        </p:txBody>
      </p:sp>
      <p:sp>
        <p:nvSpPr>
          <p:cNvPr id="5" name="文本框 4"/>
          <p:cNvSpPr txBox="1"/>
          <p:nvPr/>
        </p:nvSpPr>
        <p:spPr>
          <a:xfrm>
            <a:off x="1493920" y="1041719"/>
            <a:ext cx="5428615" cy="523220"/>
          </a:xfrm>
          <a:prstGeom prst="rect">
            <a:avLst/>
          </a:prstGeom>
          <a:noFill/>
        </p:spPr>
        <p:txBody>
          <a:bodyPr wrap="square" rtlCol="0">
            <a:spAutoFit/>
          </a:bodyPr>
          <a:lstStyle/>
          <a:p>
            <a:pPr lvl="0"/>
            <a:r>
              <a:rPr lang="en-US" altLang="zh-CN" sz="2800" dirty="0">
                <a:solidFill>
                  <a:schemeClr val="tx1">
                    <a:lumMod val="65000"/>
                    <a:lumOff val="35000"/>
                  </a:schemeClr>
                </a:solidFill>
                <a:latin typeface="Calibri" panose="020F0502020204030204"/>
                <a:ea typeface="张海山锐谐体2.0-授权联系：Samtype@QQ.com" panose="02000000000000000000"/>
              </a:rPr>
              <a:t>3</a:t>
            </a:r>
            <a:r>
              <a:rPr lang="zh-CN" altLang="en-US" sz="2800" dirty="0">
                <a:solidFill>
                  <a:schemeClr val="tx1">
                    <a:lumMod val="65000"/>
                    <a:lumOff val="35000"/>
                  </a:schemeClr>
                </a:solidFill>
                <a:ea typeface="张海山锐谐体2.0-授权联系：Samtype@QQ.com" panose="02000000000000000000"/>
              </a:rPr>
              <a:t>、疫苗流向的可视化</a:t>
            </a:r>
            <a:endParaRPr kumimoji="0" lang="zh-CN" altLang="en-US" sz="2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
        <p:nvSpPr>
          <p:cNvPr id="6" name="文本框 5"/>
          <p:cNvSpPr txBox="1"/>
          <p:nvPr/>
        </p:nvSpPr>
        <p:spPr>
          <a:xfrm>
            <a:off x="1840546" y="1593619"/>
            <a:ext cx="8510905" cy="1015663"/>
          </a:xfrm>
          <a:prstGeom prst="rect">
            <a:avLst/>
          </a:prstGeom>
          <a:noFill/>
        </p:spPr>
        <p:txBody>
          <a:bodyPr wrap="square" rtlCol="0">
            <a:spAutoFit/>
          </a:bodyPr>
          <a:lstStyle/>
          <a:p>
            <a:pPr lvl="0"/>
            <a:r>
              <a:rPr lang="zh-CN" altLang="en-US" sz="2000" dirty="0">
                <a:solidFill>
                  <a:schemeClr val="tx1">
                    <a:lumMod val="65000"/>
                    <a:lumOff val="35000"/>
                  </a:schemeClr>
                </a:solidFill>
                <a:ea typeface="张海山锐谐体2.0-授权联系：Samtype@QQ.com" panose="02000000000000000000"/>
              </a:rPr>
              <a:t>疫苗流向往往在疫苗召回中起了重大作用，是疫苗安全的保证。根据有关部门的疫苗批示与二级政府的疫苗公示，建立疫苗流向的可视化，让用户对疫苗更加放心。</a:t>
            </a:r>
            <a:endParaRPr kumimoji="0" lang="zh-CN" altLang="en-US" sz="20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
        <p:nvSpPr>
          <p:cNvPr id="9" name="文本框 8"/>
          <p:cNvSpPr txBox="1"/>
          <p:nvPr/>
        </p:nvSpPr>
        <p:spPr>
          <a:xfrm>
            <a:off x="1493920" y="2912787"/>
            <a:ext cx="5428615" cy="523220"/>
          </a:xfrm>
          <a:prstGeom prst="rect">
            <a:avLst/>
          </a:prstGeom>
          <a:noFill/>
        </p:spPr>
        <p:txBody>
          <a:bodyPr wrap="square" rtlCol="0">
            <a:spAutoFit/>
          </a:bodyPr>
          <a:lstStyle/>
          <a:p>
            <a:pPr lvl="0"/>
            <a:r>
              <a:rPr lang="en-US" altLang="zh-CN" sz="2800" dirty="0">
                <a:solidFill>
                  <a:schemeClr val="tx1">
                    <a:lumMod val="65000"/>
                    <a:lumOff val="35000"/>
                  </a:schemeClr>
                </a:solidFill>
                <a:latin typeface="Calibri" panose="020F0502020204030204"/>
                <a:ea typeface="张海山锐谐体2.0-授权联系：Samtype@QQ.com" panose="02000000000000000000"/>
              </a:rPr>
              <a:t>4</a:t>
            </a:r>
            <a:r>
              <a:rPr lang="zh-CN" altLang="en-US" sz="2800" dirty="0">
                <a:solidFill>
                  <a:schemeClr val="tx1">
                    <a:lumMod val="65000"/>
                    <a:lumOff val="35000"/>
                  </a:schemeClr>
                </a:solidFill>
                <a:ea typeface="张海山锐谐体2.0-授权联系：Samtype@QQ.com" panose="02000000000000000000"/>
              </a:rPr>
              <a:t>、疫苗知识科普</a:t>
            </a:r>
            <a:endParaRPr kumimoji="0" lang="zh-CN" altLang="en-US" sz="2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
        <p:nvSpPr>
          <p:cNvPr id="10" name="文本框 9"/>
          <p:cNvSpPr txBox="1"/>
          <p:nvPr/>
        </p:nvSpPr>
        <p:spPr>
          <a:xfrm>
            <a:off x="1840545" y="3481974"/>
            <a:ext cx="8510905" cy="1015663"/>
          </a:xfrm>
          <a:prstGeom prst="rect">
            <a:avLst/>
          </a:prstGeom>
          <a:noFill/>
        </p:spPr>
        <p:txBody>
          <a:bodyPr wrap="square" rtlCol="0">
            <a:spAutoFit/>
          </a:bodyPr>
          <a:lstStyle/>
          <a:p>
            <a:pPr lvl="0"/>
            <a:r>
              <a:rPr lang="zh-CN" altLang="en-US" sz="2000" dirty="0">
                <a:solidFill>
                  <a:schemeClr val="tx1">
                    <a:lumMod val="65000"/>
                    <a:lumOff val="35000"/>
                  </a:schemeClr>
                </a:solidFill>
                <a:ea typeface="张海山锐谐体2.0-授权联系：Samtype@QQ.com" panose="02000000000000000000"/>
              </a:rPr>
              <a:t>疫苗作为预防疾病的重要手段，受到人们的关注，由于其本质是各类病原微生物，人们对其更加谨慎。我们希望为用户提供疫苗知识常识的科普，以便于增加用户对疫苗的了解，科学理性地对待疫苗。</a:t>
            </a:r>
            <a:endParaRPr kumimoji="0" lang="zh-CN" altLang="en-US" sz="20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
        <p:nvSpPr>
          <p:cNvPr id="11" name="文本框 10"/>
          <p:cNvSpPr txBox="1"/>
          <p:nvPr/>
        </p:nvSpPr>
        <p:spPr>
          <a:xfrm>
            <a:off x="1493920" y="4672373"/>
            <a:ext cx="5428615" cy="523220"/>
          </a:xfrm>
          <a:prstGeom prst="rect">
            <a:avLst/>
          </a:prstGeom>
          <a:noFill/>
        </p:spPr>
        <p:txBody>
          <a:bodyPr wrap="square" rtlCol="0">
            <a:spAutoFit/>
          </a:bodyPr>
          <a:lstStyle/>
          <a:p>
            <a:pPr lvl="0"/>
            <a:r>
              <a:rPr lang="en-US" altLang="zh-CN" sz="2800" dirty="0">
                <a:solidFill>
                  <a:schemeClr val="tx1">
                    <a:lumMod val="65000"/>
                    <a:lumOff val="35000"/>
                  </a:schemeClr>
                </a:solidFill>
                <a:latin typeface="Calibri" panose="020F0502020204030204"/>
                <a:ea typeface="张海山锐谐体2.0-授权联系：Samtype@QQ.com" panose="02000000000000000000"/>
              </a:rPr>
              <a:t>5</a:t>
            </a:r>
            <a:r>
              <a:rPr lang="zh-CN" altLang="en-US" sz="2800" dirty="0">
                <a:solidFill>
                  <a:schemeClr val="tx1">
                    <a:lumMod val="65000"/>
                    <a:lumOff val="35000"/>
                  </a:schemeClr>
                </a:solidFill>
                <a:ea typeface="张海山锐谐体2.0-授权联系：Samtype@QQ.com" panose="02000000000000000000"/>
              </a:rPr>
              <a:t>、疾控中心信息</a:t>
            </a:r>
            <a:endParaRPr kumimoji="0" lang="zh-CN" altLang="en-US" sz="2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
        <p:nvSpPr>
          <p:cNvPr id="12" name="文本框 11"/>
          <p:cNvSpPr txBox="1"/>
          <p:nvPr/>
        </p:nvSpPr>
        <p:spPr>
          <a:xfrm>
            <a:off x="1844418" y="5287527"/>
            <a:ext cx="8510905" cy="707886"/>
          </a:xfrm>
          <a:prstGeom prst="rect">
            <a:avLst/>
          </a:prstGeom>
          <a:noFill/>
        </p:spPr>
        <p:txBody>
          <a:bodyPr wrap="square" rtlCol="0">
            <a:spAutoFit/>
          </a:bodyPr>
          <a:lstStyle/>
          <a:p>
            <a:pPr lvl="0"/>
            <a:r>
              <a:rPr lang="zh-CN" altLang="en-US" sz="2000" dirty="0">
                <a:solidFill>
                  <a:schemeClr val="tx1">
                    <a:lumMod val="65000"/>
                    <a:lumOff val="35000"/>
                  </a:schemeClr>
                </a:solidFill>
                <a:ea typeface="张海山锐谐体2.0-授权联系：Samtype@QQ.com" panose="02000000000000000000"/>
              </a:rPr>
              <a:t>疫苗要去哪里注射，你知道吗？我们为用户标记当地防疫站的位置，提供防疫站的信息，便于用户更加方便地进行防疫活动。</a:t>
            </a:r>
            <a:endParaRPr kumimoji="0" lang="zh-CN" altLang="en-US" sz="20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p:bldP spid="9" grpId="1"/>
      <p:bldP spid="10" grpId="0"/>
      <p:bldP spid="10" grpId="1"/>
      <p:bldP spid="11" grpId="0"/>
      <p:bldP spid="11" grpId="1"/>
      <p:bldP spid="12" grpId="0"/>
      <p:bldP spid="1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699435"/>
            <a:ext cx="6328227" cy="3459130"/>
            <a:chOff x="2931887" y="1699435"/>
            <a:chExt cx="6328227" cy="3459130"/>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1" fmla="*/ 0 w 4877707"/>
                  <a:gd name="connsiteY0-2" fmla="*/ 0 h 3367314"/>
                  <a:gd name="connsiteX1-3" fmla="*/ 4877707 w 4877707"/>
                  <a:gd name="connsiteY1-4" fmla="*/ 0 h 3367314"/>
                  <a:gd name="connsiteX2-5" fmla="*/ 2903764 w 4877707"/>
                  <a:gd name="connsiteY2-6" fmla="*/ 3367314 h 3367314"/>
                  <a:gd name="connsiteX3-7" fmla="*/ 0 w 4877707"/>
                  <a:gd name="connsiteY3-8" fmla="*/ 3280228 h 3367314"/>
                  <a:gd name="connsiteX4-9" fmla="*/ 0 w 4877707"/>
                  <a:gd name="connsiteY4-10" fmla="*/ 0 h 3367314"/>
                  <a:gd name="connsiteX0-11" fmla="*/ 0 w 5138965"/>
                  <a:gd name="connsiteY0-12" fmla="*/ 1277257 h 3367314"/>
                  <a:gd name="connsiteX1-13" fmla="*/ 5138965 w 5138965"/>
                  <a:gd name="connsiteY1-14" fmla="*/ 0 h 3367314"/>
                  <a:gd name="connsiteX2-15" fmla="*/ 3165022 w 5138965"/>
                  <a:gd name="connsiteY2-16" fmla="*/ 3367314 h 3367314"/>
                  <a:gd name="connsiteX3-17" fmla="*/ 261258 w 5138965"/>
                  <a:gd name="connsiteY3-18" fmla="*/ 3280228 h 3367314"/>
                  <a:gd name="connsiteX4-19" fmla="*/ 0 w 5138965"/>
                  <a:gd name="connsiteY4-20" fmla="*/ 1277257 h 3367314"/>
                  <a:gd name="connsiteX0-21" fmla="*/ 0 w 3165022"/>
                  <a:gd name="connsiteY0-22" fmla="*/ 0 h 2090057"/>
                  <a:gd name="connsiteX1-23" fmla="*/ 2642508 w 3165022"/>
                  <a:gd name="connsiteY1-24" fmla="*/ 1407886 h 2090057"/>
                  <a:gd name="connsiteX2-25" fmla="*/ 3165022 w 3165022"/>
                  <a:gd name="connsiteY2-26" fmla="*/ 2090057 h 2090057"/>
                  <a:gd name="connsiteX3-27" fmla="*/ 261258 w 3165022"/>
                  <a:gd name="connsiteY3-28" fmla="*/ 2002971 h 2090057"/>
                  <a:gd name="connsiteX4-29" fmla="*/ 0 w 3165022"/>
                  <a:gd name="connsiteY4-30" fmla="*/ 0 h 2090057"/>
                  <a:gd name="connsiteX0-31" fmla="*/ 0 w 3469822"/>
                  <a:gd name="connsiteY0-32" fmla="*/ 0 h 2090057"/>
                  <a:gd name="connsiteX1-33" fmla="*/ 3469822 w 3469822"/>
                  <a:gd name="connsiteY1-34" fmla="*/ 493486 h 2090057"/>
                  <a:gd name="connsiteX2-35" fmla="*/ 3165022 w 3469822"/>
                  <a:gd name="connsiteY2-36" fmla="*/ 2090057 h 2090057"/>
                  <a:gd name="connsiteX3-37" fmla="*/ 261258 w 3469822"/>
                  <a:gd name="connsiteY3-38" fmla="*/ 2002971 h 2090057"/>
                  <a:gd name="connsiteX4-39" fmla="*/ 0 w 3469822"/>
                  <a:gd name="connsiteY4-40" fmla="*/ 0 h 2090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1" fmla="*/ 1378857 w 2496458"/>
                  <a:gd name="connsiteY0-2" fmla="*/ 0 h 1422400"/>
                  <a:gd name="connsiteX1-3" fmla="*/ 2496458 w 2496458"/>
                  <a:gd name="connsiteY1-4" fmla="*/ 0 h 1422400"/>
                  <a:gd name="connsiteX2-5" fmla="*/ 2496458 w 2496458"/>
                  <a:gd name="connsiteY2-6" fmla="*/ 1422400 h 1422400"/>
                  <a:gd name="connsiteX3-7" fmla="*/ 0 w 2496458"/>
                  <a:gd name="connsiteY3-8" fmla="*/ 1422400 h 1422400"/>
                  <a:gd name="connsiteX4-9" fmla="*/ 1378857 w 2496458"/>
                  <a:gd name="connsiteY4-10" fmla="*/ 0 h 1422400"/>
                  <a:gd name="connsiteX0-11" fmla="*/ 14515 w 2496458"/>
                  <a:gd name="connsiteY0-12" fmla="*/ 0 h 1582057"/>
                  <a:gd name="connsiteX1-13" fmla="*/ 2496458 w 2496458"/>
                  <a:gd name="connsiteY1-14" fmla="*/ 159657 h 1582057"/>
                  <a:gd name="connsiteX2-15" fmla="*/ 2496458 w 2496458"/>
                  <a:gd name="connsiteY2-16" fmla="*/ 1582057 h 1582057"/>
                  <a:gd name="connsiteX3-17" fmla="*/ 0 w 2496458"/>
                  <a:gd name="connsiteY3-18" fmla="*/ 1582057 h 1582057"/>
                  <a:gd name="connsiteX4-19" fmla="*/ 14515 w 2496458"/>
                  <a:gd name="connsiteY4-20" fmla="*/ 0 h 1582057"/>
                  <a:gd name="connsiteX0-21" fmla="*/ 14515 w 3396344"/>
                  <a:gd name="connsiteY0-22" fmla="*/ 0 h 1582057"/>
                  <a:gd name="connsiteX1-23" fmla="*/ 3396344 w 3396344"/>
                  <a:gd name="connsiteY1-24" fmla="*/ 14514 h 1582057"/>
                  <a:gd name="connsiteX2-25" fmla="*/ 2496458 w 3396344"/>
                  <a:gd name="connsiteY2-26" fmla="*/ 1582057 h 1582057"/>
                  <a:gd name="connsiteX3-27" fmla="*/ 0 w 3396344"/>
                  <a:gd name="connsiteY3-28" fmla="*/ 1582057 h 1582057"/>
                  <a:gd name="connsiteX4-29" fmla="*/ 14515 w 3396344"/>
                  <a:gd name="connsiteY4-30" fmla="*/ 0 h 1582057"/>
                  <a:gd name="connsiteX0-31" fmla="*/ 14515 w 3396344"/>
                  <a:gd name="connsiteY0-32" fmla="*/ 0 h 1915885"/>
                  <a:gd name="connsiteX1-33" fmla="*/ 3396344 w 3396344"/>
                  <a:gd name="connsiteY1-34" fmla="*/ 14514 h 1915885"/>
                  <a:gd name="connsiteX2-35" fmla="*/ 2801258 w 3396344"/>
                  <a:gd name="connsiteY2-36" fmla="*/ 1915885 h 1915885"/>
                  <a:gd name="connsiteX3-37" fmla="*/ 0 w 3396344"/>
                  <a:gd name="connsiteY3-38" fmla="*/ 1582057 h 1915885"/>
                  <a:gd name="connsiteX4-39" fmla="*/ 14515 w 3396344"/>
                  <a:gd name="connsiteY4-40" fmla="*/ 0 h 19158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198880"/>
            </a:xfrm>
            <a:prstGeom prst="rect">
              <a:avLst/>
            </a:prstGeom>
            <a:noFill/>
          </p:spPr>
          <p:txBody>
            <a:bodyPr wrap="square" rtlCol="0">
              <a:spAutoFit/>
            </a:bodyPr>
            <a:lstStyle/>
            <a:p>
              <a:pPr algn="ctr"/>
              <a:r>
                <a:rPr lang="zh-CN"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rPr>
                <a:t>进程安排</a:t>
              </a: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2" name="图片 1"/>
          <p:cNvPicPr>
            <a:picLocks noChangeAspect="1"/>
          </p:cNvPicPr>
          <p:nvPr/>
        </p:nvPicPr>
        <p:blipFill>
          <a:blip r:embed="rId2"/>
          <a:stretch>
            <a:fillRect/>
          </a:stretch>
        </p:blipFill>
        <p:spPr>
          <a:xfrm>
            <a:off x="146685" y="341630"/>
            <a:ext cx="4345305" cy="14465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flipV="1">
            <a:off x="0" y="-2"/>
            <a:ext cx="1114425" cy="1316699"/>
          </a:xfrm>
          <a:prstGeom prst="rtTriangl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直角三角形 7"/>
          <p:cNvSpPr/>
          <p:nvPr/>
        </p:nvSpPr>
        <p:spPr>
          <a:xfrm rot="16200000">
            <a:off x="10905603" y="5571602"/>
            <a:ext cx="1425036" cy="1147760"/>
          </a:xfrm>
          <a:prstGeom prst="rtTriangle">
            <a:avLst/>
          </a:prstGeom>
          <a:solidFill>
            <a:srgbClr val="5A51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682275" y="2829828"/>
            <a:ext cx="2070100" cy="1198880"/>
          </a:xfrm>
          <a:prstGeom prst="rect">
            <a:avLst/>
          </a:prstGeom>
          <a:noFill/>
        </p:spPr>
        <p:txBody>
          <a:bodyPr wrap="square" rtlCol="0">
            <a:spAutoFit/>
          </a:bodyPr>
          <a:lstStyle/>
          <a:p>
            <a:r>
              <a:rPr lang="zh-CN" altLang="en-US" sz="7200" dirty="0">
                <a:solidFill>
                  <a:srgbClr val="27A98C"/>
                </a:solidFill>
                <a:latin typeface="张海山锐谐体2.0-授权联系：Samtype@QQ.com" panose="02000000000000000000" pitchFamily="2" charset="-122"/>
                <a:ea typeface="张海山锐谐体2.0-授权联系：Samtype@QQ.com" panose="02000000000000000000" pitchFamily="2" charset="-122"/>
              </a:rPr>
              <a:t>目录</a:t>
            </a:r>
          </a:p>
        </p:txBody>
      </p:sp>
      <p:sp>
        <p:nvSpPr>
          <p:cNvPr id="13" name="任意多边形 12"/>
          <p:cNvSpPr/>
          <p:nvPr/>
        </p:nvSpPr>
        <p:spPr>
          <a:xfrm>
            <a:off x="5109210" y="876300"/>
            <a:ext cx="4169410" cy="709930"/>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椭圆 4"/>
          <p:cNvSpPr/>
          <p:nvPr/>
        </p:nvSpPr>
        <p:spPr>
          <a:xfrm>
            <a:off x="4822190" y="876300"/>
            <a:ext cx="702310" cy="70929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1</a:t>
            </a:r>
            <a:endParaRPr lang="zh-HK" altLang="en-US" sz="4000" dirty="0">
              <a:latin typeface="张海山锐谐体2.0-授权联系：Samtype@QQ.com" panose="02000000000000000000" pitchFamily="2" charset="-122"/>
              <a:ea typeface="张海山锐谐体2.0-授权联系：Samtype@QQ.com" panose="02000000000000000000" pitchFamily="2" charset="-122"/>
            </a:endParaRPr>
          </a:p>
        </p:txBody>
      </p:sp>
      <p:sp>
        <p:nvSpPr>
          <p:cNvPr id="14" name="椭圆 13"/>
          <p:cNvSpPr/>
          <p:nvPr/>
        </p:nvSpPr>
        <p:spPr>
          <a:xfrm>
            <a:off x="4874260" y="954405"/>
            <a:ext cx="598170" cy="55245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文本框 8"/>
          <p:cNvSpPr txBox="1"/>
          <p:nvPr/>
        </p:nvSpPr>
        <p:spPr>
          <a:xfrm>
            <a:off x="5962015" y="908685"/>
            <a:ext cx="2927350" cy="645160"/>
          </a:xfrm>
          <a:prstGeom prst="rect">
            <a:avLst/>
          </a:prstGeom>
          <a:noFill/>
        </p:spPr>
        <p:txBody>
          <a:bodyPr wrap="square" rtlCol="0">
            <a:spAutoFit/>
          </a:bodyPr>
          <a:lstStyle/>
          <a:p>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团队简介</a:t>
            </a:r>
          </a:p>
        </p:txBody>
      </p:sp>
      <p:sp>
        <p:nvSpPr>
          <p:cNvPr id="6" name="任意多边形 5"/>
          <p:cNvSpPr/>
          <p:nvPr/>
        </p:nvSpPr>
        <p:spPr>
          <a:xfrm>
            <a:off x="5109210" y="3073400"/>
            <a:ext cx="4169410" cy="709930"/>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椭圆 6"/>
          <p:cNvSpPr/>
          <p:nvPr/>
        </p:nvSpPr>
        <p:spPr>
          <a:xfrm>
            <a:off x="4822190" y="3073400"/>
            <a:ext cx="702310" cy="70929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3</a:t>
            </a:r>
          </a:p>
        </p:txBody>
      </p:sp>
      <p:sp>
        <p:nvSpPr>
          <p:cNvPr id="10" name="椭圆 9"/>
          <p:cNvSpPr/>
          <p:nvPr/>
        </p:nvSpPr>
        <p:spPr>
          <a:xfrm>
            <a:off x="4874260" y="3151505"/>
            <a:ext cx="598170" cy="55245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文本框 10"/>
          <p:cNvSpPr txBox="1"/>
          <p:nvPr/>
        </p:nvSpPr>
        <p:spPr>
          <a:xfrm>
            <a:off x="5962015" y="3105785"/>
            <a:ext cx="2927350" cy="645160"/>
          </a:xfrm>
          <a:prstGeom prst="rect">
            <a:avLst/>
          </a:prstGeom>
          <a:noFill/>
        </p:spPr>
        <p:txBody>
          <a:bodyPr wrap="square" rtlCol="0">
            <a:spAutoFit/>
          </a:bodyPr>
          <a:lstStyle/>
          <a:p>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需求分析</a:t>
            </a:r>
          </a:p>
        </p:txBody>
      </p:sp>
      <p:sp>
        <p:nvSpPr>
          <p:cNvPr id="12" name="任意多边形 11"/>
          <p:cNvSpPr/>
          <p:nvPr/>
        </p:nvSpPr>
        <p:spPr>
          <a:xfrm>
            <a:off x="5109210" y="1974850"/>
            <a:ext cx="4169410" cy="709930"/>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椭圆 23"/>
          <p:cNvSpPr/>
          <p:nvPr/>
        </p:nvSpPr>
        <p:spPr>
          <a:xfrm>
            <a:off x="4822190" y="1974850"/>
            <a:ext cx="702310" cy="70929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2</a:t>
            </a:r>
          </a:p>
        </p:txBody>
      </p:sp>
      <p:sp>
        <p:nvSpPr>
          <p:cNvPr id="28" name="椭圆 27"/>
          <p:cNvSpPr/>
          <p:nvPr/>
        </p:nvSpPr>
        <p:spPr>
          <a:xfrm>
            <a:off x="4874260" y="2052955"/>
            <a:ext cx="598170" cy="55245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文本框 28"/>
          <p:cNvSpPr txBox="1"/>
          <p:nvPr/>
        </p:nvSpPr>
        <p:spPr>
          <a:xfrm>
            <a:off x="5962015" y="2007235"/>
            <a:ext cx="2927350" cy="645160"/>
          </a:xfrm>
          <a:prstGeom prst="rect">
            <a:avLst/>
          </a:prstGeom>
          <a:noFill/>
        </p:spPr>
        <p:txBody>
          <a:bodyPr wrap="square" rtlCol="0">
            <a:spAutoFit/>
          </a:bodyPr>
          <a:lstStyle/>
          <a:p>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项目简介</a:t>
            </a:r>
          </a:p>
        </p:txBody>
      </p:sp>
      <p:sp>
        <p:nvSpPr>
          <p:cNvPr id="30" name="任意多边形 29"/>
          <p:cNvSpPr/>
          <p:nvPr/>
        </p:nvSpPr>
        <p:spPr>
          <a:xfrm>
            <a:off x="5109210" y="4192905"/>
            <a:ext cx="4169410" cy="709930"/>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1" name="椭圆 30"/>
          <p:cNvSpPr/>
          <p:nvPr/>
        </p:nvSpPr>
        <p:spPr>
          <a:xfrm>
            <a:off x="4822190" y="4192905"/>
            <a:ext cx="702310" cy="70929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4</a:t>
            </a:r>
          </a:p>
        </p:txBody>
      </p:sp>
      <p:sp>
        <p:nvSpPr>
          <p:cNvPr id="32" name="椭圆 31"/>
          <p:cNvSpPr/>
          <p:nvPr/>
        </p:nvSpPr>
        <p:spPr>
          <a:xfrm>
            <a:off x="4874260" y="4271010"/>
            <a:ext cx="598170" cy="55245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文本框 32"/>
          <p:cNvSpPr txBox="1"/>
          <p:nvPr/>
        </p:nvSpPr>
        <p:spPr>
          <a:xfrm>
            <a:off x="5962015" y="4225290"/>
            <a:ext cx="2927350" cy="645160"/>
          </a:xfrm>
          <a:prstGeom prst="rect">
            <a:avLst/>
          </a:prstGeom>
          <a:noFill/>
        </p:spPr>
        <p:txBody>
          <a:bodyPr wrap="square" rtlCol="0">
            <a:spAutoFit/>
          </a:bodyPr>
          <a:lstStyle/>
          <a:p>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主要功能</a:t>
            </a:r>
          </a:p>
        </p:txBody>
      </p:sp>
      <p:sp>
        <p:nvSpPr>
          <p:cNvPr id="34" name="任意多边形 33"/>
          <p:cNvSpPr/>
          <p:nvPr/>
        </p:nvSpPr>
        <p:spPr>
          <a:xfrm>
            <a:off x="5109210" y="5368925"/>
            <a:ext cx="4169410" cy="709930"/>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椭圆 34"/>
          <p:cNvSpPr/>
          <p:nvPr/>
        </p:nvSpPr>
        <p:spPr>
          <a:xfrm>
            <a:off x="4822190" y="5368925"/>
            <a:ext cx="702310" cy="70929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5</a:t>
            </a:r>
          </a:p>
        </p:txBody>
      </p:sp>
      <p:sp>
        <p:nvSpPr>
          <p:cNvPr id="36" name="椭圆 35"/>
          <p:cNvSpPr/>
          <p:nvPr/>
        </p:nvSpPr>
        <p:spPr>
          <a:xfrm>
            <a:off x="4874260" y="5447030"/>
            <a:ext cx="598170" cy="55245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5962015" y="5400675"/>
            <a:ext cx="2927350" cy="645160"/>
          </a:xfrm>
          <a:prstGeom prst="rect">
            <a:avLst/>
          </a:prstGeom>
          <a:noFill/>
        </p:spPr>
        <p:txBody>
          <a:bodyPr wrap="square" rtlCol="0">
            <a:spAutoFit/>
          </a:bodyPr>
          <a:lstStyle/>
          <a:p>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进程安排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197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进程安排</a:t>
            </a:r>
          </a:p>
        </p:txBody>
      </p:sp>
      <p:pic>
        <p:nvPicPr>
          <p:cNvPr id="6" name="图片 5">
            <a:extLst>
              <a:ext uri="{FF2B5EF4-FFF2-40B4-BE49-F238E27FC236}">
                <a16:creationId xmlns:a16="http://schemas.microsoft.com/office/drawing/2014/main" id="{3D571A91-52E0-4767-8E34-801928EDC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33" y="1989443"/>
            <a:ext cx="11600133" cy="245058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7A98C"/>
        </a:solidFill>
        <a:effectLst/>
      </p:bgPr>
    </p:bg>
    <p:spTree>
      <p:nvGrpSpPr>
        <p:cNvPr id="1" name=""/>
        <p:cNvGrpSpPr/>
        <p:nvPr/>
      </p:nvGrpSpPr>
      <p:grpSpPr>
        <a:xfrm>
          <a:off x="0" y="0"/>
          <a:ext cx="0" cy="0"/>
          <a:chOff x="0" y="0"/>
          <a:chExt cx="0" cy="0"/>
        </a:xfrm>
      </p:grpSpPr>
      <p:sp>
        <p:nvSpPr>
          <p:cNvPr id="3" name="等腰三角形 2"/>
          <p:cNvSpPr/>
          <p:nvPr/>
        </p:nvSpPr>
        <p:spPr>
          <a:xfrm rot="5400000">
            <a:off x="74000" y="3349013"/>
            <a:ext cx="1460136" cy="1646238"/>
          </a:xfrm>
          <a:prstGeom prst="triangl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1627188" y="742950"/>
            <a:ext cx="10583862" cy="6115050"/>
          </a:xfrm>
          <a:custGeom>
            <a:avLst/>
            <a:gdLst>
              <a:gd name="connsiteX0" fmla="*/ 0 w 7859712"/>
              <a:gd name="connsiteY0" fmla="*/ 0 h 5067300"/>
              <a:gd name="connsiteX1" fmla="*/ 7859712 w 7859712"/>
              <a:gd name="connsiteY1" fmla="*/ 0 h 5067300"/>
              <a:gd name="connsiteX2" fmla="*/ 7859712 w 7859712"/>
              <a:gd name="connsiteY2" fmla="*/ 5067300 h 5067300"/>
              <a:gd name="connsiteX3" fmla="*/ 0 w 7859712"/>
              <a:gd name="connsiteY3" fmla="*/ 5067300 h 5067300"/>
              <a:gd name="connsiteX4" fmla="*/ 0 w 7859712"/>
              <a:gd name="connsiteY4" fmla="*/ 0 h 5067300"/>
              <a:gd name="connsiteX0-1" fmla="*/ 0 w 10564812"/>
              <a:gd name="connsiteY0-2" fmla="*/ 2381250 h 5067300"/>
              <a:gd name="connsiteX1-3" fmla="*/ 10564812 w 10564812"/>
              <a:gd name="connsiteY1-4" fmla="*/ 0 h 5067300"/>
              <a:gd name="connsiteX2-5" fmla="*/ 10564812 w 10564812"/>
              <a:gd name="connsiteY2-6" fmla="*/ 5067300 h 5067300"/>
              <a:gd name="connsiteX3-7" fmla="*/ 2705100 w 10564812"/>
              <a:gd name="connsiteY3-8" fmla="*/ 5067300 h 5067300"/>
              <a:gd name="connsiteX4-9" fmla="*/ 0 w 10564812"/>
              <a:gd name="connsiteY4-10" fmla="*/ 2381250 h 5067300"/>
              <a:gd name="connsiteX0-11" fmla="*/ 0 w 10564812"/>
              <a:gd name="connsiteY0-12" fmla="*/ 2381250 h 5067300"/>
              <a:gd name="connsiteX1-13" fmla="*/ 10564812 w 10564812"/>
              <a:gd name="connsiteY1-14" fmla="*/ 0 h 5067300"/>
              <a:gd name="connsiteX2-15" fmla="*/ 10564812 w 10564812"/>
              <a:gd name="connsiteY2-16" fmla="*/ 5067300 h 5067300"/>
              <a:gd name="connsiteX3-17" fmla="*/ 5886450 w 10564812"/>
              <a:gd name="connsiteY3-18" fmla="*/ 5067300 h 5067300"/>
              <a:gd name="connsiteX4-19" fmla="*/ 0 w 10564812"/>
              <a:gd name="connsiteY4-20" fmla="*/ 2381250 h 5067300"/>
              <a:gd name="connsiteX0-21" fmla="*/ 0 w 10583862"/>
              <a:gd name="connsiteY0-22" fmla="*/ 3429000 h 6115050"/>
              <a:gd name="connsiteX1-23" fmla="*/ 10583862 w 10583862"/>
              <a:gd name="connsiteY1-24" fmla="*/ 0 h 6115050"/>
              <a:gd name="connsiteX2-25" fmla="*/ 10564812 w 10583862"/>
              <a:gd name="connsiteY2-26" fmla="*/ 6115050 h 6115050"/>
              <a:gd name="connsiteX3-27" fmla="*/ 5886450 w 10583862"/>
              <a:gd name="connsiteY3-28" fmla="*/ 6115050 h 6115050"/>
              <a:gd name="connsiteX4-29" fmla="*/ 0 w 10583862"/>
              <a:gd name="connsiteY4-30" fmla="*/ 3429000 h 6115050"/>
              <a:gd name="connsiteX0-31" fmla="*/ 0 w 10583862"/>
              <a:gd name="connsiteY0-32" fmla="*/ 3429000 h 6115050"/>
              <a:gd name="connsiteX1-33" fmla="*/ 10583862 w 10583862"/>
              <a:gd name="connsiteY1-34" fmla="*/ 0 h 6115050"/>
              <a:gd name="connsiteX2-35" fmla="*/ 10564812 w 10583862"/>
              <a:gd name="connsiteY2-36" fmla="*/ 6115050 h 6115050"/>
              <a:gd name="connsiteX3-37" fmla="*/ 5391150 w 10583862"/>
              <a:gd name="connsiteY3-38" fmla="*/ 6115050 h 6115050"/>
              <a:gd name="connsiteX4-39" fmla="*/ 0 w 10583862"/>
              <a:gd name="connsiteY4-40" fmla="*/ 3429000 h 6115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583862" h="6115050">
                <a:moveTo>
                  <a:pt x="0" y="3429000"/>
                </a:moveTo>
                <a:lnTo>
                  <a:pt x="10583862" y="0"/>
                </a:lnTo>
                <a:lnTo>
                  <a:pt x="10564812" y="6115050"/>
                </a:lnTo>
                <a:lnTo>
                  <a:pt x="5391150" y="6115050"/>
                </a:lnTo>
                <a:lnTo>
                  <a:pt x="0" y="3429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957" y="4162425"/>
            <a:ext cx="4086225" cy="2724150"/>
          </a:xfrm>
          <a:prstGeom prst="triangle">
            <a:avLst/>
          </a:prstGeom>
        </p:spPr>
      </p:pic>
      <p:cxnSp>
        <p:nvCxnSpPr>
          <p:cNvPr id="8" name="直接连接符 7"/>
          <p:cNvCxnSpPr>
            <a:stCxn id="3" idx="0"/>
          </p:cNvCxnSpPr>
          <p:nvPr/>
        </p:nvCxnSpPr>
        <p:spPr>
          <a:xfrm flipV="1">
            <a:off x="1627187" y="23202"/>
            <a:ext cx="3078163" cy="414893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 idx="0"/>
          </p:cNvCxnSpPr>
          <p:nvPr/>
        </p:nvCxnSpPr>
        <p:spPr>
          <a:xfrm flipH="1" flipV="1">
            <a:off x="33011" y="2097667"/>
            <a:ext cx="1594176" cy="2074465"/>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458335" y="4240530"/>
            <a:ext cx="7508875" cy="922020"/>
          </a:xfrm>
          <a:prstGeom prst="rect">
            <a:avLst/>
          </a:prstGeom>
          <a:noFill/>
        </p:spPr>
        <p:txBody>
          <a:bodyPr wrap="square" rtlCol="0">
            <a:spAutoFit/>
          </a:bodyPr>
          <a:lstStyle/>
          <a:p>
            <a:r>
              <a:rPr lang="en-US" altLang="zh-HK" sz="5400" dirty="0">
                <a:solidFill>
                  <a:schemeClr val="bg1"/>
                </a:solidFill>
                <a:latin typeface="张海山锐谐体2.0-授权联系：Samtype@QQ.com" panose="02000000000000000000" pitchFamily="2" charset="-122"/>
                <a:ea typeface="张海山锐谐体2.0-授权联系：Samtype@QQ.com" panose="02000000000000000000" pitchFamily="2" charset="-122"/>
              </a:rPr>
              <a:t>THANKS FOR WATCHING</a:t>
            </a:r>
            <a:endParaRPr lang="zh-HK" altLang="en-US" sz="54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699435"/>
            <a:ext cx="6328227" cy="3459130"/>
            <a:chOff x="2931887" y="1699435"/>
            <a:chExt cx="6328227" cy="3459130"/>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1" fmla="*/ 0 w 4877707"/>
                  <a:gd name="connsiteY0-2" fmla="*/ 0 h 3367314"/>
                  <a:gd name="connsiteX1-3" fmla="*/ 4877707 w 4877707"/>
                  <a:gd name="connsiteY1-4" fmla="*/ 0 h 3367314"/>
                  <a:gd name="connsiteX2-5" fmla="*/ 2903764 w 4877707"/>
                  <a:gd name="connsiteY2-6" fmla="*/ 3367314 h 3367314"/>
                  <a:gd name="connsiteX3-7" fmla="*/ 0 w 4877707"/>
                  <a:gd name="connsiteY3-8" fmla="*/ 3280228 h 3367314"/>
                  <a:gd name="connsiteX4-9" fmla="*/ 0 w 4877707"/>
                  <a:gd name="connsiteY4-10" fmla="*/ 0 h 3367314"/>
                  <a:gd name="connsiteX0-11" fmla="*/ 0 w 5138965"/>
                  <a:gd name="connsiteY0-12" fmla="*/ 1277257 h 3367314"/>
                  <a:gd name="connsiteX1-13" fmla="*/ 5138965 w 5138965"/>
                  <a:gd name="connsiteY1-14" fmla="*/ 0 h 3367314"/>
                  <a:gd name="connsiteX2-15" fmla="*/ 3165022 w 5138965"/>
                  <a:gd name="connsiteY2-16" fmla="*/ 3367314 h 3367314"/>
                  <a:gd name="connsiteX3-17" fmla="*/ 261258 w 5138965"/>
                  <a:gd name="connsiteY3-18" fmla="*/ 3280228 h 3367314"/>
                  <a:gd name="connsiteX4-19" fmla="*/ 0 w 5138965"/>
                  <a:gd name="connsiteY4-20" fmla="*/ 1277257 h 3367314"/>
                  <a:gd name="connsiteX0-21" fmla="*/ 0 w 3165022"/>
                  <a:gd name="connsiteY0-22" fmla="*/ 0 h 2090057"/>
                  <a:gd name="connsiteX1-23" fmla="*/ 2642508 w 3165022"/>
                  <a:gd name="connsiteY1-24" fmla="*/ 1407886 h 2090057"/>
                  <a:gd name="connsiteX2-25" fmla="*/ 3165022 w 3165022"/>
                  <a:gd name="connsiteY2-26" fmla="*/ 2090057 h 2090057"/>
                  <a:gd name="connsiteX3-27" fmla="*/ 261258 w 3165022"/>
                  <a:gd name="connsiteY3-28" fmla="*/ 2002971 h 2090057"/>
                  <a:gd name="connsiteX4-29" fmla="*/ 0 w 3165022"/>
                  <a:gd name="connsiteY4-30" fmla="*/ 0 h 2090057"/>
                  <a:gd name="connsiteX0-31" fmla="*/ 0 w 3469822"/>
                  <a:gd name="connsiteY0-32" fmla="*/ 0 h 2090057"/>
                  <a:gd name="connsiteX1-33" fmla="*/ 3469822 w 3469822"/>
                  <a:gd name="connsiteY1-34" fmla="*/ 493486 h 2090057"/>
                  <a:gd name="connsiteX2-35" fmla="*/ 3165022 w 3469822"/>
                  <a:gd name="connsiteY2-36" fmla="*/ 2090057 h 2090057"/>
                  <a:gd name="connsiteX3-37" fmla="*/ 261258 w 3469822"/>
                  <a:gd name="connsiteY3-38" fmla="*/ 2002971 h 2090057"/>
                  <a:gd name="connsiteX4-39" fmla="*/ 0 w 3469822"/>
                  <a:gd name="connsiteY4-40" fmla="*/ 0 h 2090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1" fmla="*/ 1378857 w 2496458"/>
                  <a:gd name="connsiteY0-2" fmla="*/ 0 h 1422400"/>
                  <a:gd name="connsiteX1-3" fmla="*/ 2496458 w 2496458"/>
                  <a:gd name="connsiteY1-4" fmla="*/ 0 h 1422400"/>
                  <a:gd name="connsiteX2-5" fmla="*/ 2496458 w 2496458"/>
                  <a:gd name="connsiteY2-6" fmla="*/ 1422400 h 1422400"/>
                  <a:gd name="connsiteX3-7" fmla="*/ 0 w 2496458"/>
                  <a:gd name="connsiteY3-8" fmla="*/ 1422400 h 1422400"/>
                  <a:gd name="connsiteX4-9" fmla="*/ 1378857 w 2496458"/>
                  <a:gd name="connsiteY4-10" fmla="*/ 0 h 1422400"/>
                  <a:gd name="connsiteX0-11" fmla="*/ 14515 w 2496458"/>
                  <a:gd name="connsiteY0-12" fmla="*/ 0 h 1582057"/>
                  <a:gd name="connsiteX1-13" fmla="*/ 2496458 w 2496458"/>
                  <a:gd name="connsiteY1-14" fmla="*/ 159657 h 1582057"/>
                  <a:gd name="connsiteX2-15" fmla="*/ 2496458 w 2496458"/>
                  <a:gd name="connsiteY2-16" fmla="*/ 1582057 h 1582057"/>
                  <a:gd name="connsiteX3-17" fmla="*/ 0 w 2496458"/>
                  <a:gd name="connsiteY3-18" fmla="*/ 1582057 h 1582057"/>
                  <a:gd name="connsiteX4-19" fmla="*/ 14515 w 2496458"/>
                  <a:gd name="connsiteY4-20" fmla="*/ 0 h 1582057"/>
                  <a:gd name="connsiteX0-21" fmla="*/ 14515 w 3396344"/>
                  <a:gd name="connsiteY0-22" fmla="*/ 0 h 1582057"/>
                  <a:gd name="connsiteX1-23" fmla="*/ 3396344 w 3396344"/>
                  <a:gd name="connsiteY1-24" fmla="*/ 14514 h 1582057"/>
                  <a:gd name="connsiteX2-25" fmla="*/ 2496458 w 3396344"/>
                  <a:gd name="connsiteY2-26" fmla="*/ 1582057 h 1582057"/>
                  <a:gd name="connsiteX3-27" fmla="*/ 0 w 3396344"/>
                  <a:gd name="connsiteY3-28" fmla="*/ 1582057 h 1582057"/>
                  <a:gd name="connsiteX4-29" fmla="*/ 14515 w 3396344"/>
                  <a:gd name="connsiteY4-30" fmla="*/ 0 h 1582057"/>
                  <a:gd name="connsiteX0-31" fmla="*/ 14515 w 3396344"/>
                  <a:gd name="connsiteY0-32" fmla="*/ 0 h 1915885"/>
                  <a:gd name="connsiteX1-33" fmla="*/ 3396344 w 3396344"/>
                  <a:gd name="connsiteY1-34" fmla="*/ 14514 h 1915885"/>
                  <a:gd name="connsiteX2-35" fmla="*/ 2801258 w 3396344"/>
                  <a:gd name="connsiteY2-36" fmla="*/ 1915885 h 1915885"/>
                  <a:gd name="connsiteX3-37" fmla="*/ 0 w 3396344"/>
                  <a:gd name="connsiteY3-38" fmla="*/ 1582057 h 1915885"/>
                  <a:gd name="connsiteX4-39" fmla="*/ 14515 w 3396344"/>
                  <a:gd name="connsiteY4-40" fmla="*/ 0 h 19158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198880"/>
            </a:xfrm>
            <a:prstGeom prst="rect">
              <a:avLst/>
            </a:prstGeom>
            <a:noFill/>
          </p:spPr>
          <p:txBody>
            <a:bodyPr wrap="square" rtlCol="0">
              <a:spAutoFit/>
            </a:bodyPr>
            <a:lstStyle/>
            <a:p>
              <a:pPr algn="ctr"/>
              <a:r>
                <a:rPr lang="zh-CN"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rPr>
                <a:t>团队简介</a:t>
              </a: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2" name="图片 1"/>
          <p:cNvPicPr>
            <a:picLocks noChangeAspect="1"/>
          </p:cNvPicPr>
          <p:nvPr/>
        </p:nvPicPr>
        <p:blipFill>
          <a:blip r:embed="rId2"/>
          <a:stretch>
            <a:fillRect/>
          </a:stretch>
        </p:blipFill>
        <p:spPr>
          <a:xfrm>
            <a:off x="146685" y="341630"/>
            <a:ext cx="4345305" cy="14465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197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团队简介</a:t>
            </a:r>
          </a:p>
        </p:txBody>
      </p:sp>
      <p:graphicFrame>
        <p:nvGraphicFramePr>
          <p:cNvPr id="25" name="图表 24"/>
          <p:cNvGraphicFramePr/>
          <p:nvPr/>
        </p:nvGraphicFramePr>
        <p:xfrm>
          <a:off x="602626" y="1010930"/>
          <a:ext cx="10986748" cy="5785268"/>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组合 6"/>
          <p:cNvGrpSpPr/>
          <p:nvPr/>
        </p:nvGrpSpPr>
        <p:grpSpPr>
          <a:xfrm>
            <a:off x="744220" y="4225925"/>
            <a:ext cx="4871085" cy="1757680"/>
            <a:chOff x="9382" y="3240"/>
            <a:chExt cx="5723" cy="2179"/>
          </a:xfrm>
        </p:grpSpPr>
        <p:pic>
          <p:nvPicPr>
            <p:cNvPr id="5" name="图片 4"/>
            <p:cNvPicPr>
              <a:picLocks noChangeAspect="1"/>
            </p:cNvPicPr>
            <p:nvPr>
              <p:custDataLst>
                <p:tags r:id="rId1"/>
              </p:custDataLst>
            </p:nvPr>
          </p:nvPicPr>
          <p:blipFill>
            <a:blip r:embed="rId4"/>
            <a:stretch>
              <a:fillRect/>
            </a:stretch>
          </p:blipFill>
          <p:spPr>
            <a:xfrm>
              <a:off x="9382" y="3240"/>
              <a:ext cx="4935" cy="2070"/>
            </a:xfrm>
            <a:prstGeom prst="rect">
              <a:avLst/>
            </a:prstGeom>
          </p:spPr>
        </p:pic>
        <p:pic>
          <p:nvPicPr>
            <p:cNvPr id="6" name="图片 5"/>
            <p:cNvPicPr>
              <a:picLocks noChangeAspect="1"/>
            </p:cNvPicPr>
            <p:nvPr/>
          </p:nvPicPr>
          <p:blipFill>
            <a:blip r:embed="rId5"/>
            <a:stretch>
              <a:fillRect/>
            </a:stretch>
          </p:blipFill>
          <p:spPr>
            <a:xfrm>
              <a:off x="14317" y="3261"/>
              <a:ext cx="789" cy="2159"/>
            </a:xfrm>
            <a:prstGeom prst="rect">
              <a:avLst/>
            </a:prstGeom>
          </p:spPr>
        </p:pic>
      </p:grpSp>
      <p:grpSp>
        <p:nvGrpSpPr>
          <p:cNvPr id="11" name="组合 10"/>
          <p:cNvGrpSpPr/>
          <p:nvPr/>
        </p:nvGrpSpPr>
        <p:grpSpPr>
          <a:xfrm>
            <a:off x="876300" y="1407795"/>
            <a:ext cx="5059680" cy="1618615"/>
            <a:chOff x="3768" y="2754"/>
            <a:chExt cx="9153" cy="2778"/>
          </a:xfrm>
        </p:grpSpPr>
        <p:pic>
          <p:nvPicPr>
            <p:cNvPr id="8" name="图片 7"/>
            <p:cNvPicPr>
              <a:picLocks noChangeAspect="1"/>
            </p:cNvPicPr>
            <p:nvPr/>
          </p:nvPicPr>
          <p:blipFill>
            <a:blip r:embed="rId6"/>
            <a:stretch>
              <a:fillRect/>
            </a:stretch>
          </p:blipFill>
          <p:spPr>
            <a:xfrm>
              <a:off x="8331" y="2754"/>
              <a:ext cx="4590" cy="2779"/>
            </a:xfrm>
            <a:prstGeom prst="rect">
              <a:avLst/>
            </a:prstGeom>
          </p:spPr>
        </p:pic>
        <p:pic>
          <p:nvPicPr>
            <p:cNvPr id="10" name="图片 9"/>
            <p:cNvPicPr>
              <a:picLocks noChangeAspect="1"/>
            </p:cNvPicPr>
            <p:nvPr/>
          </p:nvPicPr>
          <p:blipFill>
            <a:blip r:embed="rId7"/>
            <a:stretch>
              <a:fillRect/>
            </a:stretch>
          </p:blipFill>
          <p:spPr>
            <a:xfrm>
              <a:off x="3768" y="2754"/>
              <a:ext cx="4603" cy="2779"/>
            </a:xfrm>
            <a:prstGeom prst="rect">
              <a:avLst/>
            </a:prstGeom>
          </p:spPr>
        </p:pic>
      </p:grpSp>
      <p:sp>
        <p:nvSpPr>
          <p:cNvPr id="12" name="文本框 11"/>
          <p:cNvSpPr txBox="1"/>
          <p:nvPr/>
        </p:nvSpPr>
        <p:spPr>
          <a:xfrm>
            <a:off x="7531735" y="1774190"/>
            <a:ext cx="3926840" cy="4355465"/>
          </a:xfrm>
          <a:prstGeom prst="rect">
            <a:avLst/>
          </a:prstGeom>
          <a:noFill/>
        </p:spPr>
        <p:txBody>
          <a:bodyPr wrap="square" rtlCol="0">
            <a:spAutoFit/>
          </a:bodyPr>
          <a:lstStyle/>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sym typeface="+mn-ea"/>
              </a:rPr>
              <a:t>·</a:t>
            </a:r>
            <a:r>
              <a:rPr lang="zh-CN" altLang="en-US" sz="3600">
                <a:solidFill>
                  <a:srgbClr val="20AA8F"/>
                </a:solidFill>
                <a:latin typeface="华文中宋" panose="02010600040101010101" charset="-122"/>
                <a:ea typeface="华文中宋" panose="02010600040101010101" charset="-122"/>
                <a:cs typeface="华文中宋" panose="02010600040101010101" charset="-122"/>
                <a:sym typeface="+mn-ea"/>
              </a:rPr>
              <a:t>董嘉懿</a:t>
            </a:r>
            <a:endParaRPr lang="en-US" altLang="zh-CN" sz="3600">
              <a:solidFill>
                <a:srgbClr val="20AA8F"/>
              </a:solidFill>
              <a:latin typeface="华文中宋" panose="02010600040101010101" charset="-122"/>
              <a:ea typeface="华文中宋" panose="02010600040101010101" charset="-122"/>
              <a:cs typeface="华文中宋" panose="02010600040101010101" charset="-122"/>
              <a:sym typeface="+mn-ea"/>
            </a:endParaRP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sym typeface="+mn-ea"/>
              </a:rPr>
              <a:t>              ·胡雯</a:t>
            </a: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sym typeface="+mn-ea"/>
              </a:rPr>
              <a:t>·</a:t>
            </a:r>
            <a:r>
              <a:rPr lang="zh-CN" altLang="en-US" sz="3600">
                <a:solidFill>
                  <a:srgbClr val="20AA8F"/>
                </a:solidFill>
                <a:latin typeface="华文中宋" panose="02010600040101010101" charset="-122"/>
                <a:ea typeface="华文中宋" panose="02010600040101010101" charset="-122"/>
                <a:cs typeface="华文中宋" panose="02010600040101010101" charset="-122"/>
                <a:sym typeface="+mn-ea"/>
              </a:rPr>
              <a:t>张芙蓉</a:t>
            </a:r>
            <a:r>
              <a:rPr lang="en-US" altLang="zh-CN" sz="3600">
                <a:solidFill>
                  <a:srgbClr val="20AA8F"/>
                </a:solidFill>
                <a:latin typeface="华文中宋" panose="02010600040101010101" charset="-122"/>
                <a:ea typeface="华文中宋" panose="02010600040101010101" charset="-122"/>
                <a:cs typeface="华文中宋" panose="02010600040101010101" charset="-122"/>
              </a:rPr>
              <a:t>            </a:t>
            </a: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rPr>
              <a:t>              ·</a:t>
            </a:r>
            <a:r>
              <a:rPr lang="zh-CN" altLang="en-US" sz="3600">
                <a:solidFill>
                  <a:srgbClr val="20AA8F"/>
                </a:solidFill>
                <a:latin typeface="华文中宋" panose="02010600040101010101" charset="-122"/>
                <a:ea typeface="华文中宋" panose="02010600040101010101" charset="-122"/>
                <a:cs typeface="华文中宋" panose="02010600040101010101" charset="-122"/>
              </a:rPr>
              <a:t>李阳</a:t>
            </a:r>
            <a:endParaRPr lang="en-US" altLang="zh-CN" sz="3600">
              <a:solidFill>
                <a:srgbClr val="20AA8F"/>
              </a:solidFill>
              <a:latin typeface="华文中宋" panose="02010600040101010101" charset="-122"/>
              <a:ea typeface="华文中宋" panose="02010600040101010101" charset="-122"/>
              <a:cs typeface="华文中宋" panose="02010600040101010101" charset="-122"/>
            </a:endParaRP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rPr>
              <a:t>·张凯鑫</a:t>
            </a: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rPr>
              <a:t>              ·</a:t>
            </a:r>
            <a:r>
              <a:rPr lang="zh-CN" altLang="en-US" sz="3600">
                <a:solidFill>
                  <a:srgbClr val="20AA8F"/>
                </a:solidFill>
                <a:latin typeface="华文中宋" panose="02010600040101010101" charset="-122"/>
                <a:ea typeface="华文中宋" panose="02010600040101010101" charset="-122"/>
                <a:cs typeface="华文中宋" panose="02010600040101010101" charset="-122"/>
              </a:rPr>
              <a:t>宁开</a:t>
            </a: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rPr>
              <a:t>·</a:t>
            </a:r>
            <a:r>
              <a:rPr lang="zh-CN" altLang="en-US" sz="3600">
                <a:solidFill>
                  <a:srgbClr val="20AA8F"/>
                </a:solidFill>
                <a:latin typeface="华文中宋" panose="02010600040101010101" charset="-122"/>
                <a:ea typeface="华文中宋" panose="02010600040101010101" charset="-122"/>
                <a:cs typeface="华文中宋" panose="02010600040101010101" charset="-122"/>
              </a:rPr>
              <a:t>邢可卿</a:t>
            </a:r>
          </a:p>
        </p:txBody>
      </p:sp>
      <p:sp>
        <p:nvSpPr>
          <p:cNvPr id="13" name="文本框 12"/>
          <p:cNvSpPr txBox="1"/>
          <p:nvPr/>
        </p:nvSpPr>
        <p:spPr>
          <a:xfrm>
            <a:off x="415925" y="3027045"/>
            <a:ext cx="6403340" cy="4226560"/>
          </a:xfrm>
          <a:prstGeom prst="rect">
            <a:avLst/>
          </a:prstGeom>
          <a:noFill/>
        </p:spPr>
        <p:txBody>
          <a:bodyPr wrap="square" rtlCol="0">
            <a:spAutoFit/>
          </a:bodyPr>
          <a:lstStyle/>
          <a:p>
            <a:pPr>
              <a:lnSpc>
                <a:spcPct val="120000"/>
              </a:lnSpc>
            </a:pPr>
            <a:r>
              <a:rPr lang="en-US" altLang="zh-CN" sz="2400" dirty="0" err="1">
                <a:solidFill>
                  <a:srgbClr val="20AA8F"/>
                </a:solidFill>
                <a:latin typeface="华文中宋" panose="02010600040101010101" charset="-122"/>
                <a:ea typeface="华文中宋" panose="02010600040101010101" charset="-122"/>
                <a:cs typeface="华文中宋" panose="02010600040101010101" charset="-122"/>
              </a:rPr>
              <a:t>yo</a:t>
            </a:r>
            <a:r>
              <a:rPr lang="en-US" altLang="zh-CN" sz="2400" dirty="0">
                <a:solidFill>
                  <a:srgbClr val="20AA8F"/>
                </a:solidFill>
                <a:latin typeface="华文中宋" panose="02010600040101010101" charset="-122"/>
                <a:ea typeface="华文中宋" panose="02010600040101010101" charset="-122"/>
                <a:cs typeface="华文中宋" panose="02010600040101010101" charset="-122"/>
              </a:rPr>
              <a:t> everybody</a:t>
            </a:r>
          </a:p>
          <a:p>
            <a:pPr>
              <a:lnSpc>
                <a:spcPct val="120000"/>
              </a:lnSpc>
            </a:pPr>
            <a:r>
              <a:rPr lang="zh-CN" altLang="en-US" sz="2800" dirty="0">
                <a:solidFill>
                  <a:srgbClr val="5BBBA5"/>
                </a:solidFill>
                <a:latin typeface="华文中宋" panose="02010600040101010101" charset="-122"/>
                <a:ea typeface="华文中宋" panose="02010600040101010101" charset="-122"/>
                <a:cs typeface="华文中宋" panose="02010600040101010101" charset="-122"/>
              </a:rPr>
              <a:t>          这里是非常</a:t>
            </a:r>
            <a:r>
              <a:rPr lang="en-US" altLang="zh-CN" sz="2800" dirty="0">
                <a:solidFill>
                  <a:srgbClr val="5BBBA5"/>
                </a:solidFill>
                <a:latin typeface="华文中宋" panose="02010600040101010101" charset="-122"/>
                <a:ea typeface="华文中宋" panose="02010600040101010101" charset="-122"/>
                <a:cs typeface="华文中宋" panose="02010600040101010101" charset="-122"/>
              </a:rPr>
              <a:t>6+1</a:t>
            </a:r>
          </a:p>
          <a:p>
            <a:pPr>
              <a:lnSpc>
                <a:spcPct val="120000"/>
              </a:lnSpc>
            </a:pPr>
            <a:r>
              <a:rPr lang="zh-CN" altLang="en-US" sz="2400" dirty="0">
                <a:solidFill>
                  <a:srgbClr val="20AA8F"/>
                </a:solidFill>
                <a:latin typeface="华文中宋" panose="02010600040101010101" charset="-122"/>
                <a:ea typeface="华文中宋" panose="02010600040101010101" charset="-122"/>
                <a:cs typeface="华文中宋" panose="02010600040101010101" charset="-122"/>
              </a:rPr>
              <a:t>                         女男比例六比一</a:t>
            </a:r>
          </a:p>
          <a:p>
            <a:pPr>
              <a:lnSpc>
                <a:spcPct val="120000"/>
              </a:lnSpc>
            </a:pPr>
            <a:endParaRPr lang="zh-CN" altLang="en-US" sz="2400" dirty="0">
              <a:solidFill>
                <a:srgbClr val="20AA8F"/>
              </a:solidFill>
              <a:latin typeface="华文中宋" panose="02010600040101010101" charset="-122"/>
              <a:ea typeface="华文中宋" panose="02010600040101010101" charset="-122"/>
              <a:cs typeface="华文中宋" panose="02010600040101010101" charset="-122"/>
            </a:endParaRPr>
          </a:p>
          <a:p>
            <a:pPr>
              <a:lnSpc>
                <a:spcPct val="120000"/>
              </a:lnSpc>
            </a:pPr>
            <a:endParaRPr lang="zh-CN" altLang="en-US" sz="2400" dirty="0">
              <a:solidFill>
                <a:srgbClr val="20AA8F"/>
              </a:solidFill>
              <a:latin typeface="华文中宋" panose="02010600040101010101" charset="-122"/>
              <a:ea typeface="华文中宋" panose="02010600040101010101" charset="-122"/>
              <a:cs typeface="华文中宋" panose="02010600040101010101" charset="-122"/>
            </a:endParaRPr>
          </a:p>
          <a:p>
            <a:pPr>
              <a:lnSpc>
                <a:spcPct val="120000"/>
              </a:lnSpc>
            </a:pPr>
            <a:r>
              <a:rPr lang="zh-CN" altLang="en-US" sz="2400" dirty="0">
                <a:solidFill>
                  <a:srgbClr val="20AA8F"/>
                </a:solidFill>
                <a:latin typeface="华文中宋" panose="02010600040101010101" charset="-122"/>
                <a:ea typeface="华文中宋" panose="02010600040101010101" charset="-122"/>
                <a:cs typeface="华文中宋" panose="02010600040101010101" charset="-122"/>
              </a:rPr>
              <a:t>                              </a:t>
            </a:r>
          </a:p>
          <a:p>
            <a:pPr>
              <a:lnSpc>
                <a:spcPct val="120000"/>
              </a:lnSpc>
            </a:pPr>
            <a:r>
              <a:rPr lang="zh-CN" altLang="en-US" sz="2400" dirty="0">
                <a:solidFill>
                  <a:srgbClr val="20AA8F"/>
                </a:solidFill>
                <a:latin typeface="华文中宋" panose="02010600040101010101" charset="-122"/>
                <a:ea typeface="华文中宋" panose="02010600040101010101" charset="-122"/>
                <a:cs typeface="华文中宋" panose="02010600040101010101" charset="-122"/>
              </a:rPr>
              <a:t>                          </a:t>
            </a:r>
          </a:p>
          <a:p>
            <a:pPr>
              <a:lnSpc>
                <a:spcPct val="120000"/>
              </a:lnSpc>
            </a:pPr>
            <a:r>
              <a:rPr lang="zh-CN" altLang="en-US" sz="2400" dirty="0">
                <a:solidFill>
                  <a:srgbClr val="20AA8F"/>
                </a:solidFill>
                <a:latin typeface="华文中宋" panose="02010600040101010101" charset="-122"/>
                <a:ea typeface="华文中宋" panose="02010600040101010101" charset="-122"/>
                <a:cs typeface="华文中宋" panose="02010600040101010101" charset="-122"/>
              </a:rPr>
              <a:t>                            但一定会加倍努力</a:t>
            </a:r>
          </a:p>
          <a:p>
            <a:pPr algn="l">
              <a:lnSpc>
                <a:spcPct val="120000"/>
              </a:lnSpc>
              <a:buClrTx/>
              <a:buSzTx/>
              <a:buFontTx/>
            </a:pPr>
            <a:endParaRPr lang="zh-CN" altLang="en-US" sz="2800" dirty="0">
              <a:solidFill>
                <a:srgbClr val="5BBBA5"/>
              </a:solidFill>
              <a:latin typeface="华文中宋" panose="02010600040101010101" charset="-122"/>
              <a:ea typeface="华文中宋" panose="02010600040101010101" charset="-122"/>
              <a:cs typeface="华文中宋" panose="02010600040101010101" charset="-122"/>
            </a:endParaRPr>
          </a:p>
        </p:txBody>
      </p:sp>
      <p:sp>
        <p:nvSpPr>
          <p:cNvPr id="16" name="文本框 15"/>
          <p:cNvSpPr txBox="1"/>
          <p:nvPr/>
        </p:nvSpPr>
        <p:spPr>
          <a:xfrm>
            <a:off x="876300" y="5984875"/>
            <a:ext cx="2842895" cy="645160"/>
          </a:xfrm>
          <a:prstGeom prst="rect">
            <a:avLst/>
          </a:prstGeom>
          <a:noFill/>
        </p:spPr>
        <p:txBody>
          <a:bodyPr wrap="square" rtlCol="0">
            <a:spAutoFit/>
          </a:bodyPr>
          <a:lstStyle/>
          <a:p>
            <a:r>
              <a:rPr lang="zh-CN" altLang="en-US">
                <a:solidFill>
                  <a:srgbClr val="5BBBA5"/>
                </a:solidFill>
                <a:latin typeface="华文中宋" panose="02010600040101010101" charset="-122"/>
                <a:ea typeface="华文中宋" panose="02010600040101010101" charset="-122"/>
                <a:cs typeface="华文中宋" panose="02010600040101010101" charset="-122"/>
                <a:sym typeface="+mn-ea"/>
              </a:rPr>
              <a:t>虽然不是黄金比例</a:t>
            </a:r>
            <a:endParaRPr lang="zh-CN" altLang="en-US">
              <a:solidFill>
                <a:srgbClr val="5BBBA5"/>
              </a:solidFill>
              <a:latin typeface="华文中宋" panose="02010600040101010101" charset="-122"/>
              <a:ea typeface="华文中宋" panose="02010600040101010101" charset="-122"/>
              <a:cs typeface="华文中宋" panose="02010600040101010101" charset="-122"/>
            </a:endParaRPr>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699435"/>
            <a:ext cx="6328227" cy="3459130"/>
            <a:chOff x="2931887" y="1699435"/>
            <a:chExt cx="6328227" cy="3459130"/>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1" fmla="*/ 0 w 4877707"/>
                  <a:gd name="connsiteY0-2" fmla="*/ 0 h 3367314"/>
                  <a:gd name="connsiteX1-3" fmla="*/ 4877707 w 4877707"/>
                  <a:gd name="connsiteY1-4" fmla="*/ 0 h 3367314"/>
                  <a:gd name="connsiteX2-5" fmla="*/ 2903764 w 4877707"/>
                  <a:gd name="connsiteY2-6" fmla="*/ 3367314 h 3367314"/>
                  <a:gd name="connsiteX3-7" fmla="*/ 0 w 4877707"/>
                  <a:gd name="connsiteY3-8" fmla="*/ 3280228 h 3367314"/>
                  <a:gd name="connsiteX4-9" fmla="*/ 0 w 4877707"/>
                  <a:gd name="connsiteY4-10" fmla="*/ 0 h 3367314"/>
                  <a:gd name="connsiteX0-11" fmla="*/ 0 w 5138965"/>
                  <a:gd name="connsiteY0-12" fmla="*/ 1277257 h 3367314"/>
                  <a:gd name="connsiteX1-13" fmla="*/ 5138965 w 5138965"/>
                  <a:gd name="connsiteY1-14" fmla="*/ 0 h 3367314"/>
                  <a:gd name="connsiteX2-15" fmla="*/ 3165022 w 5138965"/>
                  <a:gd name="connsiteY2-16" fmla="*/ 3367314 h 3367314"/>
                  <a:gd name="connsiteX3-17" fmla="*/ 261258 w 5138965"/>
                  <a:gd name="connsiteY3-18" fmla="*/ 3280228 h 3367314"/>
                  <a:gd name="connsiteX4-19" fmla="*/ 0 w 5138965"/>
                  <a:gd name="connsiteY4-20" fmla="*/ 1277257 h 3367314"/>
                  <a:gd name="connsiteX0-21" fmla="*/ 0 w 3165022"/>
                  <a:gd name="connsiteY0-22" fmla="*/ 0 h 2090057"/>
                  <a:gd name="connsiteX1-23" fmla="*/ 2642508 w 3165022"/>
                  <a:gd name="connsiteY1-24" fmla="*/ 1407886 h 2090057"/>
                  <a:gd name="connsiteX2-25" fmla="*/ 3165022 w 3165022"/>
                  <a:gd name="connsiteY2-26" fmla="*/ 2090057 h 2090057"/>
                  <a:gd name="connsiteX3-27" fmla="*/ 261258 w 3165022"/>
                  <a:gd name="connsiteY3-28" fmla="*/ 2002971 h 2090057"/>
                  <a:gd name="connsiteX4-29" fmla="*/ 0 w 3165022"/>
                  <a:gd name="connsiteY4-30" fmla="*/ 0 h 2090057"/>
                  <a:gd name="connsiteX0-31" fmla="*/ 0 w 3469822"/>
                  <a:gd name="connsiteY0-32" fmla="*/ 0 h 2090057"/>
                  <a:gd name="connsiteX1-33" fmla="*/ 3469822 w 3469822"/>
                  <a:gd name="connsiteY1-34" fmla="*/ 493486 h 2090057"/>
                  <a:gd name="connsiteX2-35" fmla="*/ 3165022 w 3469822"/>
                  <a:gd name="connsiteY2-36" fmla="*/ 2090057 h 2090057"/>
                  <a:gd name="connsiteX3-37" fmla="*/ 261258 w 3469822"/>
                  <a:gd name="connsiteY3-38" fmla="*/ 2002971 h 2090057"/>
                  <a:gd name="connsiteX4-39" fmla="*/ 0 w 3469822"/>
                  <a:gd name="connsiteY4-40" fmla="*/ 0 h 2090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1" fmla="*/ 1378857 w 2496458"/>
                  <a:gd name="connsiteY0-2" fmla="*/ 0 h 1422400"/>
                  <a:gd name="connsiteX1-3" fmla="*/ 2496458 w 2496458"/>
                  <a:gd name="connsiteY1-4" fmla="*/ 0 h 1422400"/>
                  <a:gd name="connsiteX2-5" fmla="*/ 2496458 w 2496458"/>
                  <a:gd name="connsiteY2-6" fmla="*/ 1422400 h 1422400"/>
                  <a:gd name="connsiteX3-7" fmla="*/ 0 w 2496458"/>
                  <a:gd name="connsiteY3-8" fmla="*/ 1422400 h 1422400"/>
                  <a:gd name="connsiteX4-9" fmla="*/ 1378857 w 2496458"/>
                  <a:gd name="connsiteY4-10" fmla="*/ 0 h 1422400"/>
                  <a:gd name="connsiteX0-11" fmla="*/ 14515 w 2496458"/>
                  <a:gd name="connsiteY0-12" fmla="*/ 0 h 1582057"/>
                  <a:gd name="connsiteX1-13" fmla="*/ 2496458 w 2496458"/>
                  <a:gd name="connsiteY1-14" fmla="*/ 159657 h 1582057"/>
                  <a:gd name="connsiteX2-15" fmla="*/ 2496458 w 2496458"/>
                  <a:gd name="connsiteY2-16" fmla="*/ 1582057 h 1582057"/>
                  <a:gd name="connsiteX3-17" fmla="*/ 0 w 2496458"/>
                  <a:gd name="connsiteY3-18" fmla="*/ 1582057 h 1582057"/>
                  <a:gd name="connsiteX4-19" fmla="*/ 14515 w 2496458"/>
                  <a:gd name="connsiteY4-20" fmla="*/ 0 h 1582057"/>
                  <a:gd name="connsiteX0-21" fmla="*/ 14515 w 3396344"/>
                  <a:gd name="connsiteY0-22" fmla="*/ 0 h 1582057"/>
                  <a:gd name="connsiteX1-23" fmla="*/ 3396344 w 3396344"/>
                  <a:gd name="connsiteY1-24" fmla="*/ 14514 h 1582057"/>
                  <a:gd name="connsiteX2-25" fmla="*/ 2496458 w 3396344"/>
                  <a:gd name="connsiteY2-26" fmla="*/ 1582057 h 1582057"/>
                  <a:gd name="connsiteX3-27" fmla="*/ 0 w 3396344"/>
                  <a:gd name="connsiteY3-28" fmla="*/ 1582057 h 1582057"/>
                  <a:gd name="connsiteX4-29" fmla="*/ 14515 w 3396344"/>
                  <a:gd name="connsiteY4-30" fmla="*/ 0 h 1582057"/>
                  <a:gd name="connsiteX0-31" fmla="*/ 14515 w 3396344"/>
                  <a:gd name="connsiteY0-32" fmla="*/ 0 h 1915885"/>
                  <a:gd name="connsiteX1-33" fmla="*/ 3396344 w 3396344"/>
                  <a:gd name="connsiteY1-34" fmla="*/ 14514 h 1915885"/>
                  <a:gd name="connsiteX2-35" fmla="*/ 2801258 w 3396344"/>
                  <a:gd name="connsiteY2-36" fmla="*/ 1915885 h 1915885"/>
                  <a:gd name="connsiteX3-37" fmla="*/ 0 w 3396344"/>
                  <a:gd name="connsiteY3-38" fmla="*/ 1582057 h 1915885"/>
                  <a:gd name="connsiteX4-39" fmla="*/ 14515 w 3396344"/>
                  <a:gd name="connsiteY4-40" fmla="*/ 0 h 19158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198880"/>
            </a:xfrm>
            <a:prstGeom prst="rect">
              <a:avLst/>
            </a:prstGeom>
            <a:noFill/>
          </p:spPr>
          <p:txBody>
            <a:bodyPr wrap="square" rtlCol="0">
              <a:spAutoFit/>
            </a:bodyPr>
            <a:lstStyle/>
            <a:p>
              <a:pPr algn="ctr"/>
              <a:r>
                <a:rPr lang="zh-CN"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rPr>
                <a:t>项目简介</a:t>
              </a: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2" name="图片 1"/>
          <p:cNvPicPr>
            <a:picLocks noChangeAspect="1"/>
          </p:cNvPicPr>
          <p:nvPr/>
        </p:nvPicPr>
        <p:blipFill>
          <a:blip r:embed="rId2"/>
          <a:stretch>
            <a:fillRect/>
          </a:stretch>
        </p:blipFill>
        <p:spPr>
          <a:xfrm>
            <a:off x="146685" y="341630"/>
            <a:ext cx="4345305" cy="14465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项目简介</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 name="矩形 4"/>
          <p:cNvSpPr/>
          <p:nvPr/>
        </p:nvSpPr>
        <p:spPr>
          <a:xfrm>
            <a:off x="923109" y="1843315"/>
            <a:ext cx="394063" cy="1045028"/>
          </a:xfrm>
          <a:prstGeom prst="rect">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dirty="0">
                <a:latin typeface="张海山锐谐体2.0-授权联系：Samtype@QQ.com" panose="02000000000000000000" pitchFamily="2" charset="-122"/>
                <a:ea typeface="张海山锐谐体2.0-授权联系：Samtype@QQ.com" panose="02000000000000000000" pitchFamily="2" charset="-122"/>
              </a:rPr>
              <a:t>1</a:t>
            </a:r>
            <a:endParaRPr lang="zh-HK" altLang="en-US" sz="3600" dirty="0">
              <a:latin typeface="张海山锐谐体2.0-授权联系：Samtype@QQ.com" panose="02000000000000000000" pitchFamily="2" charset="-122"/>
              <a:ea typeface="张海山锐谐体2.0-授权联系：Samtype@QQ.com" panose="02000000000000000000" pitchFamily="2" charset="-122"/>
            </a:endParaRPr>
          </a:p>
        </p:txBody>
      </p:sp>
      <p:cxnSp>
        <p:nvCxnSpPr>
          <p:cNvPr id="7" name="直接连接符 6"/>
          <p:cNvCxnSpPr/>
          <p:nvPr/>
        </p:nvCxnSpPr>
        <p:spPr>
          <a:xfrm>
            <a:off x="1436915" y="2224182"/>
            <a:ext cx="1611085" cy="0"/>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17172" y="1762517"/>
            <a:ext cx="1480457" cy="461665"/>
          </a:xfrm>
          <a:prstGeom prst="rect">
            <a:avLst/>
          </a:prstGeom>
          <a:noFill/>
        </p:spPr>
        <p:txBody>
          <a:bodyPr wrap="square" rtlCol="0">
            <a:spAutoFit/>
          </a:bodyPr>
          <a:lstStyle/>
          <a:p>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项目动机</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1" name="文本框 10"/>
          <p:cNvSpPr txBox="1"/>
          <p:nvPr/>
        </p:nvSpPr>
        <p:spPr>
          <a:xfrm>
            <a:off x="1317807" y="2224629"/>
            <a:ext cx="4517571" cy="706755"/>
          </a:xfrm>
          <a:prstGeom prst="rect">
            <a:avLst/>
          </a:prstGeom>
          <a:noFill/>
        </p:spPr>
        <p:txBody>
          <a:bodyPr wrap="square" rtlCol="0">
            <a:spAutoFit/>
          </a:bodyPr>
          <a:lstStyle/>
          <a:p>
            <a:r>
              <a:rPr lang="zh-CN" altLang="en-US" sz="2000" dirty="0">
                <a:solidFill>
                  <a:srgbClr val="5A514A"/>
                </a:solidFill>
                <a:latin typeface="张海山锐谐体2.0-授权联系：Samtype@QQ.com" panose="02000000000000000000" pitchFamily="2" charset="-122"/>
                <a:ea typeface="张海山锐谐体2.0-授权联系：Samtype@QQ.com" panose="02000000000000000000" pitchFamily="2" charset="-122"/>
              </a:rPr>
              <a:t>针对当前人们疫苗知识的匮乏以及疫苗健康的社会关注度越来越高的现状</a:t>
            </a:r>
          </a:p>
        </p:txBody>
      </p:sp>
      <p:sp>
        <p:nvSpPr>
          <p:cNvPr id="15" name="矩形 14"/>
          <p:cNvSpPr/>
          <p:nvPr/>
        </p:nvSpPr>
        <p:spPr>
          <a:xfrm>
            <a:off x="3640183" y="3360058"/>
            <a:ext cx="394063" cy="1045028"/>
          </a:xfrm>
          <a:prstGeom prst="rect">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张海山锐谐体2.0-授权联系：Samtype@QQ.com" panose="02000000000000000000" pitchFamily="2" charset="-122"/>
                <a:ea typeface="张海山锐谐体2.0-授权联系：Samtype@QQ.com" panose="02000000000000000000" pitchFamily="2" charset="-122"/>
              </a:rPr>
              <a:t>2</a:t>
            </a:r>
            <a:endParaRPr lang="zh-HK" altLang="en-US" sz="3600" dirty="0">
              <a:latin typeface="张海山锐谐体2.0-授权联系：Samtype@QQ.com" panose="02000000000000000000" pitchFamily="2" charset="-122"/>
              <a:ea typeface="张海山锐谐体2.0-授权联系：Samtype@QQ.com" panose="02000000000000000000" pitchFamily="2" charset="-122"/>
            </a:endParaRPr>
          </a:p>
        </p:txBody>
      </p:sp>
      <p:cxnSp>
        <p:nvCxnSpPr>
          <p:cNvPr id="17" name="直接连接符 16"/>
          <p:cNvCxnSpPr/>
          <p:nvPr/>
        </p:nvCxnSpPr>
        <p:spPr>
          <a:xfrm>
            <a:off x="4153989" y="3740925"/>
            <a:ext cx="1611085" cy="0"/>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34246" y="3279260"/>
            <a:ext cx="1480457" cy="461665"/>
          </a:xfrm>
          <a:prstGeom prst="rect">
            <a:avLst/>
          </a:prstGeom>
          <a:noFill/>
        </p:spPr>
        <p:txBody>
          <a:bodyPr wrap="square" rtlCol="0">
            <a:spAutoFit/>
          </a:bodyPr>
          <a:lstStyle/>
          <a:p>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用户人群</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9" name="文本框 18"/>
          <p:cNvSpPr txBox="1"/>
          <p:nvPr/>
        </p:nvSpPr>
        <p:spPr>
          <a:xfrm>
            <a:off x="4034246" y="3787092"/>
            <a:ext cx="4517571" cy="706755"/>
          </a:xfrm>
          <a:prstGeom prst="rect">
            <a:avLst/>
          </a:prstGeom>
          <a:noFill/>
        </p:spPr>
        <p:txBody>
          <a:bodyPr wrap="square" rtlCol="0">
            <a:spAutoFit/>
          </a:bodyPr>
          <a:lstStyle/>
          <a:p>
            <a:r>
              <a:rPr lang="zh-CN" altLang="en-US" sz="2000" dirty="0">
                <a:solidFill>
                  <a:srgbClr val="5A514A"/>
                </a:solidFill>
                <a:latin typeface="张海山锐谐体2.0-授权联系：Samtype@QQ.com" panose="02000000000000000000" pitchFamily="2" charset="-122"/>
                <a:ea typeface="张海山锐谐体2.0-授权联系：Samtype@QQ.com" panose="02000000000000000000" pitchFamily="2" charset="-122"/>
              </a:rPr>
              <a:t>某些对疫苗相关有需求的家庭或个人，尤其是成年人群体</a:t>
            </a:r>
          </a:p>
        </p:txBody>
      </p:sp>
      <p:sp>
        <p:nvSpPr>
          <p:cNvPr id="21" name="矩形 20"/>
          <p:cNvSpPr/>
          <p:nvPr/>
        </p:nvSpPr>
        <p:spPr>
          <a:xfrm>
            <a:off x="6525616" y="4876801"/>
            <a:ext cx="394063" cy="1045028"/>
          </a:xfrm>
          <a:prstGeom prst="rect">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dirty="0">
                <a:latin typeface="张海山锐谐体2.0-授权联系：Samtype@QQ.com" panose="02000000000000000000" pitchFamily="2" charset="-122"/>
                <a:ea typeface="张海山锐谐体2.0-授权联系：Samtype@QQ.com" panose="02000000000000000000" pitchFamily="2" charset="-122"/>
              </a:rPr>
              <a:t>3</a:t>
            </a:r>
            <a:endParaRPr lang="zh-HK" altLang="en-US" sz="3600" dirty="0">
              <a:latin typeface="张海山锐谐体2.0-授权联系：Samtype@QQ.com" panose="02000000000000000000" pitchFamily="2" charset="-122"/>
              <a:ea typeface="张海山锐谐体2.0-授权联系：Samtype@QQ.com" panose="02000000000000000000" pitchFamily="2" charset="-122"/>
            </a:endParaRPr>
          </a:p>
        </p:txBody>
      </p:sp>
      <p:cxnSp>
        <p:nvCxnSpPr>
          <p:cNvPr id="23" name="直接连接符 22"/>
          <p:cNvCxnSpPr/>
          <p:nvPr/>
        </p:nvCxnSpPr>
        <p:spPr>
          <a:xfrm>
            <a:off x="7039422" y="5257668"/>
            <a:ext cx="1611085" cy="0"/>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919679" y="4796003"/>
            <a:ext cx="1480457" cy="461665"/>
          </a:xfrm>
          <a:prstGeom prst="rect">
            <a:avLst/>
          </a:prstGeom>
          <a:noFill/>
        </p:spPr>
        <p:txBody>
          <a:bodyPr wrap="square" rtlCol="0">
            <a:spAutoFit/>
          </a:bodyPr>
          <a:lstStyle/>
          <a:p>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预计目标</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25" name="文本框 24"/>
          <p:cNvSpPr txBox="1"/>
          <p:nvPr/>
        </p:nvSpPr>
        <p:spPr>
          <a:xfrm>
            <a:off x="6919679" y="5303835"/>
            <a:ext cx="4517571" cy="707886"/>
          </a:xfrm>
          <a:prstGeom prst="rect">
            <a:avLst/>
          </a:prstGeom>
          <a:noFill/>
        </p:spPr>
        <p:txBody>
          <a:bodyPr wrap="square" rtlCol="0">
            <a:spAutoFit/>
          </a:bodyPr>
          <a:lstStyle/>
          <a:p>
            <a:r>
              <a:rPr lang="zh-CN" altLang="en-US" sz="2000" dirty="0">
                <a:solidFill>
                  <a:srgbClr val="5A514A"/>
                </a:solidFill>
                <a:latin typeface="张海山锐谐体2.0-授权联系：Samtype@QQ.com" panose="02000000000000000000" pitchFamily="2" charset="-122"/>
                <a:ea typeface="张海山锐谐体2.0-授权联系：Samtype@QQ.com" panose="02000000000000000000" pitchFamily="2" charset="-122"/>
              </a:rPr>
              <a:t>创建一个提供疫苗知识科普、疫苗相关查询等功能的网站，保障您的疫苗安全</a:t>
            </a:r>
            <a:endParaRPr lang="zh-HK" altLang="en-US" sz="20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699435"/>
            <a:ext cx="6328227" cy="3459130"/>
            <a:chOff x="2931887" y="1699435"/>
            <a:chExt cx="6328227" cy="3459130"/>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1" fmla="*/ 0 w 4877707"/>
                  <a:gd name="connsiteY0-2" fmla="*/ 0 h 3367314"/>
                  <a:gd name="connsiteX1-3" fmla="*/ 4877707 w 4877707"/>
                  <a:gd name="connsiteY1-4" fmla="*/ 0 h 3367314"/>
                  <a:gd name="connsiteX2-5" fmla="*/ 2903764 w 4877707"/>
                  <a:gd name="connsiteY2-6" fmla="*/ 3367314 h 3367314"/>
                  <a:gd name="connsiteX3-7" fmla="*/ 0 w 4877707"/>
                  <a:gd name="connsiteY3-8" fmla="*/ 3280228 h 3367314"/>
                  <a:gd name="connsiteX4-9" fmla="*/ 0 w 4877707"/>
                  <a:gd name="connsiteY4-10" fmla="*/ 0 h 3367314"/>
                  <a:gd name="connsiteX0-11" fmla="*/ 0 w 5138965"/>
                  <a:gd name="connsiteY0-12" fmla="*/ 1277257 h 3367314"/>
                  <a:gd name="connsiteX1-13" fmla="*/ 5138965 w 5138965"/>
                  <a:gd name="connsiteY1-14" fmla="*/ 0 h 3367314"/>
                  <a:gd name="connsiteX2-15" fmla="*/ 3165022 w 5138965"/>
                  <a:gd name="connsiteY2-16" fmla="*/ 3367314 h 3367314"/>
                  <a:gd name="connsiteX3-17" fmla="*/ 261258 w 5138965"/>
                  <a:gd name="connsiteY3-18" fmla="*/ 3280228 h 3367314"/>
                  <a:gd name="connsiteX4-19" fmla="*/ 0 w 5138965"/>
                  <a:gd name="connsiteY4-20" fmla="*/ 1277257 h 3367314"/>
                  <a:gd name="connsiteX0-21" fmla="*/ 0 w 3165022"/>
                  <a:gd name="connsiteY0-22" fmla="*/ 0 h 2090057"/>
                  <a:gd name="connsiteX1-23" fmla="*/ 2642508 w 3165022"/>
                  <a:gd name="connsiteY1-24" fmla="*/ 1407886 h 2090057"/>
                  <a:gd name="connsiteX2-25" fmla="*/ 3165022 w 3165022"/>
                  <a:gd name="connsiteY2-26" fmla="*/ 2090057 h 2090057"/>
                  <a:gd name="connsiteX3-27" fmla="*/ 261258 w 3165022"/>
                  <a:gd name="connsiteY3-28" fmla="*/ 2002971 h 2090057"/>
                  <a:gd name="connsiteX4-29" fmla="*/ 0 w 3165022"/>
                  <a:gd name="connsiteY4-30" fmla="*/ 0 h 2090057"/>
                  <a:gd name="connsiteX0-31" fmla="*/ 0 w 3469822"/>
                  <a:gd name="connsiteY0-32" fmla="*/ 0 h 2090057"/>
                  <a:gd name="connsiteX1-33" fmla="*/ 3469822 w 3469822"/>
                  <a:gd name="connsiteY1-34" fmla="*/ 493486 h 2090057"/>
                  <a:gd name="connsiteX2-35" fmla="*/ 3165022 w 3469822"/>
                  <a:gd name="connsiteY2-36" fmla="*/ 2090057 h 2090057"/>
                  <a:gd name="connsiteX3-37" fmla="*/ 261258 w 3469822"/>
                  <a:gd name="connsiteY3-38" fmla="*/ 2002971 h 2090057"/>
                  <a:gd name="connsiteX4-39" fmla="*/ 0 w 3469822"/>
                  <a:gd name="connsiteY4-40" fmla="*/ 0 h 2090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1" fmla="*/ 1378857 w 2496458"/>
                  <a:gd name="connsiteY0-2" fmla="*/ 0 h 1422400"/>
                  <a:gd name="connsiteX1-3" fmla="*/ 2496458 w 2496458"/>
                  <a:gd name="connsiteY1-4" fmla="*/ 0 h 1422400"/>
                  <a:gd name="connsiteX2-5" fmla="*/ 2496458 w 2496458"/>
                  <a:gd name="connsiteY2-6" fmla="*/ 1422400 h 1422400"/>
                  <a:gd name="connsiteX3-7" fmla="*/ 0 w 2496458"/>
                  <a:gd name="connsiteY3-8" fmla="*/ 1422400 h 1422400"/>
                  <a:gd name="connsiteX4-9" fmla="*/ 1378857 w 2496458"/>
                  <a:gd name="connsiteY4-10" fmla="*/ 0 h 1422400"/>
                  <a:gd name="connsiteX0-11" fmla="*/ 14515 w 2496458"/>
                  <a:gd name="connsiteY0-12" fmla="*/ 0 h 1582057"/>
                  <a:gd name="connsiteX1-13" fmla="*/ 2496458 w 2496458"/>
                  <a:gd name="connsiteY1-14" fmla="*/ 159657 h 1582057"/>
                  <a:gd name="connsiteX2-15" fmla="*/ 2496458 w 2496458"/>
                  <a:gd name="connsiteY2-16" fmla="*/ 1582057 h 1582057"/>
                  <a:gd name="connsiteX3-17" fmla="*/ 0 w 2496458"/>
                  <a:gd name="connsiteY3-18" fmla="*/ 1582057 h 1582057"/>
                  <a:gd name="connsiteX4-19" fmla="*/ 14515 w 2496458"/>
                  <a:gd name="connsiteY4-20" fmla="*/ 0 h 1582057"/>
                  <a:gd name="connsiteX0-21" fmla="*/ 14515 w 3396344"/>
                  <a:gd name="connsiteY0-22" fmla="*/ 0 h 1582057"/>
                  <a:gd name="connsiteX1-23" fmla="*/ 3396344 w 3396344"/>
                  <a:gd name="connsiteY1-24" fmla="*/ 14514 h 1582057"/>
                  <a:gd name="connsiteX2-25" fmla="*/ 2496458 w 3396344"/>
                  <a:gd name="connsiteY2-26" fmla="*/ 1582057 h 1582057"/>
                  <a:gd name="connsiteX3-27" fmla="*/ 0 w 3396344"/>
                  <a:gd name="connsiteY3-28" fmla="*/ 1582057 h 1582057"/>
                  <a:gd name="connsiteX4-29" fmla="*/ 14515 w 3396344"/>
                  <a:gd name="connsiteY4-30" fmla="*/ 0 h 1582057"/>
                  <a:gd name="connsiteX0-31" fmla="*/ 14515 w 3396344"/>
                  <a:gd name="connsiteY0-32" fmla="*/ 0 h 1915885"/>
                  <a:gd name="connsiteX1-33" fmla="*/ 3396344 w 3396344"/>
                  <a:gd name="connsiteY1-34" fmla="*/ 14514 h 1915885"/>
                  <a:gd name="connsiteX2-35" fmla="*/ 2801258 w 3396344"/>
                  <a:gd name="connsiteY2-36" fmla="*/ 1915885 h 1915885"/>
                  <a:gd name="connsiteX3-37" fmla="*/ 0 w 3396344"/>
                  <a:gd name="connsiteY3-38" fmla="*/ 1582057 h 1915885"/>
                  <a:gd name="connsiteX4-39" fmla="*/ 14515 w 3396344"/>
                  <a:gd name="connsiteY4-40" fmla="*/ 0 h 19158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198880"/>
            </a:xfrm>
            <a:prstGeom prst="rect">
              <a:avLst/>
            </a:prstGeom>
            <a:noFill/>
          </p:spPr>
          <p:txBody>
            <a:bodyPr wrap="square" rtlCol="0">
              <a:spAutoFit/>
            </a:bodyPr>
            <a:lstStyle/>
            <a:p>
              <a:pPr algn="ctr"/>
              <a:r>
                <a:rPr lang="zh-CN"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2" name="图片 1"/>
          <p:cNvPicPr>
            <a:picLocks noChangeAspect="1"/>
          </p:cNvPicPr>
          <p:nvPr/>
        </p:nvPicPr>
        <p:blipFill>
          <a:blip r:embed="rId2"/>
          <a:stretch>
            <a:fillRect/>
          </a:stretch>
        </p:blipFill>
        <p:spPr>
          <a:xfrm>
            <a:off x="146685" y="341630"/>
            <a:ext cx="4345305" cy="14465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382956" y="1076889"/>
            <a:ext cx="9364255" cy="4883860"/>
            <a:chOff x="1846387" y="1058262"/>
            <a:chExt cx="9364255" cy="4883860"/>
          </a:xfrm>
        </p:grpSpPr>
        <p:sp>
          <p:nvSpPr>
            <p:cNvPr id="52" name="文本框 51"/>
            <p:cNvSpPr txBox="1"/>
            <p:nvPr/>
          </p:nvSpPr>
          <p:spPr>
            <a:xfrm>
              <a:off x="4827937" y="1356065"/>
              <a:ext cx="6382703" cy="461665"/>
            </a:xfrm>
            <a:prstGeom prst="rect">
              <a:avLst/>
            </a:prstGeom>
            <a:noFill/>
          </p:spPr>
          <p:txBody>
            <a:bodyPr wrap="square" rtlCol="0">
              <a:spAutoFit/>
            </a:bodyPr>
            <a:lstStyle/>
            <a:p>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接种疫苗的重要性</a:t>
              </a:r>
              <a:endParaRPr lang="zh-HK"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3" name="矩形 52"/>
            <p:cNvSpPr/>
            <p:nvPr/>
          </p:nvSpPr>
          <p:spPr>
            <a:xfrm>
              <a:off x="4827938" y="4067198"/>
              <a:ext cx="6382703" cy="461665"/>
            </a:xfrm>
            <a:prstGeom prst="rect">
              <a:avLst/>
            </a:prstGeom>
          </p:spPr>
          <p:txBody>
            <a:bodyPr wrap="square">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查询疫苗的安全性</a:t>
              </a:r>
              <a:endParaRPr lang="zh-HK"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4" name="文本框 53"/>
            <p:cNvSpPr txBox="1"/>
            <p:nvPr/>
          </p:nvSpPr>
          <p:spPr>
            <a:xfrm>
              <a:off x="4827939" y="5248300"/>
              <a:ext cx="6382703" cy="461665"/>
            </a:xfrm>
            <a:prstGeom prst="rect">
              <a:avLst/>
            </a:prstGeom>
            <a:noFill/>
          </p:spPr>
          <p:txBody>
            <a:bodyPr wrap="square" rtlCol="0">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现有平台的不足</a:t>
              </a:r>
              <a:endParaRPr lang="zh-HK"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cxnSp>
          <p:nvCxnSpPr>
            <p:cNvPr id="27" name="直接连接符 26"/>
            <p:cNvCxnSpPr/>
            <p:nvPr/>
          </p:nvCxnSpPr>
          <p:spPr>
            <a:xfrm flipH="1">
              <a:off x="1863354" y="1578818"/>
              <a:ext cx="836611" cy="142653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880319" y="4067198"/>
              <a:ext cx="816967" cy="1393032"/>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885314" y="3005348"/>
              <a:ext cx="1667866"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80320" y="1586898"/>
              <a:ext cx="850899"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697286" y="5460230"/>
              <a:ext cx="850899"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3403526" y="1058262"/>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1</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7" name="椭圆 46"/>
            <p:cNvSpPr/>
            <p:nvPr/>
          </p:nvSpPr>
          <p:spPr>
            <a:xfrm>
              <a:off x="3403526" y="2442920"/>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2</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8" name="椭圆 47"/>
            <p:cNvSpPr/>
            <p:nvPr/>
          </p:nvSpPr>
          <p:spPr>
            <a:xfrm>
              <a:off x="3403526" y="4884850"/>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张海山锐谐体2.0-授权联系：Samtype@QQ.com" panose="02000000000000000000" pitchFamily="2" charset="-122"/>
                  <a:ea typeface="张海山锐谐体2.0-授权联系：Samtype@QQ.com" panose="02000000000000000000" pitchFamily="2" charset="-122"/>
                </a:rPr>
                <a:t>4</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9" name="椭圆 48"/>
            <p:cNvSpPr/>
            <p:nvPr/>
          </p:nvSpPr>
          <p:spPr>
            <a:xfrm>
              <a:off x="3516142" y="1170879"/>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椭圆 49"/>
            <p:cNvSpPr/>
            <p:nvPr/>
          </p:nvSpPr>
          <p:spPr>
            <a:xfrm>
              <a:off x="3516142" y="2555536"/>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椭圆 50"/>
            <p:cNvSpPr/>
            <p:nvPr/>
          </p:nvSpPr>
          <p:spPr>
            <a:xfrm>
              <a:off x="3516142" y="4997466"/>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7" name="直接连接符 16"/>
            <p:cNvCxnSpPr/>
            <p:nvPr/>
          </p:nvCxnSpPr>
          <p:spPr>
            <a:xfrm>
              <a:off x="1846387" y="4043644"/>
              <a:ext cx="1667866"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3403526" y="3665864"/>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张海山锐谐体2.0-授权联系：Samtype@QQ.com" panose="02000000000000000000" pitchFamily="2" charset="-122"/>
                  <a:ea typeface="张海山锐谐体2.0-授权联系：Samtype@QQ.com" panose="02000000000000000000" pitchFamily="2" charset="-122"/>
                </a:rPr>
                <a:t>3</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20" name="椭圆 19"/>
            <p:cNvSpPr/>
            <p:nvPr/>
          </p:nvSpPr>
          <p:spPr>
            <a:xfrm>
              <a:off x="3516142" y="3778480"/>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 name="直接连接符 3"/>
            <p:cNvCxnSpPr/>
            <p:nvPr/>
          </p:nvCxnSpPr>
          <p:spPr>
            <a:xfrm>
              <a:off x="1869628" y="2971557"/>
              <a:ext cx="0" cy="1072087"/>
            </a:xfrm>
            <a:prstGeom prst="line">
              <a:avLst/>
            </a:prstGeom>
          </p:spPr>
          <p:style>
            <a:lnRef idx="1">
              <a:schemeClr val="accent6"/>
            </a:lnRef>
            <a:fillRef idx="0">
              <a:schemeClr val="accent6"/>
            </a:fillRef>
            <a:effectRef idx="0">
              <a:schemeClr val="accent6"/>
            </a:effectRef>
            <a:fontRef idx="minor">
              <a:schemeClr val="tx1"/>
            </a:fontRef>
          </p:style>
        </p:cxnSp>
        <p:sp>
          <p:nvSpPr>
            <p:cNvPr id="25" name="矩形 24"/>
            <p:cNvSpPr/>
            <p:nvPr/>
          </p:nvSpPr>
          <p:spPr>
            <a:xfrm>
              <a:off x="4827937" y="2703076"/>
              <a:ext cx="6382703" cy="461665"/>
            </a:xfrm>
            <a:prstGeom prst="rect">
              <a:avLst/>
            </a:prstGeom>
          </p:spPr>
          <p:txBody>
            <a:bodyPr wrap="square">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疫苗本电子化</a:t>
              </a:r>
              <a:endParaRPr lang="zh-HK"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grpSp>
      <p:pic>
        <p:nvPicPr>
          <p:cNvPr id="7" name="图片 6"/>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59924" y="2621358"/>
            <a:ext cx="1905000" cy="1905000"/>
          </a:xfrm>
          <a:prstGeom prst="rect">
            <a:avLst/>
          </a:prstGeom>
        </p:spPr>
      </p:pic>
      <p:sp>
        <p:nvSpPr>
          <p:cNvPr id="29"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1" name="文本框 30"/>
          <p:cNvSpPr txBox="1"/>
          <p:nvPr/>
        </p:nvSpPr>
        <p:spPr>
          <a:xfrm>
            <a:off x="-1524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2217420" y="2104572"/>
            <a:ext cx="8793480" cy="1200329"/>
          </a:xfrm>
          <a:prstGeom prst="rect">
            <a:avLst/>
          </a:prstGeom>
          <a:noFill/>
        </p:spPr>
        <p:txBody>
          <a:bodyPr wrap="square" rtlCol="0">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疫苗接种的主要目的是使身体能够制造自然的生物物质</a:t>
            </a:r>
            <a:r>
              <a:rPr lang="en-US" altLang="zh-CN"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a:t>
            </a:r>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用以提升人体对病原的辨认和防御功能。</a:t>
            </a:r>
            <a:r>
              <a:rPr lang="zh-CN" altLang="en-US" sz="2400" dirty="0">
                <a:solidFill>
                  <a:srgbClr val="27A88C"/>
                </a:solidFill>
                <a:latin typeface="张海山锐谐体2.0-授权联系：Samtype@QQ.com" panose="02000000000000000000" pitchFamily="2" charset="-122"/>
                <a:ea typeface="张海山锐谐体2.0-授权联系：Samtype@QQ.com" panose="02000000000000000000" pitchFamily="2" charset="-122"/>
              </a:rPr>
              <a:t>接种疫苗可以提高抵抗能力，保护生命安全</a:t>
            </a:r>
            <a:endParaRPr lang="zh-HK" altLang="en-US" sz="24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矩形 7"/>
          <p:cNvSpPr/>
          <p:nvPr/>
        </p:nvSpPr>
        <p:spPr>
          <a:xfrm>
            <a:off x="2217420" y="3553100"/>
            <a:ext cx="8793480" cy="1938992"/>
          </a:xfrm>
          <a:prstGeom prst="rect">
            <a:avLst/>
          </a:prstGeom>
        </p:spPr>
        <p:txBody>
          <a:bodyPr wrap="square">
            <a:spAutoFit/>
          </a:bodyPr>
          <a:lstStyle/>
          <a:p>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接种疫苗与每个人息息相关，故疫苗类的软件会有很大的用户基础。然而大部分人对疫苗相关知识只有浅显的认识，深入了解疫苗的相关信息与知识应成为每个人必备的技能。例如</a:t>
            </a:r>
            <a:r>
              <a:rPr lang="en-US" altLang="zh-CN"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HPV</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以及最近研发的新冠肺炎疫苗的安全性如何得知？如何判断信息是否准确？</a:t>
            </a:r>
            <a:r>
              <a:rPr lang="en-US" altLang="zh-CN"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VACARE</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就搭建了一个帮助大家深入理解疫苗知识的平台。</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接种疫苗的重要性</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706141132"/>
  <p:tag name="KSO_WM_UNIT_PLACING_PICTURE_USER_VIEWPORT" val="{&quot;height&quot;:2070,&quot;width&quot;:493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1013</Words>
  <Application>Microsoft Office PowerPoint</Application>
  <PresentationFormat>宽屏</PresentationFormat>
  <Paragraphs>108</Paragraphs>
  <Slides>21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华文中宋</vt:lpstr>
      <vt:lpstr>张海山锐谐体2.0-授权联系：Samtype@QQ.com</vt:lpstr>
      <vt:lpstr>Arial</vt:lpstr>
      <vt:lpstr>Arial Black</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li young</cp:lastModifiedBy>
  <cp:revision>138</cp:revision>
  <dcterms:created xsi:type="dcterms:W3CDTF">2015-02-19T23:46:00Z</dcterms:created>
  <dcterms:modified xsi:type="dcterms:W3CDTF">2020-05-10T15:44:24Z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