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
  </p:notesMasterIdLst>
  <p:handoutMasterIdLst>
    <p:handoutMasterId r:id="rId4"/>
  </p:handoutMasterIdLst>
  <p:sldIdLst>
    <p:sldId id="367"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F74"/>
    <a:srgbClr val="F1AB00"/>
    <a:srgbClr val="2C6CC0"/>
    <a:srgbClr val="6F8135"/>
    <a:srgbClr val="FFFFFF"/>
    <a:srgbClr val="000000"/>
    <a:srgbClr val="FCAAF2"/>
    <a:srgbClr val="F628DD"/>
    <a:srgbClr val="E2F0D9"/>
    <a:srgbClr val="FFE0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695" autoAdjust="0"/>
    <p:restoredTop sz="94049" autoAdjust="0"/>
  </p:normalViewPr>
  <p:slideViewPr>
    <p:cSldViewPr snapToGrid="0">
      <p:cViewPr varScale="1">
        <p:scale>
          <a:sx n="70" d="100"/>
          <a:sy n="70" d="100"/>
        </p:scale>
        <p:origin x="996" y="52"/>
      </p:cViewPr>
      <p:guideLst/>
    </p:cSldViewPr>
  </p:slideViewPr>
  <p:notesTextViewPr>
    <p:cViewPr>
      <p:scale>
        <a:sx n="3" d="2"/>
        <a:sy n="3" d="2"/>
      </p:scale>
      <p:origin x="0" y="-28"/>
    </p:cViewPr>
  </p:notesTextViewPr>
  <p:notesViewPr>
    <p:cSldViewPr snapToGrid="0">
      <p:cViewPr varScale="1">
        <p:scale>
          <a:sx n="83" d="100"/>
          <a:sy n="83" d="100"/>
        </p:scale>
        <p:origin x="381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194D211A-3B73-4D57-A691-4EDF285D7122}" type="datetimeFigureOut">
              <a:rPr lang="en-US" smtClean="0"/>
              <a:t>5/10/2023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B20859A7-A398-4089-A2FD-D570FC4878B9}" type="slidenum">
              <a:rPr lang="en-US" smtClean="0"/>
              <a:t>‹#›</a:t>
            </a:fld>
            <a:endParaRPr lang="en-US"/>
          </a:p>
        </p:txBody>
      </p:sp>
    </p:spTree>
    <p:extLst>
      <p:ext uri="{BB962C8B-B14F-4D97-AF65-F5344CB8AC3E}">
        <p14:creationId xmlns:p14="http://schemas.microsoft.com/office/powerpoint/2010/main" val="3807523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D144218-2F9C-2E48-A998-7CD5885DCAE3}" type="datetimeFigureOut">
              <a:rPr lang="en-US" smtClean="0"/>
              <a:t>5/10/2023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12BF29B-DF1C-504F-924A-E68968CEBBA0}" type="slidenum">
              <a:rPr lang="en-US" smtClean="0"/>
              <a:t>‹#›</a:t>
            </a:fld>
            <a:endParaRPr lang="en-US"/>
          </a:p>
        </p:txBody>
      </p:sp>
    </p:spTree>
    <p:extLst>
      <p:ext uri="{BB962C8B-B14F-4D97-AF65-F5344CB8AC3E}">
        <p14:creationId xmlns:p14="http://schemas.microsoft.com/office/powerpoint/2010/main" val="44702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2BF29B-DF1C-504F-924A-E68968CEBBA0}" type="slidenum">
              <a:rPr lang="en-US" smtClean="0"/>
              <a:t>1</a:t>
            </a:fld>
            <a:endParaRPr lang="en-US"/>
          </a:p>
        </p:txBody>
      </p:sp>
    </p:spTree>
    <p:extLst>
      <p:ext uri="{BB962C8B-B14F-4D97-AF65-F5344CB8AC3E}">
        <p14:creationId xmlns:p14="http://schemas.microsoft.com/office/powerpoint/2010/main" val="1146932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1277232"/>
            <a:ext cx="12192000" cy="8135232"/>
          </a:xfrm>
          <a:prstGeom prst="rect">
            <a:avLst/>
          </a:prstGeom>
        </p:spPr>
      </p:pic>
      <p:sp>
        <p:nvSpPr>
          <p:cNvPr id="8" name="Flowchart: Process 7"/>
          <p:cNvSpPr/>
          <p:nvPr userDrawn="1"/>
        </p:nvSpPr>
        <p:spPr>
          <a:xfrm>
            <a:off x="0" y="4879520"/>
            <a:ext cx="12192000" cy="1362770"/>
          </a:xfrm>
          <a:prstGeom prst="flowChartProcess">
            <a:avLst/>
          </a:prstGeom>
          <a:solidFill>
            <a:srgbClr val="183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93116" y="4993493"/>
            <a:ext cx="4405768" cy="596877"/>
          </a:xfrm>
          <a:prstGeom prst="rect">
            <a:avLst/>
          </a:prstGeom>
        </p:spPr>
      </p:pic>
      <p:sp>
        <p:nvSpPr>
          <p:cNvPr id="14" name="Text Placeholder 13"/>
          <p:cNvSpPr>
            <a:spLocks noGrp="1"/>
          </p:cNvSpPr>
          <p:nvPr>
            <p:ph type="body" sz="quarter" idx="13" hasCustomPrompt="1"/>
          </p:nvPr>
        </p:nvSpPr>
        <p:spPr>
          <a:xfrm>
            <a:off x="3254716" y="5645598"/>
            <a:ext cx="5682568" cy="551344"/>
          </a:xfrm>
        </p:spPr>
        <p:txBody>
          <a:bodyPr/>
          <a:lstStyle>
            <a:lvl1pPr marL="0" indent="0" algn="ctr">
              <a:buNone/>
              <a:defRPr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lvl="0"/>
            <a:r>
              <a:rPr lang="en-US" dirty="0"/>
              <a:t>ENTER TITLE HERE</a:t>
            </a:r>
          </a:p>
        </p:txBody>
      </p:sp>
    </p:spTree>
    <p:extLst>
      <p:ext uri="{BB962C8B-B14F-4D97-AF65-F5344CB8AC3E}">
        <p14:creationId xmlns:p14="http://schemas.microsoft.com/office/powerpoint/2010/main" val="397110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117298"/>
            <a:ext cx="10515600" cy="771466"/>
          </a:xfrm>
        </p:spPr>
        <p:txBody>
          <a:bodyPr>
            <a:normAutofit/>
          </a:bodyPr>
          <a:lstStyle>
            <a:lvl1pPr>
              <a:defRPr sz="36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838200" y="1446888"/>
            <a:ext cx="10515600" cy="4351338"/>
          </a:xfrm>
        </p:spPr>
        <p:txBody>
          <a:bodyPr/>
          <a:lstStyle>
            <a:lvl1pPr>
              <a:defRPr>
                <a:solidFill>
                  <a:srgbClr val="183F74"/>
                </a:solidFill>
              </a:defRPr>
            </a:lvl1pPr>
            <a:lvl2pPr>
              <a:defRPr>
                <a:solidFill>
                  <a:srgbClr val="2C6CC0"/>
                </a:solidFill>
              </a:defRPr>
            </a:lvl2pPr>
            <a:lvl3pPr>
              <a:defRPr>
                <a:solidFill>
                  <a:srgbClr val="F1AB00"/>
                </a:solidFill>
              </a:defRPr>
            </a:lvl3p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6657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CFB99-1D45-44CE-BDEE-8AB8F850A58E}" type="datetimeFigureOut">
              <a:rPr lang="en-US" smtClean="0"/>
              <a:t>5/10/2023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4DAAB-9FB0-4522-A33B-5B2623161207}" type="slidenum">
              <a:rPr lang="en-US" smtClean="0"/>
              <a:t>‹#›</a:t>
            </a:fld>
            <a:endParaRPr lang="en-US"/>
          </a:p>
        </p:txBody>
      </p:sp>
      <p:pic>
        <p:nvPicPr>
          <p:cNvPr id="7" name="Picture 6"/>
          <p:cNvPicPr>
            <a:picLocks noChangeAspect="1"/>
          </p:cNvPicPr>
          <p:nvPr userDrawn="1"/>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t="49582" b="33611"/>
          <a:stretch/>
        </p:blipFill>
        <p:spPr>
          <a:xfrm>
            <a:off x="0" y="-10506"/>
            <a:ext cx="12192000" cy="1021770"/>
          </a:xfrm>
          <a:prstGeom prst="rect">
            <a:avLst/>
          </a:prstGeom>
        </p:spPr>
      </p:pic>
      <p:cxnSp>
        <p:nvCxnSpPr>
          <p:cNvPr id="8" name="Straight Connector 7"/>
          <p:cNvCxnSpPr/>
          <p:nvPr userDrawn="1"/>
        </p:nvCxnSpPr>
        <p:spPr>
          <a:xfrm>
            <a:off x="-38100" y="1027907"/>
            <a:ext cx="122555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9" name="Rectangle 8"/>
          <p:cNvSpPr/>
          <p:nvPr userDrawn="1"/>
        </p:nvSpPr>
        <p:spPr>
          <a:xfrm>
            <a:off x="-25401" y="6307375"/>
            <a:ext cx="12242800" cy="55733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0" name="Straight Connector 9"/>
          <p:cNvCxnSpPr/>
          <p:nvPr userDrawn="1"/>
        </p:nvCxnSpPr>
        <p:spPr>
          <a:xfrm>
            <a:off x="-36691" y="6307375"/>
            <a:ext cx="122555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11" name="Rectangle 10"/>
          <p:cNvSpPr/>
          <p:nvPr userDrawn="1"/>
        </p:nvSpPr>
        <p:spPr>
          <a:xfrm>
            <a:off x="-25401" y="-10506"/>
            <a:ext cx="12217401" cy="1021770"/>
          </a:xfrm>
          <a:prstGeom prst="rect">
            <a:avLst/>
          </a:prstGeom>
          <a:solidFill>
            <a:srgbClr val="2F5597">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a:blip r:embed="rId5" cstate="print">
            <a:biLevel thresh="25000"/>
            <a:extLst>
              <a:ext uri="{28A0092B-C50C-407E-A947-70E740481C1C}">
                <a14:useLocalDpi xmlns:a14="http://schemas.microsoft.com/office/drawing/2010/main" val="0"/>
              </a:ext>
            </a:extLst>
          </a:blip>
          <a:stretch>
            <a:fillRect/>
          </a:stretch>
        </p:blipFill>
        <p:spPr>
          <a:xfrm>
            <a:off x="9960429" y="6420453"/>
            <a:ext cx="1987004" cy="301024"/>
          </a:xfrm>
          <a:prstGeom prst="rect">
            <a:avLst/>
          </a:prstGeom>
        </p:spPr>
      </p:pic>
    </p:spTree>
    <p:extLst>
      <p:ext uri="{BB962C8B-B14F-4D97-AF65-F5344CB8AC3E}">
        <p14:creationId xmlns:p14="http://schemas.microsoft.com/office/powerpoint/2010/main" val="1982232129"/>
      </p:ext>
    </p:extLst>
  </p:cSld>
  <p:clrMap bg1="lt1" tx1="dk1" bg2="lt2" tx2="dk2" accent1="accent1" accent2="accent2" accent3="accent3" accent4="accent4" accent5="accent5" accent6="accent6" hlink="hlink" folHlink="folHlink"/>
  <p:sldLayoutIdLst>
    <p:sldLayoutId id="2147483687" r:id="rId1"/>
    <p:sldLayoutId id="2147483688"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hearcenter.org/how-many-californians-are-affected-by-hearing-loss/#:~:text=In%20California%20alone%2C%20the%20Office,and%20its%20surrounding%20counties%20home" TargetMode="External"/><Relationship Id="rId3" Type="http://schemas.openxmlformats.org/officeDocument/2006/relationships/image" Target="../media/image5.png"/><Relationship Id="rId7" Type="http://schemas.openxmlformats.org/officeDocument/2006/relationships/hyperlink" Target="https://www.fortunebusinessinsights.com/industry-reports/hearing-aids-market-101573" TargetMode="External"/><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grandviewresearch.com/industry-analysis/hearing-aids-market" TargetMode="External"/><Relationship Id="rId11" Type="http://schemas.openxmlformats.org/officeDocument/2006/relationships/image" Target="../media/image9.jpeg"/><Relationship Id="rId5" Type="http://schemas.openxmlformats.org/officeDocument/2006/relationships/hyperlink" Target="https://www.accessdata.fda.gov/scripts/cdrh/cfdocs/cfPCD/classification.cfm?ID=OSM" TargetMode="External"/><Relationship Id="rId10"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019DE-085A-0B27-861E-21C071E6BD01}"/>
              </a:ext>
            </a:extLst>
          </p:cNvPr>
          <p:cNvSpPr txBox="1"/>
          <p:nvPr/>
        </p:nvSpPr>
        <p:spPr>
          <a:xfrm>
            <a:off x="457200" y="630054"/>
            <a:ext cx="11277600" cy="338554"/>
          </a:xfrm>
          <a:prstGeom prst="rect">
            <a:avLst/>
          </a:prstGeom>
          <a:noFill/>
        </p:spPr>
        <p:txBody>
          <a:bodyPr wrap="square" rtlCol="0">
            <a:spAutoFit/>
          </a:bodyPr>
          <a:lstStyle/>
          <a:p>
            <a:pPr algn="ctr"/>
            <a:r>
              <a:rPr lang="en-US" sz="1600" b="1" dirty="0">
                <a:solidFill>
                  <a:schemeClr val="bg1"/>
                </a:solidFill>
                <a:latin typeface="Arial" panose="020B0604020202020204" pitchFamily="34" charset="0"/>
                <a:cs typeface="Arial" panose="020B0604020202020204" pitchFamily="34" charset="0"/>
              </a:rPr>
              <a:t>Yael Alonso, Edward Chung, Abraham Ramirez-Sierra, Regina Yang, Zion Zapien, Department of Bioengineering</a:t>
            </a:r>
          </a:p>
        </p:txBody>
      </p:sp>
      <p:sp>
        <p:nvSpPr>
          <p:cNvPr id="23" name="TextBox 22">
            <a:extLst>
              <a:ext uri="{FF2B5EF4-FFF2-40B4-BE49-F238E27FC236}">
                <a16:creationId xmlns:a16="http://schemas.microsoft.com/office/drawing/2014/main" id="{BEC71442-7D00-3BEF-2AC4-8F9560DABD73}"/>
              </a:ext>
            </a:extLst>
          </p:cNvPr>
          <p:cNvSpPr txBox="1"/>
          <p:nvPr/>
        </p:nvSpPr>
        <p:spPr>
          <a:xfrm>
            <a:off x="844423" y="45279"/>
            <a:ext cx="10503154" cy="584775"/>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Adaptive Hearing Aid</a:t>
            </a:r>
          </a:p>
        </p:txBody>
      </p:sp>
      <p:sp>
        <p:nvSpPr>
          <p:cNvPr id="24" name="TextBox 23">
            <a:extLst>
              <a:ext uri="{FF2B5EF4-FFF2-40B4-BE49-F238E27FC236}">
                <a16:creationId xmlns:a16="http://schemas.microsoft.com/office/drawing/2014/main" id="{18DEF088-EA9E-7EAB-6782-69506B44573C}"/>
              </a:ext>
            </a:extLst>
          </p:cNvPr>
          <p:cNvSpPr txBox="1"/>
          <p:nvPr/>
        </p:nvSpPr>
        <p:spPr>
          <a:xfrm>
            <a:off x="109728" y="1076330"/>
            <a:ext cx="3886200"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A b s t r a c t</a:t>
            </a:r>
          </a:p>
        </p:txBody>
      </p:sp>
      <p:sp>
        <p:nvSpPr>
          <p:cNvPr id="25" name="TextBox 24">
            <a:extLst>
              <a:ext uri="{FF2B5EF4-FFF2-40B4-BE49-F238E27FC236}">
                <a16:creationId xmlns:a16="http://schemas.microsoft.com/office/drawing/2014/main" id="{CFED3FBB-2F63-BCBB-D16D-123A4AADA159}"/>
              </a:ext>
            </a:extLst>
          </p:cNvPr>
          <p:cNvSpPr txBox="1"/>
          <p:nvPr/>
        </p:nvSpPr>
        <p:spPr>
          <a:xfrm>
            <a:off x="4114800" y="1076328"/>
            <a:ext cx="3986784"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R e s u l t s   &amp;  D a t a</a:t>
            </a:r>
          </a:p>
        </p:txBody>
      </p:sp>
      <p:sp>
        <p:nvSpPr>
          <p:cNvPr id="26" name="TextBox 25">
            <a:extLst>
              <a:ext uri="{FF2B5EF4-FFF2-40B4-BE49-F238E27FC236}">
                <a16:creationId xmlns:a16="http://schemas.microsoft.com/office/drawing/2014/main" id="{343E7D79-2BBB-9064-07C5-914D59A826C0}"/>
              </a:ext>
            </a:extLst>
          </p:cNvPr>
          <p:cNvSpPr txBox="1"/>
          <p:nvPr/>
        </p:nvSpPr>
        <p:spPr>
          <a:xfrm>
            <a:off x="8220456" y="1076328"/>
            <a:ext cx="3861816"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D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s c u s </a:t>
            </a:r>
            <a:r>
              <a:rPr lang="en-US" sz="1200" b="1" dirty="0" err="1">
                <a:solidFill>
                  <a:schemeClr val="bg1"/>
                </a:solidFill>
                <a:latin typeface="Arial" panose="020B0604020202020204" pitchFamily="34" charset="0"/>
                <a:cs typeface="Arial" panose="020B0604020202020204" pitchFamily="34" charset="0"/>
              </a:rPr>
              <a:t>s</a:t>
            </a:r>
            <a:r>
              <a:rPr lang="en-US" sz="1200" b="1" dirty="0">
                <a:solidFill>
                  <a:schemeClr val="bg1"/>
                </a:solidFill>
                <a:latin typeface="Arial" panose="020B0604020202020204" pitchFamily="34" charset="0"/>
                <a:cs typeface="Arial" panose="020B0604020202020204" pitchFamily="34" charset="0"/>
              </a:rPr>
              <a:t>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o n  /  F u t u r e  W o r k</a:t>
            </a:r>
          </a:p>
        </p:txBody>
      </p:sp>
      <p:sp>
        <p:nvSpPr>
          <p:cNvPr id="27" name="TextBox 26">
            <a:extLst>
              <a:ext uri="{FF2B5EF4-FFF2-40B4-BE49-F238E27FC236}">
                <a16:creationId xmlns:a16="http://schemas.microsoft.com/office/drawing/2014/main" id="{EC355C86-9D09-F407-1C47-0F605DD2C093}"/>
              </a:ext>
            </a:extLst>
          </p:cNvPr>
          <p:cNvSpPr txBox="1"/>
          <p:nvPr/>
        </p:nvSpPr>
        <p:spPr>
          <a:xfrm>
            <a:off x="8220456" y="4480514"/>
            <a:ext cx="3861816"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R e f e r e n c e s</a:t>
            </a:r>
          </a:p>
        </p:txBody>
      </p:sp>
      <p:sp>
        <p:nvSpPr>
          <p:cNvPr id="29" name="TextBox 28">
            <a:extLst>
              <a:ext uri="{FF2B5EF4-FFF2-40B4-BE49-F238E27FC236}">
                <a16:creationId xmlns:a16="http://schemas.microsoft.com/office/drawing/2014/main" id="{37CE239B-25A8-1B33-8C49-119356E35AE2}"/>
              </a:ext>
            </a:extLst>
          </p:cNvPr>
          <p:cNvSpPr txBox="1"/>
          <p:nvPr/>
        </p:nvSpPr>
        <p:spPr>
          <a:xfrm>
            <a:off x="109728" y="2476710"/>
            <a:ext cx="3886200"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C o m p o n e n t s  &amp;  J u s t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f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c a t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o n s</a:t>
            </a:r>
          </a:p>
        </p:txBody>
      </p:sp>
      <p:sp>
        <p:nvSpPr>
          <p:cNvPr id="30" name="TextBox 29">
            <a:extLst>
              <a:ext uri="{FF2B5EF4-FFF2-40B4-BE49-F238E27FC236}">
                <a16:creationId xmlns:a16="http://schemas.microsoft.com/office/drawing/2014/main" id="{AB4EFE99-B9BE-7A31-1ACF-E24EEEF82411}"/>
              </a:ext>
            </a:extLst>
          </p:cNvPr>
          <p:cNvSpPr txBox="1"/>
          <p:nvPr/>
        </p:nvSpPr>
        <p:spPr>
          <a:xfrm>
            <a:off x="8220456" y="5635349"/>
            <a:ext cx="3861816"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A c k n o w l e d g m e n t s</a:t>
            </a:r>
          </a:p>
        </p:txBody>
      </p:sp>
      <p:sp>
        <p:nvSpPr>
          <p:cNvPr id="2" name="TextBox 1">
            <a:extLst>
              <a:ext uri="{FF2B5EF4-FFF2-40B4-BE49-F238E27FC236}">
                <a16:creationId xmlns:a16="http://schemas.microsoft.com/office/drawing/2014/main" id="{CFB6A14F-448A-549F-ADC1-6224F556A0A1}"/>
              </a:ext>
            </a:extLst>
          </p:cNvPr>
          <p:cNvSpPr txBox="1"/>
          <p:nvPr/>
        </p:nvSpPr>
        <p:spPr>
          <a:xfrm>
            <a:off x="109728" y="1330243"/>
            <a:ext cx="3886200" cy="1169551"/>
          </a:xfrm>
          <a:prstGeom prst="rect">
            <a:avLst/>
          </a:prstGeom>
          <a:noFill/>
        </p:spPr>
        <p:txBody>
          <a:bodyPr wrap="square" lIns="45720" rIns="45720" rtlCol="0" anchor="ctr" anchorCtr="0">
            <a:spAutoFit/>
          </a:bodyPr>
          <a:lstStyle/>
          <a:p>
            <a:r>
              <a:rPr lang="en-US" sz="700" b="0" i="0" u="none" strike="noStrike" dirty="0">
                <a:solidFill>
                  <a:srgbClr val="000000"/>
                </a:solidFill>
                <a:effectLst/>
                <a:latin typeface="Arial" panose="020B0604020202020204" pitchFamily="34" charset="0"/>
              </a:rPr>
              <a:t>   According to Wang and Puel</a:t>
            </a:r>
            <a:r>
              <a:rPr lang="en-US" sz="700" baseline="30000" dirty="0">
                <a:solidFill>
                  <a:srgbClr val="000000"/>
                </a:solidFill>
                <a:latin typeface="Arial" panose="020B0604020202020204" pitchFamily="34" charset="0"/>
              </a:rPr>
              <a:t>1</a:t>
            </a:r>
            <a:r>
              <a:rPr lang="en-US" sz="700" b="0" i="0" u="none" strike="noStrike" dirty="0">
                <a:solidFill>
                  <a:srgbClr val="000000"/>
                </a:solidFill>
                <a:effectLst/>
                <a:latin typeface="Arial" panose="020B0604020202020204" pitchFamily="34" charset="0"/>
              </a:rPr>
              <a:t>, “approximately one third of people over 65 years of age are affected by disabling hearing loss. In 2025, there will be 1.2 billion people over 60 years of age worldwide, with more than 500 million individuals who will suffer significant impairment from presbycusis.” However, because the diagnosis and degree of hearing loss is independent of every presbycusis patient, hearing aids are not a perfect solution for all. Given these requirements, an Adaptive Hearing Aid would be the most appropriate solution to this medical problem, enabling the user the ability to choose the frequency that sounds best in their own comfort. The goal of this project is to implement nonlinear transposition, FFTs, and noise-filtering with the Teensy 4.1 Processor, Audio Shield, and Arduino to allow for patients to live a more comfortable life with the feature of user-friendly frequency transposition.</a:t>
            </a:r>
            <a:endParaRPr lang="en-US" sz="7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F17CAC5-67CB-590C-C454-011FBA6EE9CB}"/>
              </a:ext>
            </a:extLst>
          </p:cNvPr>
          <p:cNvSpPr txBox="1"/>
          <p:nvPr/>
        </p:nvSpPr>
        <p:spPr>
          <a:xfrm>
            <a:off x="122111" y="4051273"/>
            <a:ext cx="3861434" cy="2246769"/>
          </a:xfrm>
          <a:prstGeom prst="rect">
            <a:avLst/>
          </a:prstGeom>
          <a:noFill/>
        </p:spPr>
        <p:txBody>
          <a:bodyPr wrap="square" lIns="45720" rIns="45720" bIns="45720" rtlCol="0">
            <a:spAutoFit/>
          </a:bodyPr>
          <a:lstStyle/>
          <a:p>
            <a:pPr rtl="0">
              <a:spcBef>
                <a:spcPts val="0"/>
              </a:spcBef>
              <a:spcAft>
                <a:spcPts val="0"/>
              </a:spcAft>
            </a:pPr>
            <a:r>
              <a:rPr lang="en-US" sz="700" b="0" i="0" u="none" strike="noStrike" dirty="0">
                <a:solidFill>
                  <a:srgbClr val="000000"/>
                </a:solidFill>
                <a:effectLst/>
                <a:latin typeface="Arial" panose="020B0604020202020204" pitchFamily="34" charset="0"/>
                <a:cs typeface="Arial" panose="020B0604020202020204" pitchFamily="34" charset="0"/>
              </a:rPr>
              <a:t>The functionality of the device can be classified into 4 main components. The first component of the device is the microphone. </a:t>
            </a:r>
            <a:r>
              <a:rPr lang="en-US" sz="700" b="0" i="0" u="none" strike="noStrike" dirty="0" err="1">
                <a:solidFill>
                  <a:srgbClr val="000000"/>
                </a:solidFill>
                <a:effectLst/>
                <a:latin typeface="Arial" panose="020B0604020202020204" pitchFamily="34" charset="0"/>
                <a:cs typeface="Arial" panose="020B0604020202020204" pitchFamily="34" charset="0"/>
              </a:rPr>
              <a:t>Cylewet</a:t>
            </a:r>
            <a:r>
              <a:rPr lang="en-US" sz="700" b="0" i="0" u="none" strike="noStrike" dirty="0">
                <a:solidFill>
                  <a:srgbClr val="000000"/>
                </a:solidFill>
                <a:effectLst/>
                <a:latin typeface="Arial" panose="020B0604020202020204" pitchFamily="34" charset="0"/>
                <a:cs typeface="Arial" panose="020B0604020202020204" pitchFamily="34" charset="0"/>
              </a:rPr>
              <a:t> cylindrical electret condenser microphone was used since it was small, portable, and had a frequency range of 50Hz to 20kHhz (considering that humans can hear 1-20kHz). </a:t>
            </a:r>
            <a:endParaRPr lang="en-US" sz="700" b="0" dirty="0">
              <a:effectLst/>
              <a:latin typeface="Arial" panose="020B0604020202020204" pitchFamily="34" charset="0"/>
              <a:cs typeface="Arial" panose="020B0604020202020204" pitchFamily="34" charset="0"/>
            </a:endParaRPr>
          </a:p>
          <a:p>
            <a:pPr rtl="0">
              <a:spcBef>
                <a:spcPts val="0"/>
              </a:spcBef>
              <a:spcAft>
                <a:spcPts val="0"/>
              </a:spcAft>
            </a:pPr>
            <a:r>
              <a:rPr lang="en-US" sz="700" b="0" i="0" u="none" strike="noStrike" dirty="0">
                <a:solidFill>
                  <a:srgbClr val="000000"/>
                </a:solidFill>
                <a:effectLst/>
                <a:latin typeface="Arial" panose="020B0604020202020204" pitchFamily="34" charset="0"/>
                <a:cs typeface="Arial" panose="020B0604020202020204" pitchFamily="34" charset="0"/>
              </a:rPr>
              <a:t>The second component is the processor. The Teensy 4.1 Processor was chosen for its Arduino compatibility and capabilities of real-time use with the speed of 600 </a:t>
            </a:r>
            <a:r>
              <a:rPr lang="en-US" sz="700" b="0" i="0" u="none" strike="noStrike" dirty="0" err="1">
                <a:solidFill>
                  <a:srgbClr val="000000"/>
                </a:solidFill>
                <a:effectLst/>
                <a:latin typeface="Arial" panose="020B0604020202020204" pitchFamily="34" charset="0"/>
                <a:cs typeface="Arial" panose="020B0604020202020204" pitchFamily="34" charset="0"/>
              </a:rPr>
              <a:t>MHz.</a:t>
            </a:r>
            <a:r>
              <a:rPr lang="en-US" sz="700" b="0" i="0" u="none" strike="noStrike" dirty="0">
                <a:solidFill>
                  <a:srgbClr val="000000"/>
                </a:solidFill>
                <a:effectLst/>
                <a:latin typeface="Arial" panose="020B0604020202020204" pitchFamily="34" charset="0"/>
                <a:cs typeface="Arial" panose="020B0604020202020204" pitchFamily="34" charset="0"/>
              </a:rPr>
              <a:t> Real time capabilities are crucial for hearing aid as the goal is to have little to no delays in sound output for the user. Additionally, the processor comes with 1MB of RAM and 8MB of flash memory. Anticipating a memory problem with the code, a SD card was inserted. </a:t>
            </a:r>
            <a:endParaRPr lang="en-US" sz="700" b="0" dirty="0">
              <a:effectLst/>
              <a:latin typeface="Arial" panose="020B0604020202020204" pitchFamily="34" charset="0"/>
              <a:cs typeface="Arial" panose="020B0604020202020204" pitchFamily="34" charset="0"/>
            </a:endParaRPr>
          </a:p>
          <a:p>
            <a:pPr rtl="0">
              <a:spcBef>
                <a:spcPts val="0"/>
              </a:spcBef>
              <a:spcAft>
                <a:spcPts val="0"/>
              </a:spcAft>
            </a:pPr>
            <a:r>
              <a:rPr lang="en-US" sz="700" b="0" i="0" u="none" strike="noStrike" dirty="0">
                <a:solidFill>
                  <a:srgbClr val="000000"/>
                </a:solidFill>
                <a:effectLst/>
                <a:latin typeface="Arial" panose="020B0604020202020204" pitchFamily="34" charset="0"/>
                <a:cs typeface="Arial" panose="020B0604020202020204" pitchFamily="34" charset="0"/>
              </a:rPr>
              <a:t>The third component is the Audio Shield. The Teensy 4.0 Audio Shield (Rev D) is connected to the Teensy 4.1 using female pins. The shield allows the device to convert between analog and digital signals. The audio shield consists of a 16 bit with a 44.1 kHz sample rate and an audio jack for speakers to output sound.</a:t>
            </a:r>
            <a:endParaRPr lang="en-US" sz="700" b="0" dirty="0">
              <a:effectLst/>
              <a:latin typeface="Arial" panose="020B0604020202020204" pitchFamily="34" charset="0"/>
              <a:cs typeface="Arial" panose="020B0604020202020204" pitchFamily="34" charset="0"/>
            </a:endParaRPr>
          </a:p>
          <a:p>
            <a:pPr rtl="0">
              <a:spcBef>
                <a:spcPts val="0"/>
              </a:spcBef>
              <a:spcAft>
                <a:spcPts val="0"/>
              </a:spcAft>
            </a:pPr>
            <a:r>
              <a:rPr lang="en-US" sz="700" b="0" i="0" u="none" strike="noStrike" dirty="0">
                <a:solidFill>
                  <a:srgbClr val="000000"/>
                </a:solidFill>
                <a:effectLst/>
                <a:latin typeface="Arial" panose="020B0604020202020204" pitchFamily="34" charset="0"/>
                <a:cs typeface="Arial" panose="020B0604020202020204" pitchFamily="34" charset="0"/>
              </a:rPr>
              <a:t>The device runs on a </a:t>
            </a:r>
            <a:r>
              <a:rPr lang="en-US" sz="700" b="0" i="0" u="none" strike="noStrike" dirty="0" err="1">
                <a:solidFill>
                  <a:srgbClr val="000000"/>
                </a:solidFill>
                <a:effectLst/>
                <a:latin typeface="Arial" panose="020B0604020202020204" pitchFamily="34" charset="0"/>
                <a:cs typeface="Arial" panose="020B0604020202020204" pitchFamily="34" charset="0"/>
              </a:rPr>
              <a:t>Teensydiuno</a:t>
            </a:r>
            <a:r>
              <a:rPr lang="en-US" sz="700" b="0" i="0" u="none" strike="noStrike" dirty="0">
                <a:solidFill>
                  <a:srgbClr val="000000"/>
                </a:solidFill>
                <a:effectLst/>
                <a:latin typeface="Arial" panose="020B0604020202020204" pitchFamily="34" charset="0"/>
                <a:cs typeface="Arial" panose="020B0604020202020204" pitchFamily="34" charset="0"/>
              </a:rPr>
              <a:t> program. </a:t>
            </a:r>
            <a:r>
              <a:rPr lang="en-US" sz="700" b="0" i="0" u="none" strike="noStrike" dirty="0" err="1">
                <a:solidFill>
                  <a:srgbClr val="000000"/>
                </a:solidFill>
                <a:effectLst/>
                <a:latin typeface="Arial" panose="020B0604020202020204" pitchFamily="34" charset="0"/>
                <a:cs typeface="Arial" panose="020B0604020202020204" pitchFamily="34" charset="0"/>
              </a:rPr>
              <a:t>Teensydiuno</a:t>
            </a:r>
            <a:r>
              <a:rPr lang="en-US" sz="700" b="0" i="0" u="none" strike="noStrike" dirty="0">
                <a:solidFill>
                  <a:srgbClr val="000000"/>
                </a:solidFill>
                <a:effectLst/>
                <a:latin typeface="Arial" panose="020B0604020202020204" pitchFamily="34" charset="0"/>
                <a:cs typeface="Arial" panose="020B0604020202020204" pitchFamily="34" charset="0"/>
              </a:rPr>
              <a:t> is similar to the Arduino but particular to Teensy and the Audio Shield. The Teensy Audio library was utilized for communication between the Teensy processor and audio shield. It also allows the application of effects to sound converted by the audio shield. One effect is the amplification that is filtered from the high pass filter. The filter was used to focus on high frequencies. The library also allows data collection of FFTs. Shifting of bins that are made during Fast Fourier Transform (shift the frequencies from high to low) is applied to satisfy the hearing range.</a:t>
            </a:r>
            <a:endParaRPr lang="en-US" sz="700" i="0" u="none" strike="noStrike" dirty="0">
              <a:solidFill>
                <a:srgbClr val="000000"/>
              </a:solidFill>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0CDAA666-ABF2-FBB5-4401-EF122B865B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388"/>
          <a:stretch/>
        </p:blipFill>
        <p:spPr bwMode="auto">
          <a:xfrm>
            <a:off x="182726" y="2753707"/>
            <a:ext cx="1323394" cy="12521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ADAE90B-DC71-276A-0C3A-48892EECE76C}"/>
              </a:ext>
            </a:extLst>
          </p:cNvPr>
          <p:cNvSpPr/>
          <p:nvPr/>
        </p:nvSpPr>
        <p:spPr>
          <a:xfrm>
            <a:off x="109728" y="2744456"/>
            <a:ext cx="3886200" cy="3508198"/>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09E8B75-C4EE-2B05-4228-FDDFF5F57772}"/>
              </a:ext>
            </a:extLst>
          </p:cNvPr>
          <p:cNvSpPr/>
          <p:nvPr/>
        </p:nvSpPr>
        <p:spPr>
          <a:xfrm>
            <a:off x="109728" y="1353325"/>
            <a:ext cx="3886200" cy="1123384"/>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a:extLst>
              <a:ext uri="{FF2B5EF4-FFF2-40B4-BE49-F238E27FC236}">
                <a16:creationId xmlns:a16="http://schemas.microsoft.com/office/drawing/2014/main" id="{CA44E2AC-70B0-1318-396F-A22C3924F83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150" t="33297" r="36193" b="27565"/>
          <a:stretch/>
        </p:blipFill>
        <p:spPr bwMode="auto">
          <a:xfrm>
            <a:off x="1989963" y="2841035"/>
            <a:ext cx="1364107" cy="1085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04258A0-0048-E0AE-7E88-9E0D804BBE12}"/>
              </a:ext>
            </a:extLst>
          </p:cNvPr>
          <p:cNvSpPr txBox="1"/>
          <p:nvPr/>
        </p:nvSpPr>
        <p:spPr>
          <a:xfrm>
            <a:off x="8220456" y="5929487"/>
            <a:ext cx="3861434" cy="323165"/>
          </a:xfrm>
          <a:prstGeom prst="rect">
            <a:avLst/>
          </a:prstGeom>
          <a:noFill/>
        </p:spPr>
        <p:txBody>
          <a:bodyPr wrap="square" lIns="45720" tIns="45720" rIns="45720" bIns="45720">
            <a:spAutoFit/>
          </a:bodyPr>
          <a:lstStyle/>
          <a:p>
            <a:r>
              <a:rPr lang="en-US" sz="500" b="0" i="0" u="none" strike="noStrike" dirty="0">
                <a:solidFill>
                  <a:srgbClr val="000000"/>
                </a:solidFill>
                <a:effectLst/>
                <a:latin typeface="Arial" panose="020B0604020202020204" pitchFamily="34" charset="0"/>
              </a:rPr>
              <a:t>This project is conducted by the University of California, Riverside, with guidance from faculty staff in the Department of Bioengineering. We would like to additionally thank Dr. James Sawyer, Department of Mechanical Engineering, Paul </a:t>
            </a:r>
            <a:r>
              <a:rPr lang="en-US" sz="500" b="0" i="0" u="none" strike="noStrike" dirty="0" err="1">
                <a:solidFill>
                  <a:srgbClr val="000000"/>
                </a:solidFill>
                <a:effectLst/>
                <a:latin typeface="Arial" panose="020B0604020202020204" pitchFamily="34" charset="0"/>
              </a:rPr>
              <a:t>Stroffregen</a:t>
            </a:r>
            <a:r>
              <a:rPr lang="en-US" sz="500" b="0" i="0" u="none" strike="noStrike" dirty="0">
                <a:solidFill>
                  <a:srgbClr val="000000"/>
                </a:solidFill>
                <a:effectLst/>
                <a:latin typeface="Arial" panose="020B0604020202020204" pitchFamily="34" charset="0"/>
              </a:rPr>
              <a:t>, Ryan Chang, and Joseph Chang for their continual expertise and support.</a:t>
            </a:r>
            <a:endParaRPr lang="en-US" sz="500" dirty="0"/>
          </a:p>
        </p:txBody>
      </p:sp>
      <p:sp>
        <p:nvSpPr>
          <p:cNvPr id="9" name="Rectangle 8">
            <a:extLst>
              <a:ext uri="{FF2B5EF4-FFF2-40B4-BE49-F238E27FC236}">
                <a16:creationId xmlns:a16="http://schemas.microsoft.com/office/drawing/2014/main" id="{549984BC-097B-BBC7-5443-48DD408FC06B}"/>
              </a:ext>
            </a:extLst>
          </p:cNvPr>
          <p:cNvSpPr/>
          <p:nvPr/>
        </p:nvSpPr>
        <p:spPr>
          <a:xfrm>
            <a:off x="8227991" y="5920170"/>
            <a:ext cx="3861434" cy="332483"/>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F0E187F-9A67-D6B7-F7AF-702FD7C238BD}"/>
              </a:ext>
            </a:extLst>
          </p:cNvPr>
          <p:cNvSpPr txBox="1"/>
          <p:nvPr/>
        </p:nvSpPr>
        <p:spPr>
          <a:xfrm>
            <a:off x="4116451" y="4644184"/>
            <a:ext cx="3986784" cy="276997"/>
          </a:xfrm>
          <a:prstGeom prst="rect">
            <a:avLst/>
          </a:prstGeom>
          <a:solidFill>
            <a:schemeClr val="accent5">
              <a:lumMod val="60000"/>
              <a:lumOff val="40000"/>
            </a:schemeClr>
          </a:solidFill>
        </p:spPr>
        <p:txBody>
          <a:bodyPr wrap="square" rtlCol="0">
            <a:spAutoFit/>
          </a:bodyPr>
          <a:lstStyle/>
          <a:p>
            <a:pPr algn="ctr"/>
            <a:r>
              <a:rPr lang="en-US" sz="1200" b="1" dirty="0">
                <a:solidFill>
                  <a:schemeClr val="bg1"/>
                </a:solidFill>
                <a:latin typeface="Arial" panose="020B0604020202020204" pitchFamily="34" charset="0"/>
                <a:cs typeface="Arial" panose="020B0604020202020204" pitchFamily="34" charset="0"/>
              </a:rPr>
              <a:t>M a r k e t  V a l u e  &amp;  R e g u l a t </a:t>
            </a:r>
            <a:r>
              <a:rPr lang="en-US" sz="1200" b="1" dirty="0" err="1">
                <a:solidFill>
                  <a:schemeClr val="bg1"/>
                </a:solidFill>
                <a:latin typeface="Arial" panose="020B0604020202020204" pitchFamily="34" charset="0"/>
                <a:cs typeface="Arial" panose="020B0604020202020204" pitchFamily="34" charset="0"/>
              </a:rPr>
              <a:t>i</a:t>
            </a:r>
            <a:r>
              <a:rPr lang="en-US" sz="1200" b="1" dirty="0">
                <a:solidFill>
                  <a:schemeClr val="bg1"/>
                </a:solidFill>
                <a:latin typeface="Arial" panose="020B0604020202020204" pitchFamily="34" charset="0"/>
                <a:cs typeface="Arial" panose="020B0604020202020204" pitchFamily="34" charset="0"/>
              </a:rPr>
              <a:t> o n s</a:t>
            </a:r>
          </a:p>
        </p:txBody>
      </p:sp>
      <p:sp>
        <p:nvSpPr>
          <p:cNvPr id="12" name="TextBox 11">
            <a:extLst>
              <a:ext uri="{FF2B5EF4-FFF2-40B4-BE49-F238E27FC236}">
                <a16:creationId xmlns:a16="http://schemas.microsoft.com/office/drawing/2014/main" id="{D99C5619-8465-0CCC-EAB8-E60B031D7DB6}"/>
              </a:ext>
            </a:extLst>
          </p:cNvPr>
          <p:cNvSpPr txBox="1"/>
          <p:nvPr/>
        </p:nvSpPr>
        <p:spPr>
          <a:xfrm>
            <a:off x="4171414" y="4935284"/>
            <a:ext cx="1979549" cy="1292662"/>
          </a:xfrm>
          <a:prstGeom prst="rect">
            <a:avLst/>
          </a:prstGeom>
          <a:noFill/>
        </p:spPr>
        <p:txBody>
          <a:bodyPr wrap="square" lIns="45720" rIns="45720" anchor="ctr" anchorCtr="0">
            <a:spAutoFit/>
          </a:bodyPr>
          <a:lstStyle/>
          <a:p>
            <a:pPr rtl="0">
              <a:spcBef>
                <a:spcPts val="0"/>
              </a:spcBef>
              <a:spcAft>
                <a:spcPts val="0"/>
              </a:spcAft>
            </a:pPr>
            <a:r>
              <a:rPr lang="en-US" sz="600" b="0" i="0" u="none" strike="noStrike" dirty="0">
                <a:solidFill>
                  <a:srgbClr val="000000"/>
                </a:solidFill>
                <a:effectLst/>
                <a:latin typeface="Arial" panose="020B0604020202020204" pitchFamily="34" charset="0"/>
              </a:rPr>
              <a:t>  The global market value for hearing devices was 10.1 billion dollars (USD) and has a compound growth rate of 4.9 percent from 2022 to 2030</a:t>
            </a:r>
            <a:r>
              <a:rPr lang="en-US" sz="600" baseline="30000" dirty="0">
                <a:solidFill>
                  <a:srgbClr val="000000"/>
                </a:solidFill>
                <a:latin typeface="Arial" panose="020B0604020202020204" pitchFamily="34" charset="0"/>
              </a:rPr>
              <a:t> 3</a:t>
            </a:r>
            <a:r>
              <a:rPr lang="en-US" sz="600" b="0" i="0" u="none" strike="noStrike" dirty="0">
                <a:solidFill>
                  <a:srgbClr val="000000"/>
                </a:solidFill>
                <a:effectLst/>
                <a:latin typeface="Arial" panose="020B0604020202020204" pitchFamily="34" charset="0"/>
              </a:rPr>
              <a:t>.The largest revenue share is behind the ear hearing devices at 40 percent </a:t>
            </a:r>
            <a:r>
              <a:rPr lang="en-US" sz="600" baseline="30000" dirty="0">
                <a:solidFill>
                  <a:srgbClr val="000000"/>
                </a:solidFill>
                <a:latin typeface="Arial" panose="020B0604020202020204" pitchFamily="34" charset="0"/>
              </a:rPr>
              <a:t>3</a:t>
            </a:r>
            <a:r>
              <a:rPr lang="en-US" sz="600" b="0" i="0" u="none" strike="noStrike" dirty="0">
                <a:solidFill>
                  <a:srgbClr val="000000"/>
                </a:solidFill>
                <a:effectLst/>
                <a:latin typeface="Arial" panose="020B0604020202020204" pitchFamily="34" charset="0"/>
              </a:rPr>
              <a:t>. The hearing aid that is being designed falls under Class II devices as set by the Food and Drug Administration (FDA) which is defined as hearing aid utilizing air conduction with wireless technology</a:t>
            </a:r>
            <a:r>
              <a:rPr lang="en-US" sz="600" baseline="30000" dirty="0">
                <a:solidFill>
                  <a:srgbClr val="000000"/>
                </a:solidFill>
                <a:latin typeface="Arial" panose="020B0604020202020204" pitchFamily="34" charset="0"/>
              </a:rPr>
              <a:t>2</a:t>
            </a:r>
            <a:r>
              <a:rPr lang="en-US" sz="600" b="0" i="0" u="none" strike="noStrike" dirty="0">
                <a:solidFill>
                  <a:srgbClr val="000000"/>
                </a:solidFill>
                <a:effectLst/>
                <a:latin typeface="Arial" panose="020B0604020202020204" pitchFamily="34" charset="0"/>
              </a:rPr>
              <a:t>. The hearing aid device is exempt from both 510(K) and premarket review clearance</a:t>
            </a:r>
            <a:r>
              <a:rPr lang="en-US" sz="600" baseline="30000" dirty="0">
                <a:solidFill>
                  <a:srgbClr val="000000"/>
                </a:solidFill>
                <a:latin typeface="Arial" panose="020B0604020202020204" pitchFamily="34" charset="0"/>
              </a:rPr>
              <a:t>2</a:t>
            </a:r>
            <a:r>
              <a:rPr lang="en-US" sz="600" b="0" i="0" u="none" strike="noStrike" dirty="0">
                <a:solidFill>
                  <a:srgbClr val="000000"/>
                </a:solidFill>
                <a:effectLst/>
                <a:latin typeface="Arial" panose="020B0604020202020204" pitchFamily="34" charset="0"/>
              </a:rPr>
              <a:t>. In order to satisfy the quality system regulations, set by the FDA, this hearing device will follow the consensus standards set through the American Standards National Institute (ANSI).</a:t>
            </a:r>
            <a:endParaRPr lang="en-US" sz="600" dirty="0"/>
          </a:p>
        </p:txBody>
      </p:sp>
      <p:sp>
        <p:nvSpPr>
          <p:cNvPr id="13" name="Rectangle 12">
            <a:extLst>
              <a:ext uri="{FF2B5EF4-FFF2-40B4-BE49-F238E27FC236}">
                <a16:creationId xmlns:a16="http://schemas.microsoft.com/office/drawing/2014/main" id="{B428E9DF-765D-799F-F136-7C26840A8612}"/>
              </a:ext>
            </a:extLst>
          </p:cNvPr>
          <p:cNvSpPr/>
          <p:nvPr/>
        </p:nvSpPr>
        <p:spPr>
          <a:xfrm>
            <a:off x="4113150" y="4892095"/>
            <a:ext cx="3986783" cy="1360557"/>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E148C7-2866-6D3A-8F26-60D359DC12A0}"/>
              </a:ext>
            </a:extLst>
          </p:cNvPr>
          <p:cNvSpPr txBox="1"/>
          <p:nvPr/>
        </p:nvSpPr>
        <p:spPr>
          <a:xfrm>
            <a:off x="8234638" y="4742796"/>
            <a:ext cx="3858132" cy="892552"/>
          </a:xfrm>
          <a:prstGeom prst="rect">
            <a:avLst/>
          </a:prstGeom>
          <a:noFill/>
        </p:spPr>
        <p:txBody>
          <a:bodyPr wrap="square" lIns="45720" rIns="45720">
            <a:spAutoFit/>
          </a:bodyPr>
          <a:lstStyle/>
          <a:p>
            <a:pPr rtl="0">
              <a:spcBef>
                <a:spcPts val="0"/>
              </a:spcBef>
              <a:spcAft>
                <a:spcPts val="0"/>
              </a:spcAft>
            </a:pPr>
            <a:r>
              <a:rPr lang="en-US" sz="400" b="0" i="0" u="none" strike="noStrike" dirty="0">
                <a:solidFill>
                  <a:srgbClr val="000000"/>
                </a:solidFill>
                <a:effectLst/>
                <a:latin typeface="Arial" panose="020B0604020202020204" pitchFamily="34" charset="0"/>
                <a:cs typeface="Arial" panose="020B0604020202020204" pitchFamily="34" charset="0"/>
              </a:rPr>
              <a:t>[1] Wang, Jing, and Jean-Luc Puel. “Presbycusis: An Update on Cochlear Mechanisms and Therapies.” </a:t>
            </a:r>
            <a:r>
              <a:rPr lang="en-US" sz="400" b="0" i="1" u="none" strike="noStrike" dirty="0">
                <a:solidFill>
                  <a:srgbClr val="000000"/>
                </a:solidFill>
                <a:effectLst/>
                <a:latin typeface="Arial" panose="020B0604020202020204" pitchFamily="34" charset="0"/>
                <a:cs typeface="Arial" panose="020B0604020202020204" pitchFamily="34" charset="0"/>
              </a:rPr>
              <a:t>Journal of Clinical Medicine</a:t>
            </a:r>
            <a:r>
              <a:rPr lang="en-US" sz="400" b="0" i="0" u="none" strike="noStrike" dirty="0">
                <a:solidFill>
                  <a:srgbClr val="000000"/>
                </a:solidFill>
                <a:effectLst/>
                <a:latin typeface="Arial" panose="020B0604020202020204" pitchFamily="34" charset="0"/>
                <a:cs typeface="Arial" panose="020B0604020202020204" pitchFamily="34" charset="0"/>
              </a:rPr>
              <a:t>, vol. 9, no. 1, 2020, p. 218, https://doi.org/10.3390/jcm9010218. </a:t>
            </a:r>
            <a:r>
              <a:rPr lang="en-US" sz="400" dirty="0">
                <a:latin typeface="Arial" panose="020B0604020202020204" pitchFamily="34" charset="0"/>
                <a:cs typeface="Arial" panose="020B0604020202020204" pitchFamily="34" charset="0"/>
              </a:rPr>
              <a:t> </a:t>
            </a:r>
            <a:r>
              <a:rPr lang="en-US" sz="400" b="0" i="0" u="none" strike="noStrike" dirty="0">
                <a:solidFill>
                  <a:srgbClr val="000000"/>
                </a:solidFill>
                <a:effectLst/>
                <a:latin typeface="Arial" panose="020B0604020202020204" pitchFamily="34" charset="0"/>
                <a:cs typeface="Arial" panose="020B0604020202020204" pitchFamily="34" charset="0"/>
              </a:rPr>
              <a:t>[2] “Product Classification.” </a:t>
            </a:r>
            <a:r>
              <a:rPr lang="en-US" sz="400" b="0" i="1" u="none" strike="noStrike" dirty="0">
                <a:solidFill>
                  <a:srgbClr val="000000"/>
                </a:solidFill>
                <a:effectLst/>
                <a:latin typeface="Arial" panose="020B0604020202020204" pitchFamily="34" charset="0"/>
                <a:cs typeface="Arial" panose="020B0604020202020204" pitchFamily="34" charset="0"/>
              </a:rPr>
              <a:t>U.S Food and Drug Administration</a:t>
            </a:r>
            <a:r>
              <a:rPr lang="en-US" sz="400" b="0" i="0" u="none" strike="noStrike" dirty="0">
                <a:solidFill>
                  <a:srgbClr val="000000"/>
                </a:solidFill>
                <a:effectLst/>
                <a:latin typeface="Arial" panose="020B0604020202020204" pitchFamily="34" charset="0"/>
                <a:cs typeface="Arial" panose="020B0604020202020204" pitchFamily="34" charset="0"/>
              </a:rPr>
              <a:t>, </a:t>
            </a:r>
            <a:endParaRPr lang="en-US" sz="400" b="0" dirty="0">
              <a:effectLst/>
              <a:latin typeface="Arial" panose="020B0604020202020204" pitchFamily="34" charset="0"/>
              <a:cs typeface="Arial" panose="020B0604020202020204" pitchFamily="34" charset="0"/>
            </a:endParaRPr>
          </a:p>
          <a:p>
            <a:pPr indent="457200" rtl="0">
              <a:spcBef>
                <a:spcPts val="0"/>
              </a:spcBef>
              <a:spcAft>
                <a:spcPts val="0"/>
              </a:spcAft>
            </a:pPr>
            <a:r>
              <a:rPr lang="en-US" sz="400" b="0" i="0" u="none" strike="noStrike" dirty="0">
                <a:solidFill>
                  <a:srgbClr val="000000"/>
                </a:solidFill>
                <a:effectLst/>
                <a:latin typeface="Arial" panose="020B0604020202020204" pitchFamily="34" charset="0"/>
                <a:cs typeface="Arial" panose="020B0604020202020204" pitchFamily="34" charset="0"/>
                <a:hlinkClick r:id="rId5"/>
              </a:rPr>
              <a:t>https://www.accessdata.fda.gov/scripts/cdrh/cfdocs/cfPCD/classification.cfm?ID=OSM</a:t>
            </a:r>
            <a:r>
              <a:rPr lang="en-US" sz="400" dirty="0">
                <a:latin typeface="Arial" panose="020B0604020202020204" pitchFamily="34" charset="0"/>
                <a:cs typeface="Arial" panose="020B0604020202020204" pitchFamily="34" charset="0"/>
              </a:rPr>
              <a:t> </a:t>
            </a:r>
            <a:r>
              <a:rPr lang="en-US" sz="400" b="0" i="0" u="none" strike="noStrike" dirty="0">
                <a:solidFill>
                  <a:srgbClr val="000000"/>
                </a:solidFill>
                <a:effectLst/>
                <a:latin typeface="Arial" panose="020B0604020202020204" pitchFamily="34" charset="0"/>
                <a:cs typeface="Arial" panose="020B0604020202020204" pitchFamily="34" charset="0"/>
              </a:rPr>
              <a:t>[3] “Hearing Aids Market Size, Share, And Trend Analysis Report By Product Type, By Technology Type, By Type of Hearing Loss, By Patient Type, By Sales Channel, By Region, And Segment Forecasts, 2022 - 2030.”</a:t>
            </a:r>
            <a:r>
              <a:rPr lang="en-US" sz="400" b="0" i="1" u="none" strike="noStrike" dirty="0">
                <a:solidFill>
                  <a:srgbClr val="000000"/>
                </a:solidFill>
                <a:effectLst/>
                <a:latin typeface="Arial" panose="020B0604020202020204" pitchFamily="34" charset="0"/>
                <a:cs typeface="Arial" panose="020B0604020202020204" pitchFamily="34" charset="0"/>
              </a:rPr>
              <a:t> Grand View Research</a:t>
            </a:r>
            <a:r>
              <a:rPr lang="en-US" sz="400" b="0" i="0" u="none" strike="noStrike" dirty="0">
                <a:solidFill>
                  <a:srgbClr val="000000"/>
                </a:solidFill>
                <a:effectLst/>
                <a:latin typeface="Arial" panose="020B0604020202020204" pitchFamily="34" charset="0"/>
                <a:cs typeface="Arial" panose="020B0604020202020204" pitchFamily="34" charset="0"/>
              </a:rPr>
              <a:t>, </a:t>
            </a:r>
            <a:endParaRPr lang="en-US" sz="400" b="0" dirty="0">
              <a:effectLst/>
              <a:latin typeface="Arial" panose="020B0604020202020204" pitchFamily="34" charset="0"/>
              <a:cs typeface="Arial" panose="020B0604020202020204" pitchFamily="34" charset="0"/>
            </a:endParaRPr>
          </a:p>
          <a:p>
            <a:pPr rtl="0">
              <a:spcBef>
                <a:spcPts val="0"/>
              </a:spcBef>
              <a:spcAft>
                <a:spcPts val="0"/>
              </a:spcAft>
            </a:pPr>
            <a:r>
              <a:rPr lang="en-US" sz="400" b="0" i="0" u="none" strike="noStrike" dirty="0">
                <a:solidFill>
                  <a:srgbClr val="000000"/>
                </a:solidFill>
                <a:effectLst/>
                <a:latin typeface="Arial" panose="020B0604020202020204" pitchFamily="34" charset="0"/>
                <a:cs typeface="Arial" panose="020B0604020202020204" pitchFamily="34" charset="0"/>
                <a:hlinkClick r:id="rId6"/>
              </a:rPr>
              <a:t>https://www.grandviewresearch.com/industry-analysis/hearing-aids-market</a:t>
            </a:r>
            <a:r>
              <a:rPr lang="en-US" sz="400" dirty="0">
                <a:latin typeface="Arial" panose="020B0604020202020204" pitchFamily="34" charset="0"/>
                <a:cs typeface="Arial" panose="020B0604020202020204" pitchFamily="34" charset="0"/>
              </a:rPr>
              <a:t> </a:t>
            </a:r>
            <a:r>
              <a:rPr lang="en-US" sz="400" b="0" i="0" u="none" strike="noStrike" dirty="0">
                <a:solidFill>
                  <a:srgbClr val="000000"/>
                </a:solidFill>
                <a:effectLst/>
                <a:latin typeface="Arial" panose="020B0604020202020204" pitchFamily="34" charset="0"/>
                <a:cs typeface="Arial" panose="020B0604020202020204" pitchFamily="34" charset="0"/>
              </a:rPr>
              <a:t>[4] “Hearing Aids Market Size, Share, and COVID-19 Impact Analysis.” </a:t>
            </a:r>
            <a:r>
              <a:rPr lang="en-US" sz="400" b="0" i="1" u="none" strike="noStrike" dirty="0">
                <a:solidFill>
                  <a:srgbClr val="000000"/>
                </a:solidFill>
                <a:effectLst/>
                <a:latin typeface="Arial" panose="020B0604020202020204" pitchFamily="34" charset="0"/>
                <a:cs typeface="Arial" panose="020B0604020202020204" pitchFamily="34" charset="0"/>
              </a:rPr>
              <a:t>Fortune Business Insights, </a:t>
            </a:r>
            <a:endParaRPr lang="en-US" sz="400" b="0" dirty="0">
              <a:effectLst/>
              <a:latin typeface="Arial" panose="020B0604020202020204" pitchFamily="34" charset="0"/>
              <a:cs typeface="Arial" panose="020B0604020202020204" pitchFamily="34" charset="0"/>
            </a:endParaRPr>
          </a:p>
          <a:p>
            <a:pPr rtl="0">
              <a:spcBef>
                <a:spcPts val="0"/>
              </a:spcBef>
              <a:spcAft>
                <a:spcPts val="0"/>
              </a:spcAft>
            </a:pPr>
            <a:r>
              <a:rPr lang="en-US" sz="400" b="0" i="0" u="none" strike="noStrike" dirty="0">
                <a:solidFill>
                  <a:srgbClr val="000000"/>
                </a:solidFill>
                <a:effectLst/>
                <a:latin typeface="Arial" panose="020B0604020202020204" pitchFamily="34" charset="0"/>
                <a:cs typeface="Arial" panose="020B0604020202020204" pitchFamily="34" charset="0"/>
                <a:hlinkClick r:id="rId7"/>
              </a:rPr>
              <a:t>https://www.fortunebusinessinsights.com/industry-reports/hearing-aids-market-101573</a:t>
            </a:r>
            <a:r>
              <a:rPr lang="en-US" sz="400" dirty="0">
                <a:latin typeface="Arial" panose="020B0604020202020204" pitchFamily="34" charset="0"/>
                <a:cs typeface="Arial" panose="020B0604020202020204" pitchFamily="34" charset="0"/>
              </a:rPr>
              <a:t> </a:t>
            </a:r>
            <a:r>
              <a:rPr lang="en-US" sz="400" b="0" i="0" u="none" strike="noStrike" dirty="0">
                <a:solidFill>
                  <a:srgbClr val="000000"/>
                </a:solidFill>
                <a:effectLst/>
                <a:latin typeface="Arial" panose="020B0604020202020204" pitchFamily="34" charset="0"/>
                <a:cs typeface="Arial" panose="020B0604020202020204" pitchFamily="34" charset="0"/>
              </a:rPr>
              <a:t>[5]“How Many Californians Affected by Hearing Loss.” </a:t>
            </a:r>
            <a:r>
              <a:rPr lang="en-US" sz="400" b="0" i="1" u="none" strike="noStrike" dirty="0">
                <a:solidFill>
                  <a:srgbClr val="000000"/>
                </a:solidFill>
                <a:effectLst/>
                <a:latin typeface="Arial" panose="020B0604020202020204" pitchFamily="34" charset="0"/>
                <a:cs typeface="Arial" panose="020B0604020202020204" pitchFamily="34" charset="0"/>
              </a:rPr>
              <a:t>Hear Center,</a:t>
            </a:r>
            <a:endParaRPr lang="en-US" sz="400" b="0" dirty="0">
              <a:effectLst/>
              <a:latin typeface="Arial" panose="020B0604020202020204" pitchFamily="34" charset="0"/>
              <a:cs typeface="Arial" panose="020B0604020202020204" pitchFamily="34" charset="0"/>
            </a:endParaRPr>
          </a:p>
          <a:p>
            <a:pPr indent="457200"/>
            <a:r>
              <a:rPr lang="en-US" sz="400" b="0" i="0" u="none" strike="noStrike" dirty="0">
                <a:solidFill>
                  <a:srgbClr val="000000"/>
                </a:solidFill>
                <a:effectLst/>
                <a:latin typeface="Arial" panose="020B0604020202020204" pitchFamily="34" charset="0"/>
                <a:cs typeface="Arial" panose="020B0604020202020204" pitchFamily="34" charset="0"/>
                <a:hlinkClick r:id="rId8"/>
              </a:rPr>
              <a:t>https://www.hearcenter.org/how-many-californians-are-affected-by-hearing-loss/#:~:text=In%20California%20alone%2C%20the%20Office,and%20its%20surrounding%20counties%20home</a:t>
            </a:r>
            <a:r>
              <a:rPr lang="en-US" sz="400" b="0" i="0" u="none" strike="noStrike" dirty="0">
                <a:solidFill>
                  <a:srgbClr val="000000"/>
                </a:solidFill>
                <a:effectLst/>
                <a:latin typeface="Arial" panose="020B0604020202020204" pitchFamily="34" charset="0"/>
                <a:cs typeface="Arial" panose="020B0604020202020204" pitchFamily="34" charset="0"/>
              </a:rPr>
              <a:t>.</a:t>
            </a:r>
            <a:r>
              <a:rPr lang="en-US" sz="400" b="0" dirty="0">
                <a:solidFill>
                  <a:srgbClr val="000000"/>
                </a:solidFill>
                <a:effectLst/>
                <a:latin typeface="Arial" panose="020B0604020202020204" pitchFamily="34" charset="0"/>
                <a:cs typeface="Arial" panose="020B0604020202020204" pitchFamily="34" charset="0"/>
              </a:rPr>
              <a:t> </a:t>
            </a:r>
            <a:r>
              <a:rPr lang="en-US" sz="400" i="0" u="none" strike="noStrike" dirty="0">
                <a:solidFill>
                  <a:srgbClr val="000000"/>
                </a:solidFill>
                <a:latin typeface="Arial" panose="020B0604020202020204" pitchFamily="34" charset="0"/>
                <a:cs typeface="Arial" panose="020B0604020202020204" pitchFamily="34" charset="0"/>
              </a:rPr>
              <a:t>[6] </a:t>
            </a:r>
            <a:r>
              <a:rPr lang="en-US" sz="400" dirty="0">
                <a:effectLst/>
                <a:latin typeface="Arial" panose="020B0604020202020204" pitchFamily="34" charset="0"/>
                <a:cs typeface="Arial" panose="020B0604020202020204" pitchFamily="34" charset="0"/>
              </a:rPr>
              <a:t>Michon, Romain, and Douglas McCausland. “Lab 2: Embedded Audio DSP with Faust and the Teensy.” </a:t>
            </a:r>
            <a:r>
              <a:rPr lang="en-US" sz="400" i="1" dirty="0">
                <a:effectLst/>
                <a:latin typeface="Arial" panose="020B0604020202020204" pitchFamily="34" charset="0"/>
                <a:cs typeface="Arial" panose="020B0604020202020204" pitchFamily="34" charset="0"/>
              </a:rPr>
              <a:t>Music 250a | Spring 2021 - Lab 2: Embedded Audio DSP with Faust and the Teensy</a:t>
            </a:r>
            <a:r>
              <a:rPr lang="en-US" sz="400" dirty="0">
                <a:effectLst/>
                <a:latin typeface="Arial" panose="020B0604020202020204" pitchFamily="34" charset="0"/>
                <a:cs typeface="Arial" panose="020B0604020202020204" pitchFamily="34" charset="0"/>
              </a:rPr>
              <a:t>, 2021, ccrma.stanford.edu/courses/250a-spring-2021/labs/2/.  [7] Chip, Eric. “Open Audio: Explorations of Open-Source Audio Processing Hardware, Software, and Hacks!” </a:t>
            </a:r>
            <a:r>
              <a:rPr lang="en-US" sz="400" i="1" dirty="0">
                <a:effectLst/>
                <a:latin typeface="Arial" panose="020B0604020202020204" pitchFamily="34" charset="0"/>
                <a:cs typeface="Arial" panose="020B0604020202020204" pitchFamily="34" charset="0"/>
              </a:rPr>
              <a:t>A Teensy Hearing Aid</a:t>
            </a:r>
            <a:r>
              <a:rPr lang="en-US" sz="400" dirty="0">
                <a:effectLst/>
                <a:latin typeface="Arial" panose="020B0604020202020204" pitchFamily="34" charset="0"/>
                <a:cs typeface="Arial" panose="020B0604020202020204" pitchFamily="34" charset="0"/>
              </a:rPr>
              <a:t>, 2016, openaudio.blogspot.com/2016/11/a-teensy-hearing-aid.html. </a:t>
            </a:r>
          </a:p>
        </p:txBody>
      </p:sp>
      <p:sp>
        <p:nvSpPr>
          <p:cNvPr id="22" name="Rectangle 21">
            <a:extLst>
              <a:ext uri="{FF2B5EF4-FFF2-40B4-BE49-F238E27FC236}">
                <a16:creationId xmlns:a16="http://schemas.microsoft.com/office/drawing/2014/main" id="{1233C61D-805E-C931-61CF-1026798CF5C8}"/>
              </a:ext>
            </a:extLst>
          </p:cNvPr>
          <p:cNvSpPr/>
          <p:nvPr/>
        </p:nvSpPr>
        <p:spPr>
          <a:xfrm>
            <a:off x="8227991" y="4699539"/>
            <a:ext cx="3857244" cy="950236"/>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4EE9EA9-0FBF-DCB2-D5E3-7762D52301C8}"/>
              </a:ext>
            </a:extLst>
          </p:cNvPr>
          <p:cNvGrpSpPr/>
          <p:nvPr/>
        </p:nvGrpSpPr>
        <p:grpSpPr>
          <a:xfrm>
            <a:off x="6213222" y="4952636"/>
            <a:ext cx="1233487" cy="1240828"/>
            <a:chOff x="6634163" y="3429000"/>
            <a:chExt cx="1166812" cy="1124541"/>
          </a:xfrm>
        </p:grpSpPr>
        <p:sp>
          <p:nvSpPr>
            <p:cNvPr id="7" name="Oval 6">
              <a:extLst>
                <a:ext uri="{FF2B5EF4-FFF2-40B4-BE49-F238E27FC236}">
                  <a16:creationId xmlns:a16="http://schemas.microsoft.com/office/drawing/2014/main" id="{D4855092-8FD3-8B4D-66C3-8D3F60DD5B33}"/>
                </a:ext>
              </a:extLst>
            </p:cNvPr>
            <p:cNvSpPr/>
            <p:nvPr/>
          </p:nvSpPr>
          <p:spPr>
            <a:xfrm>
              <a:off x="6634163" y="3429000"/>
              <a:ext cx="1166812" cy="1124541"/>
            </a:xfrm>
            <a:prstGeom prst="ellipse">
              <a:avLst/>
            </a:prstGeom>
            <a:solidFill>
              <a:schemeClr val="accent5">
                <a:lumMod val="60000"/>
                <a:lumOff val="4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1" name="Oval 10">
              <a:extLst>
                <a:ext uri="{FF2B5EF4-FFF2-40B4-BE49-F238E27FC236}">
                  <a16:creationId xmlns:a16="http://schemas.microsoft.com/office/drawing/2014/main" id="{64021A90-E88F-2D98-E2BD-4403905269C0}"/>
                </a:ext>
              </a:extLst>
            </p:cNvPr>
            <p:cNvSpPr/>
            <p:nvPr/>
          </p:nvSpPr>
          <p:spPr>
            <a:xfrm>
              <a:off x="6745446" y="3643313"/>
              <a:ext cx="941229" cy="910228"/>
            </a:xfrm>
            <a:prstGeom prst="ellipse">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4" name="Oval 13">
              <a:extLst>
                <a:ext uri="{FF2B5EF4-FFF2-40B4-BE49-F238E27FC236}">
                  <a16:creationId xmlns:a16="http://schemas.microsoft.com/office/drawing/2014/main" id="{B04C49B5-C087-EAC3-3BAC-81E27B05D4C9}"/>
                </a:ext>
              </a:extLst>
            </p:cNvPr>
            <p:cNvSpPr/>
            <p:nvPr/>
          </p:nvSpPr>
          <p:spPr>
            <a:xfrm>
              <a:off x="6843713" y="3833813"/>
              <a:ext cx="732106" cy="719728"/>
            </a:xfrm>
            <a:prstGeom prst="ellipse">
              <a:avLst/>
            </a:prstGeom>
            <a:solidFill>
              <a:schemeClr val="accent4">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5" name="TextBox 14">
              <a:extLst>
                <a:ext uri="{FF2B5EF4-FFF2-40B4-BE49-F238E27FC236}">
                  <a16:creationId xmlns:a16="http://schemas.microsoft.com/office/drawing/2014/main" id="{1434DBB1-E3DD-5807-CB52-06132D1C61A4}"/>
                </a:ext>
              </a:extLst>
            </p:cNvPr>
            <p:cNvSpPr txBox="1"/>
            <p:nvPr/>
          </p:nvSpPr>
          <p:spPr>
            <a:xfrm>
              <a:off x="6913173" y="3495404"/>
              <a:ext cx="605776" cy="153413"/>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TAM: $10.1bil</a:t>
              </a:r>
            </a:p>
          </p:txBody>
        </p:sp>
        <p:sp>
          <p:nvSpPr>
            <p:cNvPr id="17" name="TextBox 16">
              <a:extLst>
                <a:ext uri="{FF2B5EF4-FFF2-40B4-BE49-F238E27FC236}">
                  <a16:creationId xmlns:a16="http://schemas.microsoft.com/office/drawing/2014/main" id="{0B445497-249A-AA51-2C4B-6D4815BEBA77}"/>
                </a:ext>
              </a:extLst>
            </p:cNvPr>
            <p:cNvSpPr txBox="1"/>
            <p:nvPr/>
          </p:nvSpPr>
          <p:spPr>
            <a:xfrm>
              <a:off x="6926185" y="3702558"/>
              <a:ext cx="626079" cy="153413"/>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SAM: $3.66bil</a:t>
              </a:r>
            </a:p>
          </p:txBody>
        </p:sp>
        <p:sp>
          <p:nvSpPr>
            <p:cNvPr id="18" name="TextBox 17">
              <a:extLst>
                <a:ext uri="{FF2B5EF4-FFF2-40B4-BE49-F238E27FC236}">
                  <a16:creationId xmlns:a16="http://schemas.microsoft.com/office/drawing/2014/main" id="{C9217C12-7B9E-B862-32BD-30354E7ABA3C}"/>
                </a:ext>
              </a:extLst>
            </p:cNvPr>
            <p:cNvSpPr txBox="1"/>
            <p:nvPr/>
          </p:nvSpPr>
          <p:spPr>
            <a:xfrm>
              <a:off x="6937454" y="4114221"/>
              <a:ext cx="557213" cy="153413"/>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SOM: $251mil </a:t>
              </a:r>
            </a:p>
          </p:txBody>
        </p:sp>
      </p:grpSp>
      <p:sp>
        <p:nvSpPr>
          <p:cNvPr id="28" name="TextBox 27">
            <a:extLst>
              <a:ext uri="{FF2B5EF4-FFF2-40B4-BE49-F238E27FC236}">
                <a16:creationId xmlns:a16="http://schemas.microsoft.com/office/drawing/2014/main" id="{EDF9C5E6-16FB-4BFA-F641-2583D09F65B7}"/>
              </a:ext>
            </a:extLst>
          </p:cNvPr>
          <p:cNvSpPr txBox="1"/>
          <p:nvPr/>
        </p:nvSpPr>
        <p:spPr>
          <a:xfrm>
            <a:off x="7410264" y="4944370"/>
            <a:ext cx="686435" cy="400110"/>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5: TAM/SAM/SOM visual ref sources [4] and [5]</a:t>
            </a:r>
          </a:p>
        </p:txBody>
      </p:sp>
      <p:sp>
        <p:nvSpPr>
          <p:cNvPr id="19" name="TextBox 18">
            <a:extLst>
              <a:ext uri="{FF2B5EF4-FFF2-40B4-BE49-F238E27FC236}">
                <a16:creationId xmlns:a16="http://schemas.microsoft.com/office/drawing/2014/main" id="{1844ED79-CBC7-C1E0-5BB1-33BF8D0D0266}"/>
              </a:ext>
            </a:extLst>
          </p:cNvPr>
          <p:cNvSpPr txBox="1"/>
          <p:nvPr/>
        </p:nvSpPr>
        <p:spPr>
          <a:xfrm>
            <a:off x="8227991" y="1333784"/>
            <a:ext cx="3853942" cy="2246769"/>
          </a:xfrm>
          <a:prstGeom prst="rect">
            <a:avLst/>
          </a:prstGeom>
          <a:noFill/>
        </p:spPr>
        <p:txBody>
          <a:bodyPr wrap="square" lIns="45720" rIns="45720">
            <a:spAutoFit/>
          </a:bodyPr>
          <a:lstStyle/>
          <a:p>
            <a:r>
              <a:rPr lang="en-US" sz="700" b="0" i="0" dirty="0">
                <a:effectLst/>
                <a:latin typeface="Arial" panose="020B0604020202020204" pitchFamily="34" charset="0"/>
                <a:cs typeface="Arial" panose="020B0604020202020204" pitchFamily="34" charset="0"/>
              </a:rPr>
              <a:t>Our most difficult task of the project is to be able to successfully perform Fast Fourier Transform on any audio data that the Teensy takes in and make it sound pleasant to the user. Our plans go as follows for the hearing aid: </a:t>
            </a:r>
          </a:p>
          <a:p>
            <a:pPr marL="171450" indent="-171450">
              <a:buFontTx/>
              <a:buChar char="-"/>
            </a:pPr>
            <a:r>
              <a:rPr lang="en-US" sz="700" b="0" i="0" dirty="0">
                <a:effectLst/>
                <a:latin typeface="Arial" panose="020B0604020202020204" pitchFamily="34" charset="0"/>
                <a:cs typeface="Arial" panose="020B0604020202020204" pitchFamily="34" charset="0"/>
              </a:rPr>
              <a:t>Take in Audio Data (Audio Shield) Take samples in the time domain </a:t>
            </a:r>
          </a:p>
          <a:p>
            <a:pPr marL="171450" indent="-171450">
              <a:buFontTx/>
              <a:buChar char="-"/>
            </a:pPr>
            <a:r>
              <a:rPr lang="en-US" sz="700" b="0" i="0" dirty="0">
                <a:effectLst/>
                <a:latin typeface="Arial" panose="020B0604020202020204" pitchFamily="34" charset="0"/>
                <a:cs typeface="Arial" panose="020B0604020202020204" pitchFamily="34" charset="0"/>
              </a:rPr>
              <a:t>Take FFT to convert to frequency domain (Teensy) Manipulate the frequency bins to do the frequency shifting </a:t>
            </a:r>
          </a:p>
          <a:p>
            <a:pPr marL="171450" indent="-171450">
              <a:buFontTx/>
              <a:buChar char="-"/>
            </a:pPr>
            <a:r>
              <a:rPr lang="en-US" sz="700" b="0" i="0" dirty="0">
                <a:effectLst/>
                <a:latin typeface="Arial" panose="020B0604020202020204" pitchFamily="34" charset="0"/>
                <a:cs typeface="Arial" panose="020B0604020202020204" pitchFamily="34" charset="0"/>
              </a:rPr>
              <a:t>Take (Inverse)IFFT to convert back to time domain </a:t>
            </a:r>
          </a:p>
          <a:p>
            <a:pPr marL="171450" indent="-171450">
              <a:buFontTx/>
              <a:buChar char="-"/>
            </a:pPr>
            <a:r>
              <a:rPr lang="en-US" sz="700" b="0" i="0" dirty="0">
                <a:effectLst/>
                <a:latin typeface="Arial" panose="020B0604020202020204" pitchFamily="34" charset="0"/>
                <a:cs typeface="Arial" panose="020B0604020202020204" pitchFamily="34" charset="0"/>
              </a:rPr>
              <a:t>Send samples back to the audio interface(Audio Shield) </a:t>
            </a:r>
          </a:p>
          <a:p>
            <a:r>
              <a:rPr lang="en-US" sz="700" b="0" i="0" dirty="0">
                <a:effectLst/>
                <a:latin typeface="Arial" panose="020B0604020202020204" pitchFamily="34" charset="0"/>
                <a:cs typeface="Arial" panose="020B0604020202020204" pitchFamily="34" charset="0"/>
              </a:rPr>
              <a:t>   Currently,</a:t>
            </a:r>
            <a:r>
              <a:rPr lang="en-US" sz="700" dirty="0">
                <a:latin typeface="Arial" panose="020B0604020202020204" pitchFamily="34" charset="0"/>
                <a:cs typeface="Arial" panose="020B0604020202020204" pitchFamily="34" charset="0"/>
              </a:rPr>
              <a:t> </a:t>
            </a:r>
            <a:r>
              <a:rPr lang="en-US" sz="700" b="0" i="0" dirty="0">
                <a:effectLst/>
                <a:latin typeface="Arial" panose="020B0604020202020204" pitchFamily="34" charset="0"/>
                <a:cs typeface="Arial" panose="020B0604020202020204" pitchFamily="34" charset="0"/>
              </a:rPr>
              <a:t>we have completed the following, but when audio is heard by the user, it sounds very robotic and lacks some natural sound to it. We are currently working on making the sound of the hearing aid feel more natural to the user and allowing the person to be able to have the adaptability to change the filtering so that higher or lower frequencies can be shifted according to the user. Additionally, we will be working on adding more bins to the code so that instead of there being around 700 there is around 100, we believe that this will help the user hear more precise sounds and have natural flow to it. </a:t>
            </a:r>
          </a:p>
          <a:p>
            <a:r>
              <a:rPr lang="en-US" sz="700" b="0" i="0" dirty="0">
                <a:effectLst/>
                <a:latin typeface="Arial" panose="020B0604020202020204" pitchFamily="34" charset="0"/>
                <a:cs typeface="Arial" panose="020B0604020202020204" pitchFamily="34" charset="0"/>
              </a:rPr>
              <a:t>   The naturality of the sound can also be fixed by adding another microphone to the processor and combine the sounds so that the parts that cannot be heard seem a little clearer. </a:t>
            </a:r>
          </a:p>
          <a:p>
            <a:r>
              <a:rPr lang="en-US" sz="700" dirty="0">
                <a:latin typeface="Arial" panose="020B0604020202020204" pitchFamily="34" charset="0"/>
                <a:cs typeface="Arial" panose="020B0604020202020204" pitchFamily="34" charset="0"/>
              </a:rPr>
              <a:t>   </a:t>
            </a:r>
            <a:r>
              <a:rPr lang="en-US" sz="700" b="0" i="0" dirty="0">
                <a:effectLst/>
                <a:latin typeface="Arial" panose="020B0604020202020204" pitchFamily="34" charset="0"/>
                <a:cs typeface="Arial" panose="020B0604020202020204" pitchFamily="34" charset="0"/>
              </a:rPr>
              <a:t>Also, we want to solder on a battery so that the device can be carried around by a user and be easily replaced when it runs out of battery</a:t>
            </a:r>
            <a:r>
              <a:rPr lang="en-US" sz="700" dirty="0">
                <a:latin typeface="Arial" panose="020B0604020202020204" pitchFamily="34" charset="0"/>
                <a:cs typeface="Arial" panose="020B0604020202020204" pitchFamily="34" charset="0"/>
              </a:rPr>
              <a:t>, b</a:t>
            </a:r>
            <a:r>
              <a:rPr lang="en-US" sz="700" b="0" i="0" dirty="0">
                <a:effectLst/>
                <a:latin typeface="Arial" panose="020B0604020202020204" pitchFamily="34" charset="0"/>
                <a:cs typeface="Arial" panose="020B0604020202020204" pitchFamily="34" charset="0"/>
              </a:rPr>
              <a:t>ut of course, with this comes the case that has to be 3-D printed so the user can carry it around their neck or have it on their side.</a:t>
            </a:r>
            <a:endParaRPr lang="en-US" sz="700" dirty="0">
              <a:latin typeface="Arial" panose="020B0604020202020204" pitchFamily="34" charset="0"/>
              <a:cs typeface="Arial" panose="020B0604020202020204" pitchFamily="34" charset="0"/>
            </a:endParaRPr>
          </a:p>
        </p:txBody>
      </p:sp>
      <p:pic>
        <p:nvPicPr>
          <p:cNvPr id="33" name="Picture 2">
            <a:extLst>
              <a:ext uri="{FF2B5EF4-FFF2-40B4-BE49-F238E27FC236}">
                <a16:creationId xmlns:a16="http://schemas.microsoft.com/office/drawing/2014/main" id="{BF6E3DBF-86D5-B765-5921-374EA3D8192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74441" y="4249333"/>
            <a:ext cx="1979549" cy="3345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A850B99-7C9C-3E55-CCDE-BE99C1492B9D}"/>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386" t="3697" r="1997" b="1649"/>
          <a:stretch/>
        </p:blipFill>
        <p:spPr bwMode="auto">
          <a:xfrm>
            <a:off x="4114800" y="1375818"/>
            <a:ext cx="3303392" cy="200272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D4D38DFF-A291-15E9-E128-CB052D33226D}"/>
              </a:ext>
            </a:extLst>
          </p:cNvPr>
          <p:cNvSpPr/>
          <p:nvPr/>
        </p:nvSpPr>
        <p:spPr>
          <a:xfrm>
            <a:off x="8220456" y="1330243"/>
            <a:ext cx="3864779" cy="3150270"/>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5B4F9A12-9E93-19E3-0EE7-6B561580D379}"/>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9583" t="17180" r="12889" b="16643"/>
          <a:stretch/>
        </p:blipFill>
        <p:spPr>
          <a:xfrm>
            <a:off x="8284837" y="3541783"/>
            <a:ext cx="1398312" cy="895185"/>
          </a:xfrm>
          <a:prstGeom prst="rect">
            <a:avLst/>
          </a:prstGeom>
        </p:spPr>
      </p:pic>
      <p:pic>
        <p:nvPicPr>
          <p:cNvPr id="41" name="Picture 40">
            <a:extLst>
              <a:ext uri="{FF2B5EF4-FFF2-40B4-BE49-F238E27FC236}">
                <a16:creationId xmlns:a16="http://schemas.microsoft.com/office/drawing/2014/main" id="{68844D47-1D62-ECD1-820C-BA3948464700}"/>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35678" t="5372" r="13700" b="6851"/>
          <a:stretch/>
        </p:blipFill>
        <p:spPr>
          <a:xfrm>
            <a:off x="10578534" y="3541783"/>
            <a:ext cx="769043" cy="895185"/>
          </a:xfrm>
          <a:prstGeom prst="rect">
            <a:avLst/>
          </a:prstGeom>
        </p:spPr>
      </p:pic>
      <p:sp>
        <p:nvSpPr>
          <p:cNvPr id="43" name="TextBox 42">
            <a:extLst>
              <a:ext uri="{FF2B5EF4-FFF2-40B4-BE49-F238E27FC236}">
                <a16:creationId xmlns:a16="http://schemas.microsoft.com/office/drawing/2014/main" id="{B03F836F-ACBD-3835-F085-DD19FB090CDA}"/>
              </a:ext>
            </a:extLst>
          </p:cNvPr>
          <p:cNvSpPr txBox="1"/>
          <p:nvPr/>
        </p:nvSpPr>
        <p:spPr>
          <a:xfrm>
            <a:off x="4144208" y="3322976"/>
            <a:ext cx="3988435" cy="923330"/>
          </a:xfrm>
          <a:prstGeom prst="rect">
            <a:avLst/>
          </a:prstGeom>
          <a:noFill/>
        </p:spPr>
        <p:txBody>
          <a:bodyPr wrap="square" lIns="45720" rIns="45720">
            <a:spAutoFit/>
          </a:bodyPr>
          <a:lstStyle/>
          <a:p>
            <a:pPr rtl="0">
              <a:spcBef>
                <a:spcPts val="0"/>
              </a:spcBef>
              <a:spcAft>
                <a:spcPts val="0"/>
              </a:spcAft>
            </a:pPr>
            <a:r>
              <a:rPr lang="en-US" sz="600" b="0" i="0" u="none" strike="noStrike" dirty="0">
                <a:solidFill>
                  <a:srgbClr val="000000"/>
                </a:solidFill>
                <a:effectLst/>
                <a:latin typeface="Arial" panose="020B0604020202020204" pitchFamily="34" charset="0"/>
                <a:cs typeface="Arial" panose="020B0604020202020204" pitchFamily="34" charset="0"/>
              </a:rPr>
              <a:t>The goal of the device is to be user-friendly by giving the user the ability to control the frequency range. This is accomplished by the user’s input. Using the Teensy 4.1, the user’s dead regions can be targeted. Usually, a dead region would be accessed by an audiologist. With this information, the device can adapt to the targeted range. When initializing the device, frequency of the Dead Region (start and end) frequency can be selected. </a:t>
            </a:r>
            <a:endParaRPr lang="en-US" sz="600" b="0" dirty="0">
              <a:effectLst/>
              <a:latin typeface="Arial" panose="020B0604020202020204" pitchFamily="34" charset="0"/>
              <a:cs typeface="Arial" panose="020B0604020202020204" pitchFamily="34" charset="0"/>
            </a:endParaRPr>
          </a:p>
          <a:p>
            <a:pPr rtl="0">
              <a:spcBef>
                <a:spcPts val="0"/>
              </a:spcBef>
              <a:spcAft>
                <a:spcPts val="0"/>
              </a:spcAft>
            </a:pPr>
            <a:r>
              <a:rPr lang="en-US" sz="600" b="0" i="0" u="none" strike="noStrike" dirty="0">
                <a:solidFill>
                  <a:srgbClr val="000000"/>
                </a:solidFill>
                <a:effectLst/>
                <a:latin typeface="Arial" panose="020B0604020202020204" pitchFamily="34" charset="0"/>
                <a:cs typeface="Arial" panose="020B0604020202020204" pitchFamily="34" charset="0"/>
              </a:rPr>
              <a:t>This is preformed by converting the user’s frequencies into bins. Since the Teensy board has a sampling rate of 44,100 Hz and a 1024-point window, there is a limited representation of 1024 points of signal. Each point of signal is a bit and encompasses a range of about 43Hz. To speed up the processing of the teensy, only the first 512 points are shown. This is equivalent to frequencies up to 22kHz. A plot with the x-axis corresponding to the specific bit and the y-axis to the amplitude or power of the bit is shown in Figure 3. </a:t>
            </a:r>
            <a:endParaRPr lang="en-US" sz="600" b="0" dirty="0">
              <a:effectLst/>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AB50C913-F87D-8872-3C44-554683AB725B}"/>
              </a:ext>
            </a:extLst>
          </p:cNvPr>
          <p:cNvSpPr txBox="1"/>
          <p:nvPr/>
        </p:nvSpPr>
        <p:spPr>
          <a:xfrm>
            <a:off x="1442342" y="3089474"/>
            <a:ext cx="611400" cy="707886"/>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1: Taken from Source [7], a diagram flow chart showcasing the components of the device </a:t>
            </a:r>
          </a:p>
        </p:txBody>
      </p:sp>
      <p:sp>
        <p:nvSpPr>
          <p:cNvPr id="45" name="TextBox 44">
            <a:extLst>
              <a:ext uri="{FF2B5EF4-FFF2-40B4-BE49-F238E27FC236}">
                <a16:creationId xmlns:a16="http://schemas.microsoft.com/office/drawing/2014/main" id="{1077D44E-F6DA-9510-A5D7-4FDD53F3E59B}"/>
              </a:ext>
            </a:extLst>
          </p:cNvPr>
          <p:cNvSpPr txBox="1"/>
          <p:nvPr/>
        </p:nvSpPr>
        <p:spPr>
          <a:xfrm>
            <a:off x="3338357" y="3113529"/>
            <a:ext cx="611400" cy="630942"/>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2: Taken during prototyping stages, the labelled components of the device</a:t>
            </a:r>
          </a:p>
        </p:txBody>
      </p:sp>
      <p:sp>
        <p:nvSpPr>
          <p:cNvPr id="46" name="TextBox 45">
            <a:extLst>
              <a:ext uri="{FF2B5EF4-FFF2-40B4-BE49-F238E27FC236}">
                <a16:creationId xmlns:a16="http://schemas.microsoft.com/office/drawing/2014/main" id="{3FEBD814-E9E6-0563-F285-EC66C1923A6A}"/>
              </a:ext>
            </a:extLst>
          </p:cNvPr>
          <p:cNvSpPr txBox="1"/>
          <p:nvPr/>
        </p:nvSpPr>
        <p:spPr>
          <a:xfrm>
            <a:off x="7418192" y="1441450"/>
            <a:ext cx="681741" cy="630942"/>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3: Taken from experimental stages, plotted FFT graphs of sound output from the device.</a:t>
            </a:r>
          </a:p>
        </p:txBody>
      </p:sp>
      <p:sp>
        <p:nvSpPr>
          <p:cNvPr id="47" name="TextBox 46">
            <a:extLst>
              <a:ext uri="{FF2B5EF4-FFF2-40B4-BE49-F238E27FC236}">
                <a16:creationId xmlns:a16="http://schemas.microsoft.com/office/drawing/2014/main" id="{685C215B-A32C-8822-3ED8-8C96765B0358}"/>
              </a:ext>
            </a:extLst>
          </p:cNvPr>
          <p:cNvSpPr txBox="1"/>
          <p:nvPr/>
        </p:nvSpPr>
        <p:spPr>
          <a:xfrm>
            <a:off x="6490435" y="4192724"/>
            <a:ext cx="1457523" cy="400110"/>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4: Screenshot from the </a:t>
            </a:r>
            <a:r>
              <a:rPr lang="en-US" sz="500" dirty="0" err="1">
                <a:latin typeface="Arial" panose="020B0604020202020204" pitchFamily="34" charset="0"/>
                <a:cs typeface="Arial" panose="020B0604020202020204" pitchFamily="34" charset="0"/>
              </a:rPr>
              <a:t>Teensyduino</a:t>
            </a:r>
            <a:r>
              <a:rPr lang="en-US" sz="500" dirty="0">
                <a:latin typeface="Arial" panose="020B0604020202020204" pitchFamily="34" charset="0"/>
                <a:cs typeface="Arial" panose="020B0604020202020204" pitchFamily="34" charset="0"/>
              </a:rPr>
              <a:t> code showcasing the user-interface after inputting their dead region, allowing the device to transpose accordingly</a:t>
            </a:r>
          </a:p>
        </p:txBody>
      </p:sp>
      <p:sp>
        <p:nvSpPr>
          <p:cNvPr id="48" name="Rectangle 47">
            <a:extLst>
              <a:ext uri="{FF2B5EF4-FFF2-40B4-BE49-F238E27FC236}">
                <a16:creationId xmlns:a16="http://schemas.microsoft.com/office/drawing/2014/main" id="{2F26CFB1-32CD-7FDA-202F-D0A5C220ECD5}"/>
              </a:ext>
            </a:extLst>
          </p:cNvPr>
          <p:cNvSpPr/>
          <p:nvPr/>
        </p:nvSpPr>
        <p:spPr>
          <a:xfrm>
            <a:off x="4113149" y="1353325"/>
            <a:ext cx="3985132" cy="3303734"/>
          </a:xfrm>
          <a:prstGeom prst="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B224AA06-61B2-C66B-B16F-7780946728FC}"/>
              </a:ext>
            </a:extLst>
          </p:cNvPr>
          <p:cNvSpPr txBox="1"/>
          <p:nvPr/>
        </p:nvSpPr>
        <p:spPr>
          <a:xfrm>
            <a:off x="11410950" y="3616082"/>
            <a:ext cx="508000" cy="707886"/>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7: In-house generated SolidWorks model of 3D-printed casing BTE-style</a:t>
            </a:r>
          </a:p>
        </p:txBody>
      </p:sp>
      <p:sp>
        <p:nvSpPr>
          <p:cNvPr id="50" name="TextBox 49">
            <a:extLst>
              <a:ext uri="{FF2B5EF4-FFF2-40B4-BE49-F238E27FC236}">
                <a16:creationId xmlns:a16="http://schemas.microsoft.com/office/drawing/2014/main" id="{A001F559-9AB0-0651-C475-5416F106AFC6}"/>
              </a:ext>
            </a:extLst>
          </p:cNvPr>
          <p:cNvSpPr txBox="1"/>
          <p:nvPr/>
        </p:nvSpPr>
        <p:spPr>
          <a:xfrm>
            <a:off x="9746522" y="3692579"/>
            <a:ext cx="671349" cy="553998"/>
          </a:xfrm>
          <a:prstGeom prst="rect">
            <a:avLst/>
          </a:prstGeom>
          <a:noFill/>
        </p:spPr>
        <p:txBody>
          <a:bodyPr wrap="square" rtlCol="0">
            <a:spAutoFit/>
          </a:bodyPr>
          <a:lstStyle/>
          <a:p>
            <a:r>
              <a:rPr lang="en-US" sz="500" dirty="0">
                <a:latin typeface="Arial" panose="020B0604020202020204" pitchFamily="34" charset="0"/>
                <a:cs typeface="Arial" panose="020B0604020202020204" pitchFamily="34" charset="0"/>
              </a:rPr>
              <a:t>Fig. 6: Finished, simplified image of device without power supply or extra wiring, sourced from [6]</a:t>
            </a:r>
          </a:p>
        </p:txBody>
      </p:sp>
    </p:spTree>
    <p:extLst>
      <p:ext uri="{BB962C8B-B14F-4D97-AF65-F5344CB8AC3E}">
        <p14:creationId xmlns:p14="http://schemas.microsoft.com/office/powerpoint/2010/main" val="245269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52384</TotalTime>
  <Words>1786</Words>
  <Application>Microsoft Office PowerPoint</Application>
  <PresentationFormat>Widescreen</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Tahoma</vt:lpstr>
      <vt:lpstr>3_Office Theme</vt:lpstr>
      <vt:lpstr>PowerPoint Presentation</vt:lpstr>
    </vt:vector>
  </TitlesOfParts>
  <Company>COE Riverside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Meluski</dc:creator>
  <cp:lastModifiedBy>Regina Yang</cp:lastModifiedBy>
  <cp:revision>752</cp:revision>
  <cp:lastPrinted>2018-05-10T20:57:26Z</cp:lastPrinted>
  <dcterms:created xsi:type="dcterms:W3CDTF">2016-04-25T16:40:06Z</dcterms:created>
  <dcterms:modified xsi:type="dcterms:W3CDTF">2023-05-10T22:38:02Z</dcterms:modified>
</cp:coreProperties>
</file>