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0" r:id="rId2"/>
    <p:sldId id="382" r:id="rId3"/>
    <p:sldId id="342" r:id="rId4"/>
    <p:sldId id="343" r:id="rId5"/>
    <p:sldId id="344" r:id="rId6"/>
    <p:sldId id="345" r:id="rId7"/>
    <p:sldId id="346" r:id="rId8"/>
    <p:sldId id="347" r:id="rId9"/>
    <p:sldId id="358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60" r:id="rId21"/>
    <p:sldId id="359" r:id="rId22"/>
    <p:sldId id="379" r:id="rId23"/>
    <p:sldId id="361" r:id="rId24"/>
    <p:sldId id="362" r:id="rId25"/>
    <p:sldId id="366" r:id="rId26"/>
    <p:sldId id="367" r:id="rId27"/>
    <p:sldId id="368" r:id="rId28"/>
    <p:sldId id="363" r:id="rId29"/>
    <p:sldId id="384" r:id="rId30"/>
    <p:sldId id="380" r:id="rId31"/>
    <p:sldId id="370" r:id="rId32"/>
    <p:sldId id="371" r:id="rId33"/>
    <p:sldId id="383" r:id="rId34"/>
    <p:sldId id="372" r:id="rId35"/>
    <p:sldId id="373" r:id="rId36"/>
    <p:sldId id="376" r:id="rId37"/>
    <p:sldId id="377" r:id="rId38"/>
    <p:sldId id="26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ương Ngô" initials="PN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AD"/>
    <a:srgbClr val="5B9BD5"/>
    <a:srgbClr val="CC0000"/>
    <a:srgbClr val="FFCC00"/>
    <a:srgbClr val="0471A6"/>
    <a:srgbClr val="F8F8F8"/>
    <a:srgbClr val="5C80BC"/>
    <a:srgbClr val="0000CC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81688" autoAdjust="0"/>
  </p:normalViewPr>
  <p:slideViewPr>
    <p:cSldViewPr>
      <p:cViewPr varScale="1">
        <p:scale>
          <a:sx n="57" d="100"/>
          <a:sy n="57" d="100"/>
        </p:scale>
        <p:origin x="9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B5FC1-C025-4566-8EA6-51AB4BF91F7A}" type="doc">
      <dgm:prSet loTypeId="urn:microsoft.com/office/officeart/2005/8/layout/radial1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39C67DF-D6AE-4843-B4E3-824087767C0F}">
      <dgm:prSet phldrT="[Text]"/>
      <dgm:spPr>
        <a:solidFill>
          <a:srgbClr val="00B050">
            <a:alpha val="80000"/>
          </a:srgbClr>
        </a:solidFill>
      </dgm:spPr>
      <dgm:t>
        <a:bodyPr/>
        <a:lstStyle/>
        <a:p>
          <a:r>
            <a:rPr lang="en-US" smtClean="0"/>
            <a:t>Server</a:t>
          </a:r>
          <a:endParaRPr lang="en-US"/>
        </a:p>
      </dgm:t>
    </dgm:pt>
    <dgm:pt modelId="{3B93B23A-45C1-4569-8F73-68A8FB893B92}" type="parTrans" cxnId="{93732C45-1DB8-4548-A2D4-7E7336501241}">
      <dgm:prSet/>
      <dgm:spPr/>
      <dgm:t>
        <a:bodyPr/>
        <a:lstStyle/>
        <a:p>
          <a:endParaRPr lang="en-US"/>
        </a:p>
      </dgm:t>
    </dgm:pt>
    <dgm:pt modelId="{ED56ED4C-CF78-49A7-B66B-A375EADDF5CA}" type="sibTrans" cxnId="{93732C45-1DB8-4548-A2D4-7E7336501241}">
      <dgm:prSet/>
      <dgm:spPr/>
      <dgm:t>
        <a:bodyPr/>
        <a:lstStyle/>
        <a:p>
          <a:endParaRPr lang="en-US"/>
        </a:p>
      </dgm:t>
    </dgm:pt>
    <dgm:pt modelId="{49059488-8038-4489-BEF5-B84211F3A89F}">
      <dgm:prSet phldrT="[Text]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mtClean="0"/>
            <a:t>Client</a:t>
          </a:r>
          <a:endParaRPr lang="en-US"/>
        </a:p>
      </dgm:t>
    </dgm:pt>
    <dgm:pt modelId="{2CB9BB3A-6822-4E86-9305-10D006F9E7CC}" type="parTrans" cxnId="{FB2A4355-2C31-4492-9FC9-4613A652B492}">
      <dgm:prSet/>
      <dgm:spPr/>
      <dgm:t>
        <a:bodyPr/>
        <a:lstStyle/>
        <a:p>
          <a:endParaRPr lang="en-US"/>
        </a:p>
      </dgm:t>
    </dgm:pt>
    <dgm:pt modelId="{D67AC3EF-0255-4152-9474-230B98BA9226}" type="sibTrans" cxnId="{FB2A4355-2C31-4492-9FC9-4613A652B492}">
      <dgm:prSet/>
      <dgm:spPr/>
      <dgm:t>
        <a:bodyPr/>
        <a:lstStyle/>
        <a:p>
          <a:endParaRPr lang="en-US"/>
        </a:p>
      </dgm:t>
    </dgm:pt>
    <dgm:pt modelId="{30F10DB0-4B17-49F0-A780-4C37C30D9DA2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Client</a:t>
          </a:r>
          <a:endParaRPr lang="en-US"/>
        </a:p>
      </dgm:t>
    </dgm:pt>
    <dgm:pt modelId="{4C698AAC-E04B-4F86-B94F-9E2C27EA90F2}" type="parTrans" cxnId="{D62B2467-FDA0-4A1C-8E62-190CE2707466}">
      <dgm:prSet/>
      <dgm:spPr/>
      <dgm:t>
        <a:bodyPr/>
        <a:lstStyle/>
        <a:p>
          <a:endParaRPr lang="en-US"/>
        </a:p>
      </dgm:t>
    </dgm:pt>
    <dgm:pt modelId="{EE46B29D-FC13-4E6E-9F8A-C31CD5A6CF78}" type="sibTrans" cxnId="{D62B2467-FDA0-4A1C-8E62-190CE2707466}">
      <dgm:prSet/>
      <dgm:spPr/>
      <dgm:t>
        <a:bodyPr/>
        <a:lstStyle/>
        <a:p>
          <a:endParaRPr lang="en-US"/>
        </a:p>
      </dgm:t>
    </dgm:pt>
    <dgm:pt modelId="{F333F883-566E-4112-8605-2E4F98F04B9F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Client</a:t>
          </a:r>
          <a:endParaRPr lang="en-US"/>
        </a:p>
      </dgm:t>
    </dgm:pt>
    <dgm:pt modelId="{69EDD337-38C2-46F4-8B1E-2580A701139A}" type="parTrans" cxnId="{0347240A-D43B-44FD-AD0E-22FD6724B98F}">
      <dgm:prSet/>
      <dgm:spPr/>
      <dgm:t>
        <a:bodyPr/>
        <a:lstStyle/>
        <a:p>
          <a:endParaRPr lang="en-US"/>
        </a:p>
      </dgm:t>
    </dgm:pt>
    <dgm:pt modelId="{6D986265-C4F6-459F-A846-613CC4F1F5DD}" type="sibTrans" cxnId="{0347240A-D43B-44FD-AD0E-22FD6724B98F}">
      <dgm:prSet/>
      <dgm:spPr/>
      <dgm:t>
        <a:bodyPr/>
        <a:lstStyle/>
        <a:p>
          <a:endParaRPr lang="en-US"/>
        </a:p>
      </dgm:t>
    </dgm:pt>
    <dgm:pt modelId="{1597CC29-E373-468E-B32D-B132F20B700D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Client</a:t>
          </a:r>
          <a:endParaRPr lang="en-US"/>
        </a:p>
      </dgm:t>
    </dgm:pt>
    <dgm:pt modelId="{5884B6FD-CCB5-4CFB-8E80-A127A81CB9FD}" type="parTrans" cxnId="{6ED0F336-2E55-407E-851C-B667D6877C92}">
      <dgm:prSet/>
      <dgm:spPr/>
      <dgm:t>
        <a:bodyPr/>
        <a:lstStyle/>
        <a:p>
          <a:endParaRPr lang="en-US"/>
        </a:p>
      </dgm:t>
    </dgm:pt>
    <dgm:pt modelId="{9CA7A535-24E0-4185-9266-254C92F6FB50}" type="sibTrans" cxnId="{6ED0F336-2E55-407E-851C-B667D6877C92}">
      <dgm:prSet/>
      <dgm:spPr/>
      <dgm:t>
        <a:bodyPr/>
        <a:lstStyle/>
        <a:p>
          <a:endParaRPr lang="en-US"/>
        </a:p>
      </dgm:t>
    </dgm:pt>
    <dgm:pt modelId="{38EC2EEA-2DDD-415D-99A8-70D5453AC7B9}" type="pres">
      <dgm:prSet presAssocID="{7FEB5FC1-C025-4566-8EA6-51AB4BF91F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EE6E86-3B66-4800-AE19-4F94D4D479FE}" type="pres">
      <dgm:prSet presAssocID="{739C67DF-D6AE-4843-B4E3-824087767C0F}" presName="centerShape" presStyleLbl="node0" presStyleIdx="0" presStyleCnt="1"/>
      <dgm:spPr/>
      <dgm:t>
        <a:bodyPr/>
        <a:lstStyle/>
        <a:p>
          <a:endParaRPr lang="en-US"/>
        </a:p>
      </dgm:t>
    </dgm:pt>
    <dgm:pt modelId="{510DAEE0-11D5-40DD-90CE-2ED5DF5D129F}" type="pres">
      <dgm:prSet presAssocID="{2CB9BB3A-6822-4E86-9305-10D006F9E7CC}" presName="Name9" presStyleLbl="parChTrans1D2" presStyleIdx="0" presStyleCnt="4"/>
      <dgm:spPr/>
      <dgm:t>
        <a:bodyPr/>
        <a:lstStyle/>
        <a:p>
          <a:endParaRPr lang="en-US"/>
        </a:p>
      </dgm:t>
    </dgm:pt>
    <dgm:pt modelId="{923298D1-8C48-4AFA-BEB5-81C4018AB7EF}" type="pres">
      <dgm:prSet presAssocID="{2CB9BB3A-6822-4E86-9305-10D006F9E7C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5D4EC9E-A804-454F-8D5E-B4380D1FABE1}" type="pres">
      <dgm:prSet presAssocID="{49059488-8038-4489-BEF5-B84211F3A8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CCD26-E2EB-47EF-81F6-F108BC0CADD3}" type="pres">
      <dgm:prSet presAssocID="{4C698AAC-E04B-4F86-B94F-9E2C27EA90F2}" presName="Name9" presStyleLbl="parChTrans1D2" presStyleIdx="1" presStyleCnt="4"/>
      <dgm:spPr/>
      <dgm:t>
        <a:bodyPr/>
        <a:lstStyle/>
        <a:p>
          <a:endParaRPr lang="en-US"/>
        </a:p>
      </dgm:t>
    </dgm:pt>
    <dgm:pt modelId="{0A96EC6F-86D7-44AC-BCCB-96B5116468C9}" type="pres">
      <dgm:prSet presAssocID="{4C698AAC-E04B-4F86-B94F-9E2C27EA90F2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F5C5BC4-6527-4AB9-A285-961B83E48518}" type="pres">
      <dgm:prSet presAssocID="{30F10DB0-4B17-49F0-A780-4C37C30D9DA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85744-0B13-42C2-95FD-91A29400C00D}" type="pres">
      <dgm:prSet presAssocID="{69EDD337-38C2-46F4-8B1E-2580A701139A}" presName="Name9" presStyleLbl="parChTrans1D2" presStyleIdx="2" presStyleCnt="4"/>
      <dgm:spPr/>
      <dgm:t>
        <a:bodyPr/>
        <a:lstStyle/>
        <a:p>
          <a:endParaRPr lang="en-US"/>
        </a:p>
      </dgm:t>
    </dgm:pt>
    <dgm:pt modelId="{029E97FF-D46D-4EA2-850C-7118F1963BE5}" type="pres">
      <dgm:prSet presAssocID="{69EDD337-38C2-46F4-8B1E-2580A701139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A4A14E11-F660-4475-A709-7E28A4B9C616}" type="pres">
      <dgm:prSet presAssocID="{F333F883-566E-4112-8605-2E4F98F04B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B51B4-D71D-4295-BCEA-44BFCE22E6A0}" type="pres">
      <dgm:prSet presAssocID="{5884B6FD-CCB5-4CFB-8E80-A127A81CB9FD}" presName="Name9" presStyleLbl="parChTrans1D2" presStyleIdx="3" presStyleCnt="4"/>
      <dgm:spPr/>
      <dgm:t>
        <a:bodyPr/>
        <a:lstStyle/>
        <a:p>
          <a:endParaRPr lang="en-US"/>
        </a:p>
      </dgm:t>
    </dgm:pt>
    <dgm:pt modelId="{3BF74712-5FDA-46B4-B2DC-16591CC82F59}" type="pres">
      <dgm:prSet presAssocID="{5884B6FD-CCB5-4CFB-8E80-A127A81CB9F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E575265-F452-4938-9E45-FA3A1EC43C1F}" type="pres">
      <dgm:prSet presAssocID="{1597CC29-E373-468E-B32D-B132F20B700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E9C211-2065-4F59-8994-8496A64AC298}" type="presOf" srcId="{30F10DB0-4B17-49F0-A780-4C37C30D9DA2}" destId="{9F5C5BC4-6527-4AB9-A285-961B83E48518}" srcOrd="0" destOrd="0" presId="urn:microsoft.com/office/officeart/2005/8/layout/radial1"/>
    <dgm:cxn modelId="{B1ACAA7C-C6AD-4CA6-92D9-7AF651CB558D}" type="presOf" srcId="{5884B6FD-CCB5-4CFB-8E80-A127A81CB9FD}" destId="{A5EB51B4-D71D-4295-BCEA-44BFCE22E6A0}" srcOrd="0" destOrd="0" presId="urn:microsoft.com/office/officeart/2005/8/layout/radial1"/>
    <dgm:cxn modelId="{E7B427B0-DEAE-48B2-8BEB-FA53AF8411BE}" type="presOf" srcId="{1597CC29-E373-468E-B32D-B132F20B700D}" destId="{AE575265-F452-4938-9E45-FA3A1EC43C1F}" srcOrd="0" destOrd="0" presId="urn:microsoft.com/office/officeart/2005/8/layout/radial1"/>
    <dgm:cxn modelId="{172F57D7-BC40-4F49-8F39-5E3CDC5951A3}" type="presOf" srcId="{5884B6FD-CCB5-4CFB-8E80-A127A81CB9FD}" destId="{3BF74712-5FDA-46B4-B2DC-16591CC82F59}" srcOrd="1" destOrd="0" presId="urn:microsoft.com/office/officeart/2005/8/layout/radial1"/>
    <dgm:cxn modelId="{FB2A4355-2C31-4492-9FC9-4613A652B492}" srcId="{739C67DF-D6AE-4843-B4E3-824087767C0F}" destId="{49059488-8038-4489-BEF5-B84211F3A89F}" srcOrd="0" destOrd="0" parTransId="{2CB9BB3A-6822-4E86-9305-10D006F9E7CC}" sibTransId="{D67AC3EF-0255-4152-9474-230B98BA9226}"/>
    <dgm:cxn modelId="{A1F333FC-B07A-462B-80B4-4595BB26A866}" type="presOf" srcId="{69EDD337-38C2-46F4-8B1E-2580A701139A}" destId="{98D85744-0B13-42C2-95FD-91A29400C00D}" srcOrd="0" destOrd="0" presId="urn:microsoft.com/office/officeart/2005/8/layout/radial1"/>
    <dgm:cxn modelId="{1248618E-0713-4391-9E7C-3F794EFE1560}" type="presOf" srcId="{4C698AAC-E04B-4F86-B94F-9E2C27EA90F2}" destId="{A22CCD26-E2EB-47EF-81F6-F108BC0CADD3}" srcOrd="0" destOrd="0" presId="urn:microsoft.com/office/officeart/2005/8/layout/radial1"/>
    <dgm:cxn modelId="{638A9069-93A5-4BD5-85E1-E91AF95B8A02}" type="presOf" srcId="{7FEB5FC1-C025-4566-8EA6-51AB4BF91F7A}" destId="{38EC2EEA-2DDD-415D-99A8-70D5453AC7B9}" srcOrd="0" destOrd="0" presId="urn:microsoft.com/office/officeart/2005/8/layout/radial1"/>
    <dgm:cxn modelId="{89CB5148-FE5E-426A-BDAF-F3891CE0CCD4}" type="presOf" srcId="{2CB9BB3A-6822-4E86-9305-10D006F9E7CC}" destId="{923298D1-8C48-4AFA-BEB5-81C4018AB7EF}" srcOrd="1" destOrd="0" presId="urn:microsoft.com/office/officeart/2005/8/layout/radial1"/>
    <dgm:cxn modelId="{9A0F571D-DCB8-4631-BCF1-96279BC4C119}" type="presOf" srcId="{69EDD337-38C2-46F4-8B1E-2580A701139A}" destId="{029E97FF-D46D-4EA2-850C-7118F1963BE5}" srcOrd="1" destOrd="0" presId="urn:microsoft.com/office/officeart/2005/8/layout/radial1"/>
    <dgm:cxn modelId="{468D232B-6CB5-407C-A790-8F3982FA8A04}" type="presOf" srcId="{49059488-8038-4489-BEF5-B84211F3A89F}" destId="{B5D4EC9E-A804-454F-8D5E-B4380D1FABE1}" srcOrd="0" destOrd="0" presId="urn:microsoft.com/office/officeart/2005/8/layout/radial1"/>
    <dgm:cxn modelId="{D91882A1-DDB9-4CC2-BB74-2A086CD192B6}" type="presOf" srcId="{F333F883-566E-4112-8605-2E4F98F04B9F}" destId="{A4A14E11-F660-4475-A709-7E28A4B9C616}" srcOrd="0" destOrd="0" presId="urn:microsoft.com/office/officeart/2005/8/layout/radial1"/>
    <dgm:cxn modelId="{0347240A-D43B-44FD-AD0E-22FD6724B98F}" srcId="{739C67DF-D6AE-4843-B4E3-824087767C0F}" destId="{F333F883-566E-4112-8605-2E4F98F04B9F}" srcOrd="2" destOrd="0" parTransId="{69EDD337-38C2-46F4-8B1E-2580A701139A}" sibTransId="{6D986265-C4F6-459F-A846-613CC4F1F5DD}"/>
    <dgm:cxn modelId="{50D67022-5EBE-4C4D-8FF7-68ECE3BDF6C2}" type="presOf" srcId="{739C67DF-D6AE-4843-B4E3-824087767C0F}" destId="{19EE6E86-3B66-4800-AE19-4F94D4D479FE}" srcOrd="0" destOrd="0" presId="urn:microsoft.com/office/officeart/2005/8/layout/radial1"/>
    <dgm:cxn modelId="{5022E8E1-6793-4FFD-989C-C6BF8C075E85}" type="presOf" srcId="{2CB9BB3A-6822-4E86-9305-10D006F9E7CC}" destId="{510DAEE0-11D5-40DD-90CE-2ED5DF5D129F}" srcOrd="0" destOrd="0" presId="urn:microsoft.com/office/officeart/2005/8/layout/radial1"/>
    <dgm:cxn modelId="{6ED0F336-2E55-407E-851C-B667D6877C92}" srcId="{739C67DF-D6AE-4843-B4E3-824087767C0F}" destId="{1597CC29-E373-468E-B32D-B132F20B700D}" srcOrd="3" destOrd="0" parTransId="{5884B6FD-CCB5-4CFB-8E80-A127A81CB9FD}" sibTransId="{9CA7A535-24E0-4185-9266-254C92F6FB50}"/>
    <dgm:cxn modelId="{2F81FCBB-79EE-46E2-BA15-F3C475A3662E}" type="presOf" srcId="{4C698AAC-E04B-4F86-B94F-9E2C27EA90F2}" destId="{0A96EC6F-86D7-44AC-BCCB-96B5116468C9}" srcOrd="1" destOrd="0" presId="urn:microsoft.com/office/officeart/2005/8/layout/radial1"/>
    <dgm:cxn modelId="{D62B2467-FDA0-4A1C-8E62-190CE2707466}" srcId="{739C67DF-D6AE-4843-B4E3-824087767C0F}" destId="{30F10DB0-4B17-49F0-A780-4C37C30D9DA2}" srcOrd="1" destOrd="0" parTransId="{4C698AAC-E04B-4F86-B94F-9E2C27EA90F2}" sibTransId="{EE46B29D-FC13-4E6E-9F8A-C31CD5A6CF78}"/>
    <dgm:cxn modelId="{93732C45-1DB8-4548-A2D4-7E7336501241}" srcId="{7FEB5FC1-C025-4566-8EA6-51AB4BF91F7A}" destId="{739C67DF-D6AE-4843-B4E3-824087767C0F}" srcOrd="0" destOrd="0" parTransId="{3B93B23A-45C1-4569-8F73-68A8FB893B92}" sibTransId="{ED56ED4C-CF78-49A7-B66B-A375EADDF5CA}"/>
    <dgm:cxn modelId="{AEE95DB1-53C1-4CB3-A04C-8D5707B906A1}" type="presParOf" srcId="{38EC2EEA-2DDD-415D-99A8-70D5453AC7B9}" destId="{19EE6E86-3B66-4800-AE19-4F94D4D479FE}" srcOrd="0" destOrd="0" presId="urn:microsoft.com/office/officeart/2005/8/layout/radial1"/>
    <dgm:cxn modelId="{BBCA6776-76A0-4B12-AA7E-F1D6EED0F147}" type="presParOf" srcId="{38EC2EEA-2DDD-415D-99A8-70D5453AC7B9}" destId="{510DAEE0-11D5-40DD-90CE-2ED5DF5D129F}" srcOrd="1" destOrd="0" presId="urn:microsoft.com/office/officeart/2005/8/layout/radial1"/>
    <dgm:cxn modelId="{70A63137-C471-4BEA-8C2D-DEFEC48D0554}" type="presParOf" srcId="{510DAEE0-11D5-40DD-90CE-2ED5DF5D129F}" destId="{923298D1-8C48-4AFA-BEB5-81C4018AB7EF}" srcOrd="0" destOrd="0" presId="urn:microsoft.com/office/officeart/2005/8/layout/radial1"/>
    <dgm:cxn modelId="{1A8292BB-91AE-40FA-A4B0-C9B8412A6422}" type="presParOf" srcId="{38EC2EEA-2DDD-415D-99A8-70D5453AC7B9}" destId="{B5D4EC9E-A804-454F-8D5E-B4380D1FABE1}" srcOrd="2" destOrd="0" presId="urn:microsoft.com/office/officeart/2005/8/layout/radial1"/>
    <dgm:cxn modelId="{1A84235B-6BAC-444E-9C23-8DEA9C4C37C7}" type="presParOf" srcId="{38EC2EEA-2DDD-415D-99A8-70D5453AC7B9}" destId="{A22CCD26-E2EB-47EF-81F6-F108BC0CADD3}" srcOrd="3" destOrd="0" presId="urn:microsoft.com/office/officeart/2005/8/layout/radial1"/>
    <dgm:cxn modelId="{F1EC87A1-ADD0-4FD2-A841-53ACBFFBCB8A}" type="presParOf" srcId="{A22CCD26-E2EB-47EF-81F6-F108BC0CADD3}" destId="{0A96EC6F-86D7-44AC-BCCB-96B5116468C9}" srcOrd="0" destOrd="0" presId="urn:microsoft.com/office/officeart/2005/8/layout/radial1"/>
    <dgm:cxn modelId="{B65E7B3F-FBA0-4EC6-A02D-3F78BDE13607}" type="presParOf" srcId="{38EC2EEA-2DDD-415D-99A8-70D5453AC7B9}" destId="{9F5C5BC4-6527-4AB9-A285-961B83E48518}" srcOrd="4" destOrd="0" presId="urn:microsoft.com/office/officeart/2005/8/layout/radial1"/>
    <dgm:cxn modelId="{A133936A-14CB-4763-A637-DC056AF7198D}" type="presParOf" srcId="{38EC2EEA-2DDD-415D-99A8-70D5453AC7B9}" destId="{98D85744-0B13-42C2-95FD-91A29400C00D}" srcOrd="5" destOrd="0" presId="urn:microsoft.com/office/officeart/2005/8/layout/radial1"/>
    <dgm:cxn modelId="{33BC90EF-9DE1-4E6C-AFF7-87D2A1718E87}" type="presParOf" srcId="{98D85744-0B13-42C2-95FD-91A29400C00D}" destId="{029E97FF-D46D-4EA2-850C-7118F1963BE5}" srcOrd="0" destOrd="0" presId="urn:microsoft.com/office/officeart/2005/8/layout/radial1"/>
    <dgm:cxn modelId="{8FAE38A3-BB2E-4131-BB04-AAAC9D7F47E7}" type="presParOf" srcId="{38EC2EEA-2DDD-415D-99A8-70D5453AC7B9}" destId="{A4A14E11-F660-4475-A709-7E28A4B9C616}" srcOrd="6" destOrd="0" presId="urn:microsoft.com/office/officeart/2005/8/layout/radial1"/>
    <dgm:cxn modelId="{8ACA1CC6-DB1C-4BFE-8A77-D3BB7A709DE6}" type="presParOf" srcId="{38EC2EEA-2DDD-415D-99A8-70D5453AC7B9}" destId="{A5EB51B4-D71D-4295-BCEA-44BFCE22E6A0}" srcOrd="7" destOrd="0" presId="urn:microsoft.com/office/officeart/2005/8/layout/radial1"/>
    <dgm:cxn modelId="{0C3B190A-EB2A-4244-A714-E2025CB81F64}" type="presParOf" srcId="{A5EB51B4-D71D-4295-BCEA-44BFCE22E6A0}" destId="{3BF74712-5FDA-46B4-B2DC-16591CC82F59}" srcOrd="0" destOrd="0" presId="urn:microsoft.com/office/officeart/2005/8/layout/radial1"/>
    <dgm:cxn modelId="{3C196B92-BC8D-422F-AB88-20245960AAFF}" type="presParOf" srcId="{38EC2EEA-2DDD-415D-99A8-70D5453AC7B9}" destId="{AE575265-F452-4938-9E45-FA3A1EC43C1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6E86-3B66-4800-AE19-4F94D4D479FE}">
      <dsp:nvSpPr>
        <dsp:cNvPr id="0" name=""/>
        <dsp:cNvSpPr/>
      </dsp:nvSpPr>
      <dsp:spPr>
        <a:xfrm>
          <a:off x="3468911" y="1699642"/>
          <a:ext cx="1291776" cy="1291776"/>
        </a:xfrm>
        <a:prstGeom prst="ellipse">
          <a:avLst/>
        </a:prstGeom>
        <a:solidFill>
          <a:srgbClr val="00B05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Server</a:t>
          </a:r>
          <a:endParaRPr lang="en-US" sz="2300" kern="1200"/>
        </a:p>
      </dsp:txBody>
      <dsp:txXfrm>
        <a:off x="3658087" y="1888818"/>
        <a:ext cx="913424" cy="913424"/>
      </dsp:txXfrm>
    </dsp:sp>
    <dsp:sp modelId="{510DAEE0-11D5-40DD-90CE-2ED5DF5D129F}">
      <dsp:nvSpPr>
        <dsp:cNvPr id="0" name=""/>
        <dsp:cNvSpPr/>
      </dsp:nvSpPr>
      <dsp:spPr>
        <a:xfrm rot="16200000">
          <a:off x="3919876" y="1490591"/>
          <a:ext cx="389847" cy="28254"/>
        </a:xfrm>
        <a:custGeom>
          <a:avLst/>
          <a:gdLst/>
          <a:ahLst/>
          <a:cxnLst/>
          <a:rect l="0" t="0" r="0" b="0"/>
          <a:pathLst>
            <a:path>
              <a:moveTo>
                <a:pt x="0" y="14127"/>
              </a:moveTo>
              <a:lnTo>
                <a:pt x="389847" y="141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053" y="1494972"/>
        <a:ext cx="19492" cy="19492"/>
      </dsp:txXfrm>
    </dsp:sp>
    <dsp:sp modelId="{B5D4EC9E-A804-454F-8D5E-B4380D1FABE1}">
      <dsp:nvSpPr>
        <dsp:cNvPr id="0" name=""/>
        <dsp:cNvSpPr/>
      </dsp:nvSpPr>
      <dsp:spPr>
        <a:xfrm>
          <a:off x="3468911" y="18018"/>
          <a:ext cx="1291776" cy="1291776"/>
        </a:xfrm>
        <a:prstGeom prst="ellipse">
          <a:avLst/>
        </a:prstGeom>
        <a:solidFill>
          <a:srgbClr val="0070C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Client</a:t>
          </a:r>
          <a:endParaRPr lang="en-US" sz="2700" kern="1200"/>
        </a:p>
      </dsp:txBody>
      <dsp:txXfrm>
        <a:off x="3658087" y="207194"/>
        <a:ext cx="913424" cy="913424"/>
      </dsp:txXfrm>
    </dsp:sp>
    <dsp:sp modelId="{A22CCD26-E2EB-47EF-81F6-F108BC0CADD3}">
      <dsp:nvSpPr>
        <dsp:cNvPr id="0" name=""/>
        <dsp:cNvSpPr/>
      </dsp:nvSpPr>
      <dsp:spPr>
        <a:xfrm>
          <a:off x="4760688" y="2331403"/>
          <a:ext cx="389847" cy="28254"/>
        </a:xfrm>
        <a:custGeom>
          <a:avLst/>
          <a:gdLst/>
          <a:ahLst/>
          <a:cxnLst/>
          <a:rect l="0" t="0" r="0" b="0"/>
          <a:pathLst>
            <a:path>
              <a:moveTo>
                <a:pt x="0" y="14127"/>
              </a:moveTo>
              <a:lnTo>
                <a:pt x="389847" y="141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45865" y="2335784"/>
        <a:ext cx="19492" cy="19492"/>
      </dsp:txXfrm>
    </dsp:sp>
    <dsp:sp modelId="{9F5C5BC4-6527-4AB9-A285-961B83E48518}">
      <dsp:nvSpPr>
        <dsp:cNvPr id="0" name=""/>
        <dsp:cNvSpPr/>
      </dsp:nvSpPr>
      <dsp:spPr>
        <a:xfrm>
          <a:off x="5150535" y="1699642"/>
          <a:ext cx="1291776" cy="129177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Client</a:t>
          </a:r>
          <a:endParaRPr lang="en-US" sz="2700" kern="1200"/>
        </a:p>
      </dsp:txBody>
      <dsp:txXfrm>
        <a:off x="5339711" y="1888818"/>
        <a:ext cx="913424" cy="913424"/>
      </dsp:txXfrm>
    </dsp:sp>
    <dsp:sp modelId="{98D85744-0B13-42C2-95FD-91A29400C00D}">
      <dsp:nvSpPr>
        <dsp:cNvPr id="0" name=""/>
        <dsp:cNvSpPr/>
      </dsp:nvSpPr>
      <dsp:spPr>
        <a:xfrm rot="5400000">
          <a:off x="3919876" y="3172216"/>
          <a:ext cx="389847" cy="28254"/>
        </a:xfrm>
        <a:custGeom>
          <a:avLst/>
          <a:gdLst/>
          <a:ahLst/>
          <a:cxnLst/>
          <a:rect l="0" t="0" r="0" b="0"/>
          <a:pathLst>
            <a:path>
              <a:moveTo>
                <a:pt x="0" y="14127"/>
              </a:moveTo>
              <a:lnTo>
                <a:pt x="389847" y="141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053" y="3176596"/>
        <a:ext cx="19492" cy="19492"/>
      </dsp:txXfrm>
    </dsp:sp>
    <dsp:sp modelId="{A4A14E11-F660-4475-A709-7E28A4B9C616}">
      <dsp:nvSpPr>
        <dsp:cNvPr id="0" name=""/>
        <dsp:cNvSpPr/>
      </dsp:nvSpPr>
      <dsp:spPr>
        <a:xfrm>
          <a:off x="3468911" y="3381266"/>
          <a:ext cx="1291776" cy="129177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Client</a:t>
          </a:r>
          <a:endParaRPr lang="en-US" sz="2700" kern="1200"/>
        </a:p>
      </dsp:txBody>
      <dsp:txXfrm>
        <a:off x="3658087" y="3570442"/>
        <a:ext cx="913424" cy="913424"/>
      </dsp:txXfrm>
    </dsp:sp>
    <dsp:sp modelId="{A5EB51B4-D71D-4295-BCEA-44BFCE22E6A0}">
      <dsp:nvSpPr>
        <dsp:cNvPr id="0" name=""/>
        <dsp:cNvSpPr/>
      </dsp:nvSpPr>
      <dsp:spPr>
        <a:xfrm rot="10800000">
          <a:off x="3079064" y="2331403"/>
          <a:ext cx="389847" cy="28254"/>
        </a:xfrm>
        <a:custGeom>
          <a:avLst/>
          <a:gdLst/>
          <a:ahLst/>
          <a:cxnLst/>
          <a:rect l="0" t="0" r="0" b="0"/>
          <a:pathLst>
            <a:path>
              <a:moveTo>
                <a:pt x="0" y="14127"/>
              </a:moveTo>
              <a:lnTo>
                <a:pt x="389847" y="141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64241" y="2335784"/>
        <a:ext cx="19492" cy="19492"/>
      </dsp:txXfrm>
    </dsp:sp>
    <dsp:sp modelId="{AE575265-F452-4938-9E45-FA3A1EC43C1F}">
      <dsp:nvSpPr>
        <dsp:cNvPr id="0" name=""/>
        <dsp:cNvSpPr/>
      </dsp:nvSpPr>
      <dsp:spPr>
        <a:xfrm>
          <a:off x="1787287" y="1699642"/>
          <a:ext cx="1291776" cy="1291776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Client</a:t>
          </a:r>
          <a:endParaRPr lang="en-US" sz="2700" kern="1200"/>
        </a:p>
      </dsp:txBody>
      <dsp:txXfrm>
        <a:off x="1976463" y="1888818"/>
        <a:ext cx="913424" cy="91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0170F9-5087-4641-B97A-0D44ABC0372C}" type="datetimeFigureOut">
              <a:rPr lang="en-US"/>
              <a:pPr>
                <a:defRPr/>
              </a:pPr>
              <a:t>18-May-15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01848A-EC72-496B-9E3C-40B60FAD0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0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5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0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2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6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8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5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Ứng dụng được viết trên nền web. Lựa chọn vì lý do: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Có thể truy cập ứng dụng mọi lúc mọi nới.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Cùng một thời điểm có thể phục vụ nhiều người sử dụng.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Có thể tích hợp các dịch vụ trực tuyến email.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Không cần cài đặt tiếm kiệm bộ nhớ.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Lưu trữ trực tuyến tránh mất dữ liệu.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Thời gian phát triển ứng dụng nhanh, dễ dàng nâng cấp, bảo trì.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5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7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3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4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Jointjs</a:t>
            </a:r>
            <a:r>
              <a:rPr lang="en-US" baseline="0" smtClean="0"/>
              <a:t> api miễn phí nhưng các hàm api hỗ trợ ít.</a:t>
            </a:r>
          </a:p>
          <a:p>
            <a:r>
              <a:rPr lang="en-US" baseline="0" smtClean="0"/>
              <a:t>Rappid api tính phí, các hàm api hỗ trợ đầy đủ hơn jointjs.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8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Jointjs</a:t>
            </a:r>
            <a:r>
              <a:rPr lang="en-US" baseline="0" smtClean="0"/>
              <a:t> api miễn phí nhưng các hàm api hỗ trợ ít.</a:t>
            </a:r>
          </a:p>
          <a:p>
            <a:r>
              <a:rPr lang="en-US" baseline="0" smtClean="0"/>
              <a:t>Rappid api tính phí, các hàm api hỗ trợ đầy đủ hơn jointjs.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4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0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4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7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6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6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0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1848A-EC72-496B-9E3C-40B60FAD08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3EEA3-8AF0-4F5C-9A16-A98116A8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ABB52-5DC0-4AAC-8D2F-DF292F9B4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275B-6427-459E-8175-332531F6A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304800"/>
            <a:ext cx="2133600" cy="554038"/>
          </a:xfrm>
          <a:ln/>
        </p:spPr>
        <p:txBody>
          <a:bodyPr/>
          <a:lstStyle>
            <a:lvl1pPr>
              <a:defRPr sz="1800" b="1">
                <a:solidFill>
                  <a:srgbClr val="0069AD"/>
                </a:solidFill>
              </a:defRPr>
            </a:lvl1pPr>
          </a:lstStyle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87101-F89E-4091-ACA4-80832616E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BD1A0-F97A-457A-9F9B-1BAC00282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687E-634B-4D31-8E85-660F54B2A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6ABB-FF46-4A70-8833-4D1F81F69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A87A4-923C-4ECE-A31A-758CD422C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0B04E-38AF-4433-AE78-1583A7827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5665-5CC7-41BE-A5E2-A382217A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E26D7A9-1869-443F-A64C-AC64786FF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768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500"/>
              </a:spcBef>
              <a:buFontTx/>
              <a:buNone/>
            </a:pPr>
            <a:r>
              <a:rPr lang="en-US" sz="20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TRƯỜNG ĐẠI HỌC CẦN THƠ</a:t>
            </a:r>
          </a:p>
          <a:p>
            <a:pPr algn="ctr">
              <a:spcBef>
                <a:spcPts val="500"/>
              </a:spcBef>
              <a:buFontTx/>
              <a:buNone/>
            </a:pPr>
            <a:r>
              <a:rPr lang="en-US" sz="20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KHOA CÔNG NGHỆ THÔNG TIN &amp; TRUYỀN THÔNG</a:t>
            </a:r>
          </a:p>
          <a:p>
            <a:pPr algn="ctr">
              <a:spcBef>
                <a:spcPts val="500"/>
              </a:spcBef>
              <a:buFontTx/>
              <a:buNone/>
            </a:pPr>
            <a:r>
              <a:rPr lang="en-US" sz="20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BỘ MÔN CÔNG NGHỆ PHẦN MỀM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1409702"/>
            <a:ext cx="9144000" cy="44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Luận văn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854574"/>
            <a:ext cx="9144000" cy="2003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40287" y="4991100"/>
            <a:ext cx="3998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FontTx/>
              <a:buNone/>
            </a:pPr>
            <a:r>
              <a:rPr lang="en-US" sz="2800" b="1">
                <a:solidFill>
                  <a:srgbClr val="0069AD"/>
                </a:solidFill>
                <a:ea typeface="Droid Sans Fallback" charset="0"/>
                <a:cs typeface="Droid Sans Fallback" charset="0"/>
              </a:rPr>
              <a:t>Giảng viên hướng dẫn</a:t>
            </a:r>
          </a:p>
          <a:p>
            <a:pPr algn="r"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69AD"/>
                </a:solidFill>
                <a:ea typeface="Droid Sans Fallback" charset="0"/>
                <a:cs typeface="Droid Sans Fallback" charset="0"/>
              </a:rPr>
              <a:t>TS. Ngô Bá Hùng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4800" y="5006975"/>
            <a:ext cx="42672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FontTx/>
              <a:buNone/>
            </a:pPr>
            <a:r>
              <a:rPr lang="en-US" sz="2800" b="1">
                <a:solidFill>
                  <a:srgbClr val="0069AD"/>
                </a:solidFill>
                <a:ea typeface="Droid Sans Fallback" charset="0"/>
                <a:cs typeface="Droid Sans Fallback" charset="0"/>
              </a:rPr>
              <a:t>Sinh viên thực hiện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69AD"/>
                </a:solidFill>
                <a:ea typeface="Droid Sans Fallback" charset="0"/>
                <a:cs typeface="Droid Sans Fallback" charset="0"/>
              </a:rPr>
              <a:t>Ngô Minh Phương	1111327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69AD"/>
                </a:solidFill>
                <a:ea typeface="Droid Sans Fallback" charset="0"/>
                <a:cs typeface="Droid Sans Fallback" charset="0"/>
              </a:rPr>
              <a:t>Trần Hữu Tính		1111350</a:t>
            </a: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2568575"/>
            <a:ext cx="9144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PHÁT TRIỂN ỨNG DỤNG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bg1"/>
                </a:solidFill>
                <a:ea typeface="Droid Sans Fallback" charset="0"/>
                <a:cs typeface="Droid Sans Fallback" charset="0"/>
              </a:rPr>
              <a:t>ƯỚC LƯỢNG GIÁ TRỊ PHẦN MỀM VÀ THU THẬP YÊU CẦU NGƯỜI DÙNG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133600"/>
            <a:ext cx="9144000" cy="22860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5925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2683625"/>
            <a:ext cx="8229600" cy="43481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Được thực hiện theo công văn 2589/BTTTT-ƯDCNTT.</a:t>
            </a: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Một số khái niệm về công văn:</a:t>
            </a:r>
          </a:p>
          <a:p>
            <a:pPr marL="857250" lvl="1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69AD"/>
                </a:solidFill>
              </a:rPr>
              <a:t>Tác nhân (actor).</a:t>
            </a:r>
          </a:p>
          <a:p>
            <a:pPr marL="857250" lvl="1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Trường hợp sử dụng (use case).</a:t>
            </a:r>
          </a:p>
          <a:p>
            <a:pPr marL="857250" lvl="1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Giao dịch (transaction).</a:t>
            </a:r>
          </a:p>
          <a:p>
            <a:pPr marL="857250" lvl="1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Biểu đồ trường hợp sử dụng (usecase diagram).</a:t>
            </a:r>
          </a:p>
          <a:p>
            <a:pPr marL="0" indent="0" algn="just">
              <a:buFontTx/>
              <a:buNone/>
              <a:defRPr/>
            </a:pPr>
            <a:endParaRPr lang="en-US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1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0955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B1: Lập bảng sắp xếp thứ tự ưu tiên các yêu cầu chức năng của phần mềm.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56892"/>
              </p:ext>
            </p:extLst>
          </p:nvPr>
        </p:nvGraphicFramePr>
        <p:xfrm>
          <a:off x="152400" y="3276600"/>
          <a:ext cx="8839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5714999"/>
                <a:gridCol w="990601"/>
                <a:gridCol w="10668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Mô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tả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yêu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cầu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Phân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loại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Mức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độ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Ghi</a:t>
                      </a:r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err="1">
                          <a:solidFill>
                            <a:srgbClr val="0069AD"/>
                          </a:solidFill>
                          <a:effectLst/>
                        </a:rPr>
                        <a:t>chú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 Nhóm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chức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năng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biên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soạn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phiếu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khảo</a:t>
                      </a: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</a:rPr>
                        <a:t>sát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Nhân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viên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TTĐBCL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liệt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kê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danh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sách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các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phiếu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khảo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sát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đang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biên</a:t>
                      </a:r>
                      <a:r>
                        <a:rPr lang="en-US" sz="1400" u="none" strike="noStrike" baseline="0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baseline="0" smtClean="0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soạn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Yêu cầu truy vấn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Nhân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viên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TTĐBCL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cập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nhật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nội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dung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một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phiếu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khảo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sát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đang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biên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soạn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Dữ 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liệu đầu vào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Nhân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viên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TTĐBCL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xóa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phiếu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khảo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sát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đang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biên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rgbClr val="0069AD"/>
                          </a:solidFill>
                          <a:effectLst/>
                        </a:rPr>
                        <a:t>soạn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.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Dữ 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liệu đầu vào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2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0955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B2: Lập bảng chuyển đổi yêu cầu chức năng sang trường hợp sử dụng.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1829"/>
              </p:ext>
            </p:extLst>
          </p:nvPr>
        </p:nvGraphicFramePr>
        <p:xfrm>
          <a:off x="148244" y="3178925"/>
          <a:ext cx="8888413" cy="3386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524"/>
                <a:gridCol w="2124550"/>
                <a:gridCol w="1100980"/>
                <a:gridCol w="817134"/>
                <a:gridCol w="2984688"/>
                <a:gridCol w="748613"/>
                <a:gridCol w="756924"/>
              </a:tblGrid>
              <a:tr h="33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Tên Use-case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Tác nhân chính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Tác nhân phụ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Mô tả Use-case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Mức độ cần thiết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Mức độ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22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 Use </a:t>
                      </a:r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cases liên quan đến biên soạn phiếu khảo sát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4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Quản 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lý phiếu khảo sát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>
                          <a:solidFill>
                            <a:srgbClr val="0069AD"/>
                          </a:solidFill>
                          <a:effectLst/>
                        </a:rPr>
                        <a:t>Nhân viên TTĐBCL</a:t>
                      </a:r>
                      <a:endParaRPr lang="en-US" sz="1400" b="0" i="0" u="sng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- Bao gồm việc Tạo phiếu khảo sát mới hoàn toàn, Tạo một phiếu  khảo sát mới từ một phiếu đã có và Cập nhật phiếu đang biên soạn</a:t>
                      </a:r>
                      <a:r>
                        <a:rPr lang="vi-VN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.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Bắt buộc (B)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</a:tr>
              <a:tr h="1372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smtClean="0">
                          <a:solidFill>
                            <a:srgbClr val="0069AD"/>
                          </a:solidFill>
                          <a:effectLst/>
                        </a:rPr>
                        <a:t> Quản </a:t>
                      </a: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lý ngân kho phiếu khảo sát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Nhân viên TTĐBCL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Liệt kê kho phiếu khảo sát theo các tiêu chí như: Tất cả phiếu (có phân trang); Theo đối tượng; Theo khoảng thời gian; Theo thứ tự từ gần nhất đến xa nhất. 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Bắt buộc (B)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0955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B3: Lập bảng tính toán điểm tác nhân tương tác, trao đổi thông tin với phần mềm 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33581"/>
              </p:ext>
            </p:extLst>
          </p:nvPr>
        </p:nvGraphicFramePr>
        <p:xfrm>
          <a:off x="482599" y="3436160"/>
          <a:ext cx="8051801" cy="273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35"/>
                <a:gridCol w="1474631"/>
                <a:gridCol w="2464060"/>
                <a:gridCol w="811840"/>
                <a:gridCol w="789641"/>
                <a:gridCol w="1230444"/>
                <a:gridCol w="887950"/>
              </a:tblGrid>
              <a:tr h="633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Loại Actor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Mô tả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Số tác nhân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Trọng số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Điểm của từng loại tác nhân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Ghi chú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33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 (simple)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Thuộc loại giao diện của chương trình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667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Trung bình (average)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Giao diện tương tác hoặc phục vụ một giao thức họat động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333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Phức tạp (complex)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Giao diện đồ họa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546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Cộng (1+2+3)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TAW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7255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0955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B4: Lập bảng tính toán trường hợp sử dụng 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05219"/>
              </p:ext>
            </p:extLst>
          </p:nvPr>
        </p:nvGraphicFramePr>
        <p:xfrm>
          <a:off x="152400" y="2743200"/>
          <a:ext cx="8839201" cy="369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073"/>
                <a:gridCol w="1342772"/>
                <a:gridCol w="961598"/>
                <a:gridCol w="1490045"/>
                <a:gridCol w="719034"/>
                <a:gridCol w="1030904"/>
                <a:gridCol w="2936775"/>
              </a:tblGrid>
              <a:tr h="405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Loại 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Số trường hợp sử dụng </a:t>
                      </a:r>
                      <a:endParaRPr lang="vi-VN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Trọng số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Hệ số BMT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Điểm của từng loại Use-case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Mô tả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00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Các yêu cầu phải thỏa mãn thì phần mềm mới được chấp nhận.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</a:tr>
              <a:tr h="2132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Trung bình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Phức tạp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1.2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Các chức năng không phải là cốt lõi hay các chức năng phụ trợ hoặc theo yêu cầu của bên đặt hàng.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</a:tr>
              <a:tr h="2132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Trung bình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Phức tạp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Các yêu cầu được tư vấn thêm hoặc đưa ra để bên đặt hàng lựa chọn thêm nếu muôn.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</a:tr>
              <a:tr h="2132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Đơn giản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Trung bình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Phức tạp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484728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Cộng (1+2+3)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8079" marR="8079" marT="807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0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B5: Lập bảng tính toán hệ số kỹ thuật – công nghệ.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31817"/>
              </p:ext>
            </p:extLst>
          </p:nvPr>
        </p:nvGraphicFramePr>
        <p:xfrm>
          <a:off x="152400" y="2362200"/>
          <a:ext cx="8839199" cy="4349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212"/>
                <a:gridCol w="3763987"/>
                <a:gridCol w="987275"/>
                <a:gridCol w="709604"/>
                <a:gridCol w="1496339"/>
                <a:gridCol w="1403782"/>
              </a:tblGrid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Các hệ số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Trọng số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Giá trị xếp hạng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Kết quả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Ghi chú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7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Hệ số KT-CN (TFW)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26.5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Hệ thống phân tán (distributed system)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Tính chất đáp ứng tức thời hoặc yêu cầu đảm bảo thông lượng (response throughput performance objectives).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3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Hiệu quả sử dụng trực tuyến (end user efficiency online).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Độ phức tạp của xử lý bên trong (Complex internal processing).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Mã nguồn tái sử dụng (Code must be re-usable)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Dễ cài đặt (Easy to install)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Dễ sử dụng (Easy to use)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Khả năng chuyển đổi (Portable)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Khả năng dễ thay đổi (Easy to change)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19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Sử dụng đồng thời (Concurrent)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Có các tính năng bảo mật đặc biệt (Include special security features)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Cung cấp truy cập trực tiếp với các phần mềm (Provide direct access for third parties)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  <a:tr h="34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Yêu cầu phương tiện đào tạo đặc biệt cho người sử dụng (Special user training faciities are required)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5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866900"/>
            <a:ext cx="8763000" cy="5715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B6: Lập bảng tính toán hệ số môi trường.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0875"/>
              </p:ext>
            </p:extLst>
          </p:nvPr>
        </p:nvGraphicFramePr>
        <p:xfrm>
          <a:off x="152400" y="2397375"/>
          <a:ext cx="8839200" cy="438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734"/>
                <a:gridCol w="4700359"/>
                <a:gridCol w="892472"/>
                <a:gridCol w="773476"/>
                <a:gridCol w="773476"/>
                <a:gridCol w="1193683"/>
              </a:tblGrid>
              <a:tr h="467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Các hệ số tác động môi trường</a:t>
                      </a:r>
                      <a:endParaRPr lang="vi-VN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Giá trị xếp hạng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Trọng số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Kết quả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Độ ổn định kinh nghiệm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80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Hệ số tác động môi trường và nhóm làm việc (EFW). </a:t>
                      </a:r>
                      <a:br>
                        <a:rPr lang="vi-VN" sz="14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vi-VN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Đánh giá từng thành viên</a:t>
                      </a:r>
                      <a:endParaRPr lang="vi-VN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19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49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áp dụng quy trình phát triển phần mềm theo mẫu RUP và có hiểu biết về RUP (Familiar with Rational Unified Process)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kinh nghiệm về ứng dụng tương tự (application experiences)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kinh nghiệm  hướng đối tượng (Object-oriented experience)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khả năng lãnh đạo nhóm (Lead analyst capability)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động lực (Motivation)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Độ ổn định Yêu cầu (Stable requirements)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Có sử dụng nhân viên làm bán thời gian (Part-time workers)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-3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Ngôn ngữ lập trình khó (Difficult programming language)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-1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II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Độ ổn định về kinh nghiệm (ES)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3.8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46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III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Nội suy thời gian lao động (P)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4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7255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003513"/>
            <a:ext cx="8763000" cy="739687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B7: Xác định mức lương lao động bình quân.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72707"/>
              </p:ext>
            </p:extLst>
          </p:nvPr>
        </p:nvGraphicFramePr>
        <p:xfrm>
          <a:off x="99047" y="2743199"/>
          <a:ext cx="8915404" cy="3657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968"/>
                <a:gridCol w="624632"/>
                <a:gridCol w="762000"/>
                <a:gridCol w="778684"/>
                <a:gridCol w="640444"/>
                <a:gridCol w="721772"/>
                <a:gridCol w="569284"/>
                <a:gridCol w="543569"/>
                <a:gridCol w="838200"/>
                <a:gridCol w="838200"/>
                <a:gridCol w="789107"/>
                <a:gridCol w="721772"/>
                <a:gridCol w="721772"/>
              </a:tblGrid>
              <a:tr h="1219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STT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Bậc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Hệ số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Lương</a:t>
                      </a:r>
                      <a:b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cơ bản</a:t>
                      </a:r>
                      <a:endParaRPr lang="vi-VN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Lương tăng thêm</a:t>
                      </a:r>
                      <a:endParaRPr lang="vi-VN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Lương phụ</a:t>
                      </a:r>
                      <a:endParaRPr lang="vi-VN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PC Khu vực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PC Lưu động</a:t>
                      </a:r>
                      <a:endParaRPr lang="vi-VN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/>
                      </a:r>
                      <a:b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CPKG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BHXH</a:t>
                      </a:r>
                      <a:b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KPCĐ</a:t>
                      </a:r>
                      <a:b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BHYT</a:t>
                      </a:r>
                      <a:b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</a:br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BHTN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Tổng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CP 1 ngày công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0069AD"/>
                          </a:solidFill>
                          <a:effectLst/>
                        </a:rPr>
                        <a:t>CP 1 giờ công</a:t>
                      </a:r>
                      <a:endParaRPr lang="en-US" sz="13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2.34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2,457,000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294,840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98,280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632,923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3,483,043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174,152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21,769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2.67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2,803,500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336,420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112,140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722,182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3,974,242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198,712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24,839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3.00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3,150,000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378,000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126,000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811,440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4,465,440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223,272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27,909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3.33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3,496,500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419,580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139,860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900,698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4,956,638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247,832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30,979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3.66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3,843,000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461,160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153,720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989,957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5,447,837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272,392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34,049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3.99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4,189,500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502,740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167,580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1,079,215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5,939,035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296,952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37,119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4.32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4,536,000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544,320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181,440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1,168,474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6,430,234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321,512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40,189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4.65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4,882,500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585,900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195,300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1,257,732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6,921,432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346,072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rgbClr val="0069AD"/>
                          </a:solidFill>
                          <a:effectLst/>
                        </a:rPr>
                        <a:t>43,259</a:t>
                      </a:r>
                      <a:endParaRPr lang="en-US" sz="13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423" marR="9423" marT="942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393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10834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B8: Tập hợp các giá trị đã tính toán ở các bước trên vào bảng tính toán giá trị phần mềm.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6434"/>
              </p:ext>
            </p:extLst>
          </p:nvPr>
        </p:nvGraphicFramePr>
        <p:xfrm>
          <a:off x="169025" y="2833620"/>
          <a:ext cx="8839200" cy="3878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4183"/>
                <a:gridCol w="2960513"/>
                <a:gridCol w="1341839"/>
                <a:gridCol w="1732665"/>
              </a:tblGrid>
              <a:tr h="275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Hạng mục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Diễn giải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Giá trị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Ghi chú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94956"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Tính điểm trường hợp sử dụng (Use-cases)</a:t>
                      </a:r>
                      <a:endParaRPr lang="vi-VN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25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Điểm actor (TAW)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Phụ lục III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23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Điểm Use-cases (TBF)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Phụ lục IV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</a:tr>
              <a:tr h="416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Tính điểm UUCP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UUCP=TAW + TBF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416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Hệ số phức tạp về KT-CN (TCF)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TCF=0.6+(0.01*TFW)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0.865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0.6, 0.01: Trọng số đo chuẩn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416346"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Hệ số phức tạp về môi trường (EF)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EF=1.4+(-0.03*EFW)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0.83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1.4, 0.03: Trọng số đo chuẩn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416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Tính điểm AUCP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AUCP = UUCP*TCF*EF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61.7437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Giá trị điểm trường hợp sử dụng sau khi hiệu chỉnh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213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Nội suy thời gian lao động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P=người/giờ/AUCP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</a:tr>
              <a:tr h="220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Giá trị nỗ lực thực tế (E)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E=10/6*AUCP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102.9061667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6/6-10/6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ctr"/>
                </a:tc>
              </a:tr>
              <a:tr h="220116"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Mức lương lao động bình quân (H)</a:t>
                      </a:r>
                      <a:endParaRPr lang="vi-VN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vi-VN" sz="1200" u="none" strike="noStrike">
                          <a:solidFill>
                            <a:srgbClr val="0069AD"/>
                          </a:solidFill>
                          <a:effectLst/>
                        </a:rPr>
                        <a:t>H=người/giờ</a:t>
                      </a:r>
                      <a:endParaRPr lang="vi-VN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21,769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  <a:tr h="286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Định giá phần mềm nội bộ (G)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G=1.4*E*P*H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62,724,659.21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04" marR="9104" marT="91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Các bước ước lượng chi phí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55925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964576"/>
            <a:ext cx="8763000" cy="566648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mtClean="0">
                <a:solidFill>
                  <a:srgbClr val="0069AD"/>
                </a:solidFill>
              </a:rPr>
              <a:t>B9: Lập bảng tổng hợp chi phí phần mềm.</a:t>
            </a:r>
          </a:p>
          <a:p>
            <a:pPr marL="0" indent="0">
              <a:buFontTx/>
              <a:buNone/>
            </a:pPr>
            <a:endParaRPr lang="en-US" smtClean="0">
              <a:solidFill>
                <a:srgbClr val="0069AD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51899"/>
              </p:ext>
            </p:extLst>
          </p:nvPr>
        </p:nvGraphicFramePr>
        <p:xfrm>
          <a:off x="152400" y="2667000"/>
          <a:ext cx="87630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49"/>
                <a:gridCol w="2182725"/>
                <a:gridCol w="2242426"/>
                <a:gridCol w="1452514"/>
                <a:gridCol w="759674"/>
                <a:gridCol w="1597812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TT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Khoản mục chi phí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Cách tính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Giá trị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Ký hiệu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Ghi chú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50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Giá trị phần mềm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rgbClr val="0069AD"/>
                          </a:solidFill>
                          <a:effectLst/>
                        </a:rPr>
                        <a:t>1.4 x E x P x H</a:t>
                      </a:r>
                      <a:endParaRPr lang="pt-BR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62,724,659 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501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Chi phí chung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600"/>
                        </a:spcAft>
                      </a:pPr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G*65%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40,771,028 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Mục 4.2 qui định chi phí chung (65%)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501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Thu nhập chịu thuế tính trước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(G+C)x 6%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6,209,741 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TL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400" u="none" strike="noStrike">
                          <a:solidFill>
                            <a:srgbClr val="0069AD"/>
                          </a:solidFill>
                          <a:effectLst/>
                        </a:rPr>
                        <a:t>Mục 4.3 thu nhập chịu thuế tính trước (6%)</a:t>
                      </a:r>
                      <a:endParaRPr lang="vi-VN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50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Chi phí phần mềm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G+C+TL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109,705,429 </a:t>
                      </a:r>
                      <a:endParaRPr lang="en-US" sz="1400" b="0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GPM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252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Tổng cộng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109,705,429 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69AD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69AD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Nội dung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2076450"/>
            <a:ext cx="6629400" cy="438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Đặt vấn đề</a:t>
            </a:r>
            <a:endParaRPr lang="en-US" sz="2000" b="1"/>
          </a:p>
        </p:txBody>
      </p:sp>
      <p:sp>
        <p:nvSpPr>
          <p:cNvPr id="13" name="Rectangle 12"/>
          <p:cNvSpPr/>
          <p:nvPr/>
        </p:nvSpPr>
        <p:spPr>
          <a:xfrm>
            <a:off x="1066800" y="3257550"/>
            <a:ext cx="6629400" cy="438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Mục tiêu của đề tài</a:t>
            </a:r>
            <a:endParaRPr lang="en-US" sz="2000" b="1"/>
          </a:p>
        </p:txBody>
      </p:sp>
      <p:sp>
        <p:nvSpPr>
          <p:cNvPr id="14" name="Rectangle 13"/>
          <p:cNvSpPr/>
          <p:nvPr/>
        </p:nvSpPr>
        <p:spPr>
          <a:xfrm>
            <a:off x="1066800" y="4457700"/>
            <a:ext cx="6629400" cy="438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Nội dung nghiên cứu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1066800" y="5638800"/>
            <a:ext cx="6629400" cy="438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Kiểm thử và đánh giá</a:t>
            </a:r>
            <a:endParaRPr lang="en-US" sz="2000" b="1"/>
          </a:p>
        </p:txBody>
      </p:sp>
      <p:sp>
        <p:nvSpPr>
          <p:cNvPr id="16" name="Rectangle 15"/>
          <p:cNvSpPr/>
          <p:nvPr/>
        </p:nvSpPr>
        <p:spPr>
          <a:xfrm>
            <a:off x="1066800" y="3848100"/>
            <a:ext cx="662940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Đối tượng và phạm vi nghiên cứu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1066800" y="5048250"/>
            <a:ext cx="662940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Thiết kế và cài đặt giải pháp</a:t>
            </a:r>
            <a:endParaRPr lang="en-US" sz="2000" b="1"/>
          </a:p>
        </p:txBody>
      </p:sp>
      <p:sp>
        <p:nvSpPr>
          <p:cNvPr id="18" name="Rectangle 17"/>
          <p:cNvSpPr/>
          <p:nvPr/>
        </p:nvSpPr>
        <p:spPr>
          <a:xfrm>
            <a:off x="1066800" y="2667000"/>
            <a:ext cx="662940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Lịch sử giải quyết vấn đề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1066800" y="6267450"/>
            <a:ext cx="662940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Hướng phát triển</a:t>
            </a:r>
            <a:endParaRPr lang="en-US" sz="2000" b="1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" y="1752600"/>
            <a:ext cx="0" cy="495300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" idx="1"/>
          </p:cNvCxnSpPr>
          <p:nvPr/>
        </p:nvCxnSpPr>
        <p:spPr>
          <a:xfrm>
            <a:off x="457200" y="229552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2876550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347662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406717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" y="467677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" y="526732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200" y="585787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6486525"/>
            <a:ext cx="609600" cy="0"/>
          </a:xfrm>
          <a:prstGeom prst="line">
            <a:avLst/>
          </a:prstGeom>
          <a:ln w="28575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Thiết kế chức năng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90725"/>
            <a:ext cx="6372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Thiết kế kiến trúc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47862"/>
            <a:ext cx="4498975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Thiết kế dữ liệu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4" y="1931325"/>
            <a:ext cx="8355675" cy="4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Mô hình triển khai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38812"/>
              </p:ext>
            </p:extLst>
          </p:nvPr>
        </p:nvGraphicFramePr>
        <p:xfrm>
          <a:off x="457200" y="2014538"/>
          <a:ext cx="8229600" cy="46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098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Cài đặt giải pháp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5" y="2226436"/>
            <a:ext cx="22955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027203"/>
            <a:ext cx="258127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35" y="3657600"/>
            <a:ext cx="3456481" cy="8021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70" y="4901319"/>
            <a:ext cx="2359698" cy="11798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83" y="2833567"/>
            <a:ext cx="1681076" cy="1692647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00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37" y="3505200"/>
            <a:ext cx="316071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31" y="5139750"/>
            <a:ext cx="35004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7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0" y="499670"/>
            <a:ext cx="1528850" cy="91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497375" y="2362200"/>
            <a:ext cx="8229600" cy="403860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</a:rPr>
              <a:t>Đặc </a:t>
            </a:r>
            <a:r>
              <a:rPr lang="en-US" err="1" smtClean="0">
                <a:solidFill>
                  <a:srgbClr val="0069AD"/>
                </a:solidFill>
              </a:rPr>
              <a:t>điểm</a:t>
            </a:r>
            <a:r>
              <a:rPr lang="en-US" smtClean="0">
                <a:solidFill>
                  <a:srgbClr val="0069AD"/>
                </a:solidFill>
              </a:rPr>
              <a:t>:</a:t>
            </a:r>
          </a:p>
          <a:p>
            <a:pPr algn="just">
              <a:defRPr/>
            </a:pPr>
            <a:r>
              <a:rPr lang="en-US" err="1" smtClean="0">
                <a:solidFill>
                  <a:srgbClr val="0069AD"/>
                </a:solidFill>
              </a:rPr>
              <a:t>Miễn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phí</a:t>
            </a:r>
            <a:r>
              <a:rPr lang="en-US" smtClean="0">
                <a:solidFill>
                  <a:srgbClr val="0069AD"/>
                </a:solidFill>
              </a:rPr>
              <a:t>.</a:t>
            </a:r>
          </a:p>
          <a:p>
            <a:pPr algn="just">
              <a:defRPr/>
            </a:pPr>
            <a:r>
              <a:rPr lang="en-US" err="1">
                <a:solidFill>
                  <a:srgbClr val="0069AD"/>
                </a:solidFill>
              </a:rPr>
              <a:t>Có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hỗ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trợ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lập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trình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hướng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đối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tượng</a:t>
            </a:r>
            <a:r>
              <a:rPr lang="en-US">
                <a:solidFill>
                  <a:srgbClr val="0069AD"/>
                </a:solidFill>
              </a:rPr>
              <a:t>.</a:t>
            </a:r>
          </a:p>
          <a:p>
            <a:pPr algn="just">
              <a:defRPr/>
            </a:pPr>
            <a:r>
              <a:rPr lang="en-US" err="1">
                <a:solidFill>
                  <a:srgbClr val="0069AD"/>
                </a:solidFill>
              </a:rPr>
              <a:t>Thư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viện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và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tài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liệu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tham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khảo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phong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phú</a:t>
            </a:r>
            <a:r>
              <a:rPr lang="en-US">
                <a:solidFill>
                  <a:srgbClr val="0069AD"/>
                </a:solidFill>
              </a:rPr>
              <a:t>.</a:t>
            </a:r>
          </a:p>
          <a:p>
            <a:pPr algn="just">
              <a:defRPr/>
            </a:pPr>
            <a:r>
              <a:rPr lang="en-US" err="1">
                <a:solidFill>
                  <a:srgbClr val="0069AD"/>
                </a:solidFill>
              </a:rPr>
              <a:t>Có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thể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tích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hợp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nhiều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công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cụ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hoặc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phần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mềm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khác</a:t>
            </a:r>
            <a:r>
              <a:rPr lang="en-US" smtClean="0">
                <a:solidFill>
                  <a:srgbClr val="0069AD"/>
                </a:solidFill>
              </a:rPr>
              <a:t>.</a:t>
            </a:r>
            <a:endParaRPr lang="en-US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507075"/>
            <a:ext cx="2035251" cy="90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34067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</a:rPr>
              <a:t>Đặc </a:t>
            </a:r>
            <a:r>
              <a:rPr lang="en-US" err="1">
                <a:solidFill>
                  <a:srgbClr val="0069AD"/>
                </a:solidFill>
              </a:rPr>
              <a:t>điểm</a:t>
            </a:r>
            <a:r>
              <a:rPr lang="en-US">
                <a:solidFill>
                  <a:srgbClr val="0069AD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err="1">
                <a:solidFill>
                  <a:srgbClr val="0069AD"/>
                </a:solidFill>
              </a:rPr>
              <a:t>Hỗ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trợ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tốt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cho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dự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án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xây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dựng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trên</a:t>
            </a:r>
            <a:r>
              <a:rPr lang="en-US">
                <a:solidFill>
                  <a:srgbClr val="0069AD"/>
                </a:solidFill>
              </a:rPr>
              <a:t> Spring Framework.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err="1">
                <a:solidFill>
                  <a:srgbClr val="0069AD"/>
                </a:solidFill>
              </a:rPr>
              <a:t>Hỗ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trợ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smtClean="0">
                <a:solidFill>
                  <a:srgbClr val="0069AD"/>
                </a:solidFill>
              </a:rPr>
              <a:t>phân </a:t>
            </a:r>
            <a:r>
              <a:rPr lang="en-US" err="1">
                <a:solidFill>
                  <a:srgbClr val="0069AD"/>
                </a:solidFill>
              </a:rPr>
              <a:t>quyền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dễ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dàng</a:t>
            </a:r>
            <a:r>
              <a:rPr lang="en-US">
                <a:solidFill>
                  <a:srgbClr val="0069AD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err="1">
                <a:solidFill>
                  <a:srgbClr val="0069AD"/>
                </a:solidFill>
              </a:rPr>
              <a:t>Tài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liệu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và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thư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viện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phong</a:t>
            </a:r>
            <a:r>
              <a:rPr lang="en-US">
                <a:solidFill>
                  <a:srgbClr val="0069AD"/>
                </a:solidFill>
              </a:rPr>
              <a:t> </a:t>
            </a:r>
            <a:r>
              <a:rPr lang="en-US" err="1">
                <a:solidFill>
                  <a:srgbClr val="0069AD"/>
                </a:solidFill>
              </a:rPr>
              <a:t>phú</a:t>
            </a:r>
            <a:r>
              <a:rPr lang="en-US">
                <a:solidFill>
                  <a:srgbClr val="0069AD"/>
                </a:solidFill>
              </a:rPr>
              <a:t>.</a:t>
            </a:r>
          </a:p>
          <a:p>
            <a:pPr>
              <a:defRPr/>
            </a:pPr>
            <a:endParaRPr lang="en-US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1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34067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</a:rPr>
              <a:t>Đặc </a:t>
            </a:r>
            <a:r>
              <a:rPr lang="en-US" err="1">
                <a:solidFill>
                  <a:srgbClr val="0069AD"/>
                </a:solidFill>
              </a:rPr>
              <a:t>điểm</a:t>
            </a:r>
            <a:r>
              <a:rPr lang="en-US">
                <a:solidFill>
                  <a:srgbClr val="0069AD"/>
                </a:solidFill>
              </a:rPr>
              <a:t>:</a:t>
            </a:r>
          </a:p>
          <a:p>
            <a:pPr>
              <a:defRPr/>
            </a:pPr>
            <a:r>
              <a:rPr lang="en-US" err="1" smtClean="0">
                <a:solidFill>
                  <a:srgbClr val="0069AD"/>
                </a:solidFill>
              </a:rPr>
              <a:t>Hỗ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trợ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lập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trình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hướng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đối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tượng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dễ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dàng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hơn</a:t>
            </a:r>
            <a:r>
              <a:rPr lang="en-US" smtClean="0">
                <a:solidFill>
                  <a:srgbClr val="0069AD"/>
                </a:solidFill>
              </a:rPr>
              <a:t>.</a:t>
            </a:r>
          </a:p>
          <a:p>
            <a:pPr>
              <a:defRPr/>
            </a:pPr>
            <a:r>
              <a:rPr lang="en-US" err="1" smtClean="0">
                <a:solidFill>
                  <a:srgbClr val="0069AD"/>
                </a:solidFill>
              </a:rPr>
              <a:t>Có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thể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sử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dụng</a:t>
            </a:r>
            <a:r>
              <a:rPr lang="en-US" smtClean="0">
                <a:solidFill>
                  <a:srgbClr val="0069AD"/>
                </a:solidFill>
              </a:rPr>
              <a:t> HQL (</a:t>
            </a:r>
            <a:r>
              <a:rPr lang="en-US" b="1">
                <a:solidFill>
                  <a:srgbClr val="0069AD"/>
                </a:solidFill>
              </a:rPr>
              <a:t>Hibernate </a:t>
            </a:r>
            <a:r>
              <a:rPr lang="en-US" b="1" smtClean="0">
                <a:solidFill>
                  <a:srgbClr val="0069AD"/>
                </a:solidFill>
              </a:rPr>
              <a:t>Query Language).</a:t>
            </a:r>
          </a:p>
          <a:p>
            <a:pPr>
              <a:defRPr/>
            </a:pPr>
            <a:r>
              <a:rPr lang="en-US" err="1" smtClean="0">
                <a:solidFill>
                  <a:srgbClr val="0069AD"/>
                </a:solidFill>
              </a:rPr>
              <a:t>Có</a:t>
            </a:r>
            <a:r>
              <a:rPr lang="en-US" smtClean="0">
                <a:solidFill>
                  <a:srgbClr val="0069AD"/>
                </a:solidFill>
              </a:rPr>
              <a:t> </a:t>
            </a:r>
            <a:r>
              <a:rPr lang="en-US" err="1" smtClean="0">
                <a:solidFill>
                  <a:srgbClr val="0069AD"/>
                </a:solidFill>
              </a:rPr>
              <a:t>thể</a:t>
            </a:r>
            <a:r>
              <a:rPr lang="en-US" smtClean="0">
                <a:solidFill>
                  <a:srgbClr val="0069AD"/>
                </a:solidFill>
              </a:rPr>
              <a:t> mapping </a:t>
            </a:r>
            <a:r>
              <a:rPr lang="en-US" err="1" smtClean="0">
                <a:solidFill>
                  <a:srgbClr val="0069AD"/>
                </a:solidFill>
              </a:rPr>
              <a:t>bằng</a:t>
            </a:r>
            <a:r>
              <a:rPr lang="en-US" smtClean="0">
                <a:solidFill>
                  <a:srgbClr val="0069AD"/>
                </a:solidFill>
              </a:rPr>
              <a:t> XML.</a:t>
            </a:r>
            <a:endParaRPr lang="en-US">
              <a:solidFill>
                <a:srgbClr val="0069AD"/>
              </a:solidFill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6" y="507075"/>
            <a:ext cx="3290844" cy="91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7" y="495300"/>
            <a:ext cx="27710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290286" y="2241062"/>
            <a:ext cx="2971800" cy="3854938"/>
            <a:chOff x="533400" y="2241062"/>
            <a:chExt cx="2971800" cy="3854938"/>
          </a:xfrm>
        </p:grpSpPr>
        <p:sp>
          <p:nvSpPr>
            <p:cNvPr id="19" name="Rounded Rectangle 18"/>
            <p:cNvSpPr/>
            <p:nvPr/>
          </p:nvSpPr>
          <p:spPr>
            <a:xfrm>
              <a:off x="533400" y="2241062"/>
              <a:ext cx="2971800" cy="385493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514" y="2342605"/>
              <a:ext cx="1775452" cy="100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07" y="5174937"/>
              <a:ext cx="2687185" cy="69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070" y="3455324"/>
              <a:ext cx="2034444" cy="157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3385458" y="2263985"/>
            <a:ext cx="2319250" cy="1347001"/>
            <a:chOff x="5606844" y="2057400"/>
            <a:chExt cx="2319250" cy="1347001"/>
          </a:xfrm>
        </p:grpSpPr>
        <p:sp>
          <p:nvSpPr>
            <p:cNvPr id="8" name="Rounded Rectangle 7"/>
            <p:cNvSpPr/>
            <p:nvPr/>
          </p:nvSpPr>
          <p:spPr>
            <a:xfrm>
              <a:off x="5606844" y="2057400"/>
              <a:ext cx="2319250" cy="13470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7819" y="2241062"/>
              <a:ext cx="1952625" cy="4762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83081" y="2792469"/>
              <a:ext cx="1562100" cy="46672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801604" y="36498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69AD"/>
                </a:solidFill>
              </a:rPr>
              <a:t>API sử dụng</a:t>
            </a:r>
            <a:endParaRPr lang="en-US" b="1" i="1">
              <a:solidFill>
                <a:srgbClr val="0069A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8486" y="618660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69AD"/>
                </a:solidFill>
              </a:rPr>
              <a:t>Hỗ trợ vẽ</a:t>
            </a:r>
            <a:endParaRPr lang="en-US" b="1" i="1">
              <a:solidFill>
                <a:srgbClr val="0069AD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97861" y="4722090"/>
            <a:ext cx="2319250" cy="1347001"/>
            <a:chOff x="3657600" y="4836416"/>
            <a:chExt cx="2319250" cy="1347001"/>
          </a:xfrm>
        </p:grpSpPr>
        <p:sp>
          <p:nvSpPr>
            <p:cNvPr id="25" name="Rounded Rectangle 24"/>
            <p:cNvSpPr/>
            <p:nvPr/>
          </p:nvSpPr>
          <p:spPr>
            <a:xfrm>
              <a:off x="3657600" y="4836416"/>
              <a:ext cx="2319250" cy="13470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0" t="18000" b="42888"/>
            <a:stretch/>
          </p:blipFill>
          <p:spPr>
            <a:xfrm>
              <a:off x="3722323" y="4897465"/>
              <a:ext cx="2217680" cy="60891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37039" y="5490916"/>
              <a:ext cx="1588247" cy="538094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397861" y="614574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69AD"/>
                </a:solidFill>
              </a:rPr>
              <a:t>Ngôn ngữ sử dụng</a:t>
            </a:r>
            <a:endParaRPr lang="en-US" b="1" i="1">
              <a:solidFill>
                <a:srgbClr val="0069AD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52886" y="2259577"/>
            <a:ext cx="2971800" cy="3854938"/>
            <a:chOff x="5943600" y="2259577"/>
            <a:chExt cx="2971800" cy="3854938"/>
          </a:xfrm>
        </p:grpSpPr>
        <p:sp>
          <p:nvSpPr>
            <p:cNvPr id="31" name="Rounded Rectangle 30"/>
            <p:cNvSpPr/>
            <p:nvPr/>
          </p:nvSpPr>
          <p:spPr>
            <a:xfrm>
              <a:off x="5943600" y="2259577"/>
              <a:ext cx="2971800" cy="385493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382" y="2534511"/>
              <a:ext cx="1333686" cy="1076475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472" y="3734219"/>
              <a:ext cx="752580" cy="3429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855" y="5185696"/>
              <a:ext cx="1352739" cy="323895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653" y="4206103"/>
              <a:ext cx="1000265" cy="314369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250" y="5619705"/>
              <a:ext cx="1609950" cy="323895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25" y="4676673"/>
              <a:ext cx="1076475" cy="40963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6153150" y="61677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69AD"/>
                </a:solidFill>
              </a:rPr>
              <a:t>Đề tài sử dụng để vẽ</a:t>
            </a:r>
            <a:endParaRPr lang="en-US" b="1" i="1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7" y="495300"/>
            <a:ext cx="27710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1" y="2040992"/>
            <a:ext cx="8515350" cy="3267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1" y="5438775"/>
            <a:ext cx="67341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Đặt vấn đề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09600" y="2209800"/>
            <a:ext cx="807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Hiện tại uớc lượng giá trị phần mềm dựa trên công văn 2589 còn gặp nhiều khó khăn.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Theo công văn thì cần có nhiều số liệu để có thể tính toán được giá trị phần mềm.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Ước lượng phải thông qua nhiều quá trình và sử dụng nhiều công cụ.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  <a:sym typeface="Wingdings" panose="05000000000000000000" pitchFamily="2" charset="2"/>
              </a:rPr>
              <a:t> Việc ước lượng c</a:t>
            </a:r>
            <a:r>
              <a:rPr lang="en-US" smtClean="0">
                <a:solidFill>
                  <a:srgbClr val="0069AD"/>
                </a:solidFill>
              </a:rPr>
              <a:t>hưa được thống nhất, các công việc rời rạc cần nhiều chi phí để thực hiện.</a:t>
            </a:r>
          </a:p>
        </p:txBody>
      </p:sp>
    </p:spTree>
    <p:extLst>
      <p:ext uri="{BB962C8B-B14F-4D97-AF65-F5344CB8AC3E}">
        <p14:creationId xmlns:p14="http://schemas.microsoft.com/office/powerpoint/2010/main" val="26356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/>
              <a:t>	Ví dụ chức năng “tạo tác nhân”</a:t>
            </a:r>
            <a:endParaRPr lang="en-US" sz="3200" b="1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2057400"/>
            <a:ext cx="1905000" cy="10477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VIEW</a:t>
            </a:r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990600" y="3257550"/>
            <a:ext cx="1905000" cy="10477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CONTROLLER</a:t>
            </a:r>
            <a:endParaRPr 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990600" y="4457700"/>
            <a:ext cx="1905000" cy="1047750"/>
          </a:xfrm>
          <a:prstGeom prst="round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DAO</a:t>
            </a:r>
            <a:endParaRPr lang="en-US" b="1"/>
          </a:p>
        </p:txBody>
      </p:sp>
      <p:sp>
        <p:nvSpPr>
          <p:cNvPr id="16" name="Rounded Rectangle 15"/>
          <p:cNvSpPr/>
          <p:nvPr/>
        </p:nvSpPr>
        <p:spPr>
          <a:xfrm>
            <a:off x="971550" y="5657850"/>
            <a:ext cx="1905000" cy="104775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MODEL</a:t>
            </a:r>
            <a:endParaRPr lang="en-US" b="1"/>
          </a:p>
        </p:txBody>
      </p:sp>
      <p:sp>
        <p:nvSpPr>
          <p:cNvPr id="17" name="Rounded Rectangle 16"/>
          <p:cNvSpPr/>
          <p:nvPr/>
        </p:nvSpPr>
        <p:spPr>
          <a:xfrm>
            <a:off x="3124200" y="2057400"/>
            <a:ext cx="5791200" cy="1047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Newdiagram.jsp, Diagram.js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200" y="3257550"/>
            <a:ext cx="5791200" cy="1047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C000"/>
                </a:solidFill>
              </a:rPr>
              <a:t>DiagramController.java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24200" y="4457700"/>
            <a:ext cx="5791200" cy="1047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7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69AD"/>
                </a:solidFill>
              </a:rPr>
              <a:t>ProjectDao.java, ActorDao.java</a:t>
            </a:r>
            <a:endParaRPr lang="en-US" b="1">
              <a:solidFill>
                <a:srgbClr val="0069AD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24200" y="5657850"/>
            <a:ext cx="5791200" cy="1047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Diagram.java, actor.java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762000" y="2286000"/>
            <a:ext cx="76200" cy="3962400"/>
          </a:xfrm>
          <a:prstGeom prst="leftBrace">
            <a:avLst/>
          </a:prstGeom>
          <a:ln w="19050">
            <a:solidFill>
              <a:srgbClr val="006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8600" y="3257550"/>
            <a:ext cx="381000" cy="2000250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smtClean="0"/>
              <a:t>Tạo Actor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267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Ví dụ chức năng “tạo tác nhân”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982788"/>
            <a:ext cx="2552700" cy="144621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3771900"/>
            <a:ext cx="8715375" cy="30099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5105400" y="3427412"/>
            <a:ext cx="0" cy="344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733800" y="2521004"/>
            <a:ext cx="1371600" cy="36933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6144146" y="2020888"/>
            <a:ext cx="45719" cy="1371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0411" y="237443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K</a:t>
            </a:r>
            <a:r>
              <a:rPr lang="en-US" b="1" smtClean="0">
                <a:solidFill>
                  <a:srgbClr val="00B050"/>
                </a:solidFill>
              </a:rPr>
              <a:t>éo thả actor</a:t>
            </a:r>
          </a:p>
          <a:p>
            <a:r>
              <a:rPr lang="en-US" b="1" smtClean="0">
                <a:solidFill>
                  <a:srgbClr val="00B050"/>
                </a:solidFill>
              </a:rPr>
              <a:t> vào trang vẽ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545" y="3352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Gọi ajax trong diagram.js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90600" y="3886201"/>
            <a:ext cx="2590800" cy="3288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5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5737" y="4926675"/>
            <a:ext cx="8772525" cy="735013"/>
          </a:xfrm>
          <a:prstGeom prst="rect">
            <a:avLst/>
          </a:prstGeom>
          <a:noFill/>
          <a:ln w="28575">
            <a:solidFill>
              <a:srgbClr val="006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69A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Ví dụ chức năng tạo tác nhân</a:t>
            </a:r>
            <a:endParaRPr lang="en-US" sz="3200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48200" y="4600888"/>
            <a:ext cx="0" cy="327950"/>
          </a:xfrm>
          <a:prstGeom prst="straightConnector1">
            <a:avLst/>
          </a:prstGeom>
          <a:ln w="28575">
            <a:solidFill>
              <a:srgbClr val="FFCC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5738" y="6019800"/>
            <a:ext cx="8772524" cy="735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257425"/>
            <a:ext cx="8772525" cy="2314575"/>
          </a:xfrm>
          <a:prstGeom prst="rect">
            <a:avLst/>
          </a:prstGeom>
          <a:ln w="28575">
            <a:solidFill>
              <a:srgbClr val="FFCC00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>
            <a:off x="4648200" y="5657850"/>
            <a:ext cx="0" cy="365432"/>
          </a:xfrm>
          <a:prstGeom prst="straightConnector1">
            <a:avLst/>
          </a:prstGeom>
          <a:ln w="28575">
            <a:solidFill>
              <a:srgbClr val="0069A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016919" y="2154236"/>
            <a:ext cx="1752600" cy="3032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15200" y="190275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</a:rPr>
              <a:t>CONTROLLER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9700" y="509218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9AD"/>
                </a:solidFill>
              </a:rPr>
              <a:t>ProjectDao.java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3627" y="51170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9AD"/>
                </a:solidFill>
              </a:rPr>
              <a:t>ActorDao.java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44308" y="61589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Project.java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3803" y="618386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Actor.java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70173" y="4583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9AD"/>
                </a:solidFill>
              </a:rPr>
              <a:t>DAO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49573" y="56504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946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41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Ví dụ chức năng tạo tác nhân</a:t>
            </a:r>
            <a:endParaRPr lang="en-US" sz="3200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18" y="2040775"/>
            <a:ext cx="3340832" cy="4700157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4334612" y="3733800"/>
            <a:ext cx="793018" cy="61912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18" y="3394022"/>
            <a:ext cx="1224200" cy="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91" y="1947862"/>
            <a:ext cx="3743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Kiểm thử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609600" y="2095500"/>
            <a:ext cx="8077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Mục tiêu: Chứng tỏ ứng dụng thực hiện đúng với yêu cầu đã đề ra.</a:t>
            </a:r>
          </a:p>
          <a:p>
            <a:pPr marL="514350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Phương pháp: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Kiểm thử đơn vị trong quá trình lập trình.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Kiểm thử tích hợp khi tổng hợp mã nguồn.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Kiểm thử chức năng khi hoàn thành ứng dụng.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Kiểm thử chấp nhận với thầy hướng dẫn.</a:t>
            </a:r>
          </a:p>
          <a:p>
            <a:pPr marL="514350" indent="-457200"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Kết quả: Các chức năng thực hiện đúng với yêu cầu đề ra.</a:t>
            </a:r>
            <a:endParaRPr lang="en-US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</a:t>
            </a:r>
            <a:r>
              <a:rPr lang="en-US" sz="3200"/>
              <a:t>K</a:t>
            </a:r>
            <a:r>
              <a:rPr lang="en-US" sz="3200" smtClean="0"/>
              <a:t>ết quả đạt được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106584"/>
            <a:ext cx="8077200" cy="45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Hiểu rõ cách ước lượng giá trị phần mềm dựa trên công văn 2589/BTTTT-ƯDCNTT.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Nâng cao kiến thức và kỹ năng về các ngôn ngữ lập trình, công nghệ web, các framework, thư viện vẽ và xuất tập tin.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Nâng cao kỹ năng làm việc nhóm.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Có thêm nhiều kinh nghiệm hơn trong việc phát triển ứng dụng web.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Hoàn thành 100% các chức năng đề ra.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endParaRPr lang="en-US" smtClean="0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Hạn chế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294" y="2683624"/>
            <a:ext cx="8077200" cy="364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Một dự án không cho phép nhiều người dùng tham gia.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Không thể thêm các ràng buộc vào các đối tượng vẽ.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Chưa kiểm tra các yêu cầu chức năng đã tồn tại trong sơ đồ usecase.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Sinh code layout chưa đúng.</a:t>
            </a:r>
          </a:p>
        </p:txBody>
      </p:sp>
    </p:spTree>
    <p:extLst>
      <p:ext uri="{BB962C8B-B14F-4D97-AF65-F5344CB8AC3E}">
        <p14:creationId xmlns:p14="http://schemas.microsoft.com/office/powerpoint/2010/main" val="22383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Hướng phát triển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85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0450" y="2503862"/>
            <a:ext cx="8077200" cy="375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Cho phép nhiều người dùng tham </a:t>
            </a:r>
            <a:r>
              <a:rPr lang="en-US" smtClean="0">
                <a:solidFill>
                  <a:srgbClr val="0069AD"/>
                </a:solidFill>
              </a:rPr>
              <a:t>gia </a:t>
            </a:r>
            <a:r>
              <a:rPr lang="en-US" smtClean="0">
                <a:solidFill>
                  <a:srgbClr val="0069AD"/>
                </a:solidFill>
              </a:rPr>
              <a:t>vào cùng một dự án.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Chức năng vẽ giao diện có thể thêm các ràng buộc vào đối tượng vẽ.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Khi mô tả yêu cầu kiểm tra các yêu cầu chức năng đã tồn tại trong sơ đồ usecase.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Sinh code HTML với layout tùy biến hơn.</a:t>
            </a:r>
          </a:p>
        </p:txBody>
      </p:sp>
    </p:spTree>
    <p:extLst>
      <p:ext uri="{BB962C8B-B14F-4D97-AF65-F5344CB8AC3E}">
        <p14:creationId xmlns:p14="http://schemas.microsoft.com/office/powerpoint/2010/main" val="25323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47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smtClean="0"/>
              <a:t>XIN CHÂN THÀNH CẢM ƠN</a:t>
            </a:r>
            <a:endParaRPr lang="en-US" sz="4000" i="1"/>
          </a:p>
        </p:txBody>
      </p:sp>
      <p:sp>
        <p:nvSpPr>
          <p:cNvPr id="5" name="Rectangle 4"/>
          <p:cNvSpPr/>
          <p:nvPr/>
        </p:nvSpPr>
        <p:spPr>
          <a:xfrm>
            <a:off x="0" y="1981200"/>
            <a:ext cx="9144000" cy="29718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Lịch sử giải quyết vấn đề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052638"/>
            <a:ext cx="8077200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0069AD"/>
                </a:solidFill>
              </a:rPr>
              <a:t>Hiện tại ở Việt Nam và trong khoa chưa có ứng dụng nào hỗ trợ việc xác định chi phí phần mềm dựa trên công văn 2589.</a:t>
            </a:r>
          </a:p>
          <a:p>
            <a:pPr algn="just" eaLnBrk="1" hangingPunct="1">
              <a:defRPr/>
            </a:pPr>
            <a:endParaRPr lang="en-US" smtClean="0">
              <a:solidFill>
                <a:srgbClr val="0069AD"/>
              </a:solidFill>
            </a:endParaRPr>
          </a:p>
          <a:p>
            <a:pPr algn="just" eaLnBrk="1" hangingPunct="1">
              <a:defRPr/>
            </a:pPr>
            <a:endParaRPr lang="en-US" smtClean="0">
              <a:solidFill>
                <a:srgbClr val="0069AD"/>
              </a:solidFill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  <a:sym typeface="Wingdings" panose="05000000000000000000" pitchFamily="2" charset="2"/>
              </a:rPr>
              <a:t></a:t>
            </a:r>
            <a:r>
              <a:rPr lang="en-US" smtClean="0">
                <a:solidFill>
                  <a:srgbClr val="0069AD"/>
                </a:solidFill>
              </a:rPr>
              <a:t> Cách giải quyết vấn đề hiện tại là lấy các số liệu từ nhiều quá trình thực hiện khác nhau để tính toán. </a:t>
            </a:r>
          </a:p>
          <a:p>
            <a:pPr algn="just" eaLnBrk="1" hangingPunct="1">
              <a:defRPr/>
            </a:pPr>
            <a:endParaRPr lang="en-US" smtClean="0">
              <a:solidFill>
                <a:srgbClr val="0069AD"/>
              </a:solidFill>
            </a:endParaRPr>
          </a:p>
          <a:p>
            <a:pPr algn="just" eaLnBrk="1" hangingPunct="1">
              <a:defRPr/>
            </a:pPr>
            <a:endParaRPr lang="en-US" smtClean="0">
              <a:solidFill>
                <a:srgbClr val="0069AD"/>
              </a:solidFill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8935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Mục tiêu của đề tài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79463" y="19812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Phát triển ứng dụng ước lượng chi phí phần mềm và thu thập yêu cầu người dùng dựa trên công văn 2589/BTTTT-ƯDCNTT thực hiện được các chức năng: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Quản lý dự án.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Mô tả yêu cầu chức năng và phi chức năng.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Vẽ sơ đồ usecase và thu thập yêu cầu.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Ước lượng chi phí dựa theo sơ đồ đã vẽ.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Vẽ giao diện người dùng mô tả các chức năng.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69AD"/>
                </a:solidFill>
              </a:rPr>
              <a:t>Hỗ trợ xuất tập tin định dạng khác nhau.</a:t>
            </a:r>
          </a:p>
        </p:txBody>
      </p:sp>
    </p:spTree>
    <p:extLst>
      <p:ext uri="{BB962C8B-B14F-4D97-AF65-F5344CB8AC3E}">
        <p14:creationId xmlns:p14="http://schemas.microsoft.com/office/powerpoint/2010/main" val="29138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Đối tượng và phạm vi nghiên cứu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624137"/>
            <a:ext cx="8229600" cy="301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Tìm hiểu công văn 2589/BTTTT – ƯDCNTT.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Nghiên cứu mô hình Spring Web MVC.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Tìm hiểu về thư viện JointJS.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Nghiên cứu Hibernate.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Nghiên cứu AJAX.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69AD"/>
                </a:solidFill>
              </a:rPr>
              <a:t>Tìm hiểu thư viện xuất tập tin.</a:t>
            </a:r>
          </a:p>
        </p:txBody>
      </p:sp>
    </p:spTree>
    <p:extLst>
      <p:ext uri="{BB962C8B-B14F-4D97-AF65-F5344CB8AC3E}">
        <p14:creationId xmlns:p14="http://schemas.microsoft.com/office/powerpoint/2010/main" val="3237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Nội dung nghiên cứu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70528"/>
              </p:ext>
            </p:extLst>
          </p:nvPr>
        </p:nvGraphicFramePr>
        <p:xfrm>
          <a:off x="457200" y="2590800"/>
          <a:ext cx="8229600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906">
                <a:tc>
                  <a:txBody>
                    <a:bodyPr/>
                    <a:lstStyle/>
                    <a:p>
                      <a:pPr algn="ctr"/>
                      <a:r>
                        <a:rPr lang="en-US" sz="1800" err="1" smtClean="0">
                          <a:solidFill>
                            <a:srgbClr val="0069AD"/>
                          </a:solidFill>
                        </a:rPr>
                        <a:t>Thành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viên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0069AD"/>
                          </a:solidFill>
                        </a:rPr>
                        <a:t>Module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</a:tr>
              <a:tr h="1188931">
                <a:tc>
                  <a:txBody>
                    <a:bodyPr/>
                    <a:lstStyle/>
                    <a:p>
                      <a:pPr algn="ctr"/>
                      <a:endParaRPr lang="en-US" sz="1800" smtClean="0">
                        <a:solidFill>
                          <a:srgbClr val="0069AD"/>
                        </a:solidFill>
                      </a:endParaRPr>
                    </a:p>
                    <a:p>
                      <a:pPr algn="ctr"/>
                      <a:r>
                        <a:rPr lang="en-US" sz="1800" err="1" smtClean="0">
                          <a:solidFill>
                            <a:srgbClr val="0069AD"/>
                          </a:solidFill>
                        </a:rPr>
                        <a:t>Trần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Hữu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Tính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err="1" smtClean="0">
                          <a:solidFill>
                            <a:srgbClr val="0069AD"/>
                          </a:solidFill>
                        </a:rPr>
                        <a:t>Đăng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nhập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Cập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nhật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thông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tin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cá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nhân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Vẽ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sơ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đồ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Use-cases.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Vẽ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giao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diện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.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</a:tr>
              <a:tr h="2012038">
                <a:tc>
                  <a:txBody>
                    <a:bodyPr/>
                    <a:lstStyle/>
                    <a:p>
                      <a:pPr algn="ctr"/>
                      <a:endParaRPr lang="en-US" sz="1800" smtClean="0">
                        <a:solidFill>
                          <a:srgbClr val="0069AD"/>
                        </a:solidFill>
                      </a:endParaRPr>
                    </a:p>
                    <a:p>
                      <a:pPr algn="ctr"/>
                      <a:endParaRPr lang="en-US" sz="1800" smtClean="0">
                        <a:solidFill>
                          <a:srgbClr val="0069AD"/>
                        </a:solidFill>
                      </a:endParaRPr>
                    </a:p>
                    <a:p>
                      <a:pPr algn="ctr"/>
                      <a:endParaRPr lang="en-US" sz="1800" smtClean="0">
                        <a:solidFill>
                          <a:srgbClr val="0069AD"/>
                        </a:solidFill>
                      </a:endParaRPr>
                    </a:p>
                    <a:p>
                      <a:pPr algn="ctr"/>
                      <a:r>
                        <a:rPr lang="en-US" sz="1800" smtClean="0">
                          <a:solidFill>
                            <a:srgbClr val="0069AD"/>
                          </a:solidFill>
                        </a:rPr>
                        <a:t>Ngô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Minh Phương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err="1" smtClean="0">
                          <a:solidFill>
                            <a:srgbClr val="0069AD"/>
                          </a:solidFill>
                        </a:rPr>
                        <a:t>Đăng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ký</a:t>
                      </a:r>
                      <a:endParaRPr lang="en-US" sz="1800" baseline="0" smtClean="0">
                        <a:solidFill>
                          <a:srgbClr val="0069AD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Đổi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mật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khẩu</a:t>
                      </a:r>
                      <a:endParaRPr lang="en-US" sz="1800" baseline="0" smtClean="0">
                        <a:solidFill>
                          <a:srgbClr val="0069AD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Thu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thập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yêu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cầu</a:t>
                      </a:r>
                      <a:endParaRPr lang="en-US" sz="1800" baseline="0" smtClean="0">
                        <a:solidFill>
                          <a:srgbClr val="0069AD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Cập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nhật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dự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án</a:t>
                      </a:r>
                      <a:endParaRPr lang="en-US" sz="1800" baseline="0" smtClean="0">
                        <a:solidFill>
                          <a:srgbClr val="0069AD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Mô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tả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yêu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cầu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Ước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lượng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chi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phí</a:t>
                      </a:r>
                      <a:endParaRPr lang="en-US" sz="1800" baseline="0" smtClean="0">
                        <a:solidFill>
                          <a:srgbClr val="0069AD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Xuất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dữ</a:t>
                      </a:r>
                      <a:r>
                        <a:rPr lang="en-US" sz="1800" baseline="0" smtClean="0">
                          <a:solidFill>
                            <a:srgbClr val="0069AD"/>
                          </a:solidFill>
                        </a:rPr>
                        <a:t> </a:t>
                      </a:r>
                      <a:r>
                        <a:rPr lang="en-US" sz="1800" baseline="0" err="1" smtClean="0">
                          <a:solidFill>
                            <a:srgbClr val="0069AD"/>
                          </a:solidFill>
                        </a:rPr>
                        <a:t>liệu</a:t>
                      </a:r>
                      <a:endParaRPr lang="en-US" sz="1800">
                        <a:solidFill>
                          <a:srgbClr val="0069AD"/>
                        </a:solidFill>
                      </a:endParaRPr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5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Mô tả bài toán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5800" y="1524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400300"/>
            <a:ext cx="7848600" cy="24003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</a:rPr>
              <a:t>Bài </a:t>
            </a:r>
            <a:r>
              <a:rPr lang="en-US" err="1" smtClean="0">
                <a:solidFill>
                  <a:srgbClr val="0069AD"/>
                </a:solidFill>
              </a:rPr>
              <a:t>toán</a:t>
            </a:r>
            <a:r>
              <a:rPr lang="en-US" smtClean="0">
                <a:solidFill>
                  <a:srgbClr val="0069AD"/>
                </a:solidFill>
              </a:rPr>
              <a:t> được chia làm 2 phần chính:</a:t>
            </a:r>
            <a:endParaRPr lang="en-US">
              <a:solidFill>
                <a:srgbClr val="0069AD"/>
              </a:solidFill>
            </a:endParaRPr>
          </a:p>
          <a:p>
            <a:pPr marL="0" indent="0">
              <a:buFontTx/>
              <a:buNone/>
              <a:defRPr/>
            </a:pPr>
            <a:endParaRPr lang="en-US">
              <a:solidFill>
                <a:srgbClr val="0069AD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72941" y="3207327"/>
            <a:ext cx="2743200" cy="2743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Ước lượng chi phí</a:t>
            </a:r>
            <a:endParaRPr lang="en-US" sz="2400" b="1"/>
          </a:p>
        </p:txBody>
      </p:sp>
      <p:sp>
        <p:nvSpPr>
          <p:cNvPr id="13" name="Oval 12"/>
          <p:cNvSpPr/>
          <p:nvPr/>
        </p:nvSpPr>
        <p:spPr>
          <a:xfrm>
            <a:off x="1104900" y="3207327"/>
            <a:ext cx="2743200" cy="274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Thu thập yêu cầu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1127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1" y="495300"/>
            <a:ext cx="9144000" cy="9144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	Thu thập yêu cầu</a:t>
            </a:r>
            <a:endParaRPr lang="en-US" sz="3200"/>
          </a:p>
        </p:txBody>
      </p:sp>
      <p:sp>
        <p:nvSpPr>
          <p:cNvPr id="10" name="Rectangle 9"/>
          <p:cNvSpPr/>
          <p:nvPr/>
        </p:nvSpPr>
        <p:spPr>
          <a:xfrm>
            <a:off x="0" y="1905000"/>
            <a:ext cx="9144000" cy="495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96100" y="1690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4E3F1-88D9-40A0-B7E3-2D62589691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69AD"/>
                </a:solidFill>
              </a:rPr>
              <a:t>G</a:t>
            </a:r>
            <a:r>
              <a:rPr lang="en-US" smtClean="0">
                <a:solidFill>
                  <a:srgbClr val="0069AD"/>
                </a:solidFill>
              </a:rPr>
              <a:t>ồm có: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Mô tả yêu cầu chức năng và phi chức năng.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Vẽ sơ đồ </a:t>
            </a:r>
            <a:r>
              <a:rPr lang="en-US">
                <a:solidFill>
                  <a:srgbClr val="0069AD"/>
                </a:solidFill>
              </a:rPr>
              <a:t>u</a:t>
            </a:r>
            <a:r>
              <a:rPr lang="en-US" smtClean="0">
                <a:solidFill>
                  <a:srgbClr val="0069AD"/>
                </a:solidFill>
              </a:rPr>
              <a:t>secase.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Vẽ giao diện.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mtClean="0">
                <a:solidFill>
                  <a:srgbClr val="0069AD"/>
                </a:solidFill>
              </a:rPr>
              <a:t>Upload các tài liệu liện quan.</a:t>
            </a:r>
          </a:p>
          <a:p>
            <a:pPr marL="0" indent="0">
              <a:buFontTx/>
              <a:buNone/>
              <a:defRPr/>
            </a:pPr>
            <a:r>
              <a:rPr lang="en-US" smtClean="0">
                <a:solidFill>
                  <a:srgbClr val="0069AD"/>
                </a:solidFill>
                <a:sym typeface="Wingdings" panose="05000000000000000000" pitchFamily="2" charset="2"/>
              </a:rPr>
              <a:t> Cần cho quá trình ước lượng và phát triển phần mềm.</a:t>
            </a:r>
            <a:endParaRPr lang="en-US" smtClean="0">
              <a:solidFill>
                <a:srgbClr val="0069AD"/>
              </a:solidFill>
            </a:endParaRPr>
          </a:p>
          <a:p>
            <a:pPr marL="0" indent="0">
              <a:buFontTx/>
              <a:buNone/>
              <a:defRPr/>
            </a:pPr>
            <a:endParaRPr lang="en-US">
              <a:solidFill>
                <a:srgbClr val="00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2451</Words>
  <Application>Microsoft Office PowerPoint</Application>
  <PresentationFormat>On-screen Show (4:3)</PresentationFormat>
  <Paragraphs>792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Calibri</vt:lpstr>
      <vt:lpstr>Droid Sans Fallback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Yeu-Bx</cp:lastModifiedBy>
  <cp:revision>297</cp:revision>
  <dcterms:created xsi:type="dcterms:W3CDTF">2008-08-06T06:37:20Z</dcterms:created>
  <dcterms:modified xsi:type="dcterms:W3CDTF">2015-05-18T17:55:46Z</dcterms:modified>
</cp:coreProperties>
</file>