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5"/>
  </p:notesMasterIdLst>
  <p:sldIdLst>
    <p:sldId id="269" r:id="rId2"/>
    <p:sldId id="270" r:id="rId3"/>
    <p:sldId id="277" r:id="rId4"/>
    <p:sldId id="271" r:id="rId5"/>
    <p:sldId id="272" r:id="rId6"/>
    <p:sldId id="283" r:id="rId7"/>
    <p:sldId id="278" r:id="rId8"/>
    <p:sldId id="276" r:id="rId9"/>
    <p:sldId id="284" r:id="rId10"/>
    <p:sldId id="285" r:id="rId11"/>
    <p:sldId id="286" r:id="rId12"/>
    <p:sldId id="290" r:id="rId13"/>
    <p:sldId id="28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59" autoAdjust="0"/>
  </p:normalViewPr>
  <p:slideViewPr>
    <p:cSldViewPr snapToGrid="0">
      <p:cViewPr varScale="1">
        <p:scale>
          <a:sx n="58" d="100"/>
          <a:sy n="58" d="100"/>
        </p:scale>
        <p:origin x="7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AE255-726A-4DE4-963B-9A88BD9E13C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3DFF7-A0D6-4F5F-998D-50C8159F8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85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31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56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8122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35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538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651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802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55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95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26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23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63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42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40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00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03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DE29-5773-4702-A153-999FCE12AEA4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99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E1AF2-B653-452C-98DF-20C8582C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685" y="1782698"/>
            <a:ext cx="7766936" cy="1646302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Связный список</a:t>
            </a:r>
            <a:r>
              <a:rPr lang="en-US" dirty="0">
                <a:solidFill>
                  <a:schemeClr val="tx1"/>
                </a:solidFill>
              </a:rPr>
              <a:t> (LinkedList)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592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solidFill>
                  <a:schemeClr val="accent2">
                    <a:lumMod val="50000"/>
                  </a:schemeClr>
                </a:solidFill>
              </a:rPr>
              <a:t>Поиск в глубину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659230-0B96-40E0-8B79-E3FB04826EB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7633854" cy="381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689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solidFill>
                  <a:schemeClr val="accent2">
                    <a:lumMod val="50000"/>
                  </a:schemeClr>
                </a:solidFill>
              </a:rPr>
              <a:t>Поиск в ширину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2CBEFBD-E119-4AE0-8DDB-8EEA17DC38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4" y="1930400"/>
            <a:ext cx="8163098" cy="403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1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solidFill>
                  <a:schemeClr val="accent2">
                    <a:lumMod val="50000"/>
                  </a:schemeClr>
                </a:solidFill>
              </a:rPr>
              <a:t>Алгоритм </a:t>
            </a:r>
            <a:r>
              <a:rPr lang="ru-RU" sz="4800" dirty="0" err="1">
                <a:solidFill>
                  <a:schemeClr val="accent2">
                    <a:lumMod val="50000"/>
                  </a:schemeClr>
                </a:solidFill>
              </a:rPr>
              <a:t>Дейкстры</a:t>
            </a:r>
            <a:endParaRPr lang="ru-RU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9A8E7BA-3FB1-4B14-923F-736FC0E0F95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811" y="1833236"/>
            <a:ext cx="6023956" cy="472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66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882" y="85217"/>
            <a:ext cx="8596668" cy="13208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accent2">
                    <a:lumMod val="50000"/>
                  </a:schemeClr>
                </a:solidFill>
              </a:rPr>
              <a:t>Алгоритм </a:t>
            </a:r>
            <a:r>
              <a:rPr lang="ru-RU" sz="4800" dirty="0" err="1">
                <a:solidFill>
                  <a:schemeClr val="accent2">
                    <a:lumMod val="50000"/>
                  </a:schemeClr>
                </a:solidFill>
              </a:rPr>
              <a:t>Дейкстры</a:t>
            </a:r>
            <a:endParaRPr lang="ru-RU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180" name="Picture 12" descr="Граф европейских городов">
            <a:extLst>
              <a:ext uri="{FF2B5EF4-FFF2-40B4-BE49-F238E27FC236}">
                <a16:creationId xmlns:a16="http://schemas.microsoft.com/office/drawing/2014/main" id="{7574048B-E841-4B43-9361-D88575808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550" y="0"/>
            <a:ext cx="2968912" cy="224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64541EE4-BF14-4CC7-9B55-6CE331BC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18" y="1097280"/>
            <a:ext cx="3621345" cy="275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>
            <a:extLst>
              <a:ext uri="{FF2B5EF4-FFF2-40B4-BE49-F238E27FC236}">
                <a16:creationId xmlns:a16="http://schemas.microsoft.com/office/drawing/2014/main" id="{DA0DA682-2260-40A2-8965-7BA8F4451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610" y="1186788"/>
            <a:ext cx="3559242" cy="275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>
            <a:extLst>
              <a:ext uri="{FF2B5EF4-FFF2-40B4-BE49-F238E27FC236}">
                <a16:creationId xmlns:a16="http://schemas.microsoft.com/office/drawing/2014/main" id="{ACE717EE-0FE3-4A47-83C2-1FBF73AD2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39" y="3854439"/>
            <a:ext cx="3877324" cy="300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>
            <a:extLst>
              <a:ext uri="{FF2B5EF4-FFF2-40B4-BE49-F238E27FC236}">
                <a16:creationId xmlns:a16="http://schemas.microsoft.com/office/drawing/2014/main" id="{10205FF6-3EBC-49E5-B48D-AFE306504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610" y="3911638"/>
            <a:ext cx="3729644" cy="288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13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76596"/>
            <a:ext cx="8596668" cy="13208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tx1"/>
                </a:solidFill>
              </a:rPr>
              <a:t>Связный список</a:t>
            </a:r>
            <a:endParaRPr lang="ru-RU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2749DE-39DB-448D-B26D-4A20E398E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7397"/>
            <a:ext cx="8596668" cy="4243966"/>
          </a:xfrm>
        </p:spPr>
        <p:txBody>
          <a:bodyPr/>
          <a:lstStyle/>
          <a:p>
            <a:r>
              <a:rPr lang="ru-RU" dirty="0"/>
              <a:t>Односвязный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двусвязный 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кольцевой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906DB7-7BB1-4CA4-AE25-B64B99F85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504" y="1147156"/>
            <a:ext cx="4883497" cy="167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ADCFF53-B11E-4F0B-BA01-10B38AB4F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0" y="2467956"/>
            <a:ext cx="5206016" cy="167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Односвязный кольцевой список">
            <a:extLst>
              <a:ext uri="{FF2B5EF4-FFF2-40B4-BE49-F238E27FC236}">
                <a16:creationId xmlns:a16="http://schemas.microsoft.com/office/drawing/2014/main" id="{E9AA968D-4FB0-49DD-86CB-B87989751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505" y="4254659"/>
            <a:ext cx="5372272" cy="149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50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solidFill>
                  <a:schemeClr val="accent2">
                    <a:lumMod val="50000"/>
                  </a:schemeClr>
                </a:solidFill>
              </a:rPr>
              <a:t>Основные 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89CEBE-76E7-4C53-B9C4-E8F81367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Операция, проверяющая список на пустоту.</a:t>
            </a:r>
          </a:p>
          <a:p>
            <a:r>
              <a:rPr lang="ru-RU" dirty="0"/>
              <a:t>Три операции добавления объекта в список (в начало, конец или внутрь после любого (n-</a:t>
            </a:r>
            <a:r>
              <a:rPr lang="ru-RU" dirty="0" err="1"/>
              <a:t>го</a:t>
            </a:r>
            <a:r>
              <a:rPr lang="ru-RU" dirty="0"/>
              <a:t>) элемента списка);</a:t>
            </a:r>
          </a:p>
          <a:p>
            <a:r>
              <a:rPr lang="ru-RU" dirty="0"/>
              <a:t>Операция, вычисляющая первый (головной) элемент списка;</a:t>
            </a:r>
          </a:p>
          <a:p>
            <a:r>
              <a:rPr lang="ru-RU" dirty="0"/>
              <a:t>Операция доступа к списку, состоящему из всех элементов исходного списка, кроме первого.</a:t>
            </a:r>
          </a:p>
        </p:txBody>
      </p:sp>
    </p:spTree>
    <p:extLst>
      <p:ext uri="{BB962C8B-B14F-4D97-AF65-F5344CB8AC3E}">
        <p14:creationId xmlns:p14="http://schemas.microsoft.com/office/powerpoint/2010/main" val="277785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E1AF2-B653-452C-98DF-20C8582C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685" y="1782698"/>
            <a:ext cx="7766936" cy="1646302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ГРАФ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8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116378"/>
            <a:ext cx="9962957" cy="1814022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accent2">
                    <a:lumMod val="50000"/>
                  </a:schemeClr>
                </a:solidFill>
              </a:rPr>
              <a:t>Граф (основные определения)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F4845-428A-4948-BC0E-2A64BDC8E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Степень входа вершины </a:t>
            </a:r>
          </a:p>
          <a:p>
            <a:r>
              <a:rPr lang="ru-RU" dirty="0"/>
              <a:t>степень выхода вершины</a:t>
            </a:r>
          </a:p>
          <a:p>
            <a:r>
              <a:rPr lang="ru-RU" dirty="0"/>
              <a:t>Полный граф</a:t>
            </a:r>
          </a:p>
          <a:p>
            <a:r>
              <a:rPr lang="ru-RU" dirty="0"/>
              <a:t>Взвешенный граф</a:t>
            </a:r>
          </a:p>
          <a:p>
            <a:r>
              <a:rPr lang="ru-RU" dirty="0"/>
              <a:t>Вес ребра</a:t>
            </a:r>
          </a:p>
          <a:p>
            <a:r>
              <a:rPr lang="ru-RU" dirty="0"/>
              <a:t>Петля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230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116378"/>
            <a:ext cx="9962957" cy="1814022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accent2">
                    <a:lumMod val="50000"/>
                  </a:schemeClr>
                </a:solidFill>
              </a:rPr>
              <a:t>Виды графов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F4845-428A-4948-BC0E-2A64BDC8E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Ориентированные </a:t>
            </a:r>
          </a:p>
          <a:p>
            <a:r>
              <a:rPr lang="ru-RU" dirty="0"/>
              <a:t>Неориентированные</a:t>
            </a:r>
          </a:p>
          <a:p>
            <a:endParaRPr lang="ru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18BB9C9-14D7-44C7-85BF-E94DDD9F5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90109"/>
            <a:ext cx="5400424" cy="286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C5C152E-ECCE-4E1A-96C1-ADD969139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713" y="0"/>
            <a:ext cx="4411287" cy="309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3DC540D-44C8-45E0-8071-7C83D52A0190}"/>
              </a:ext>
            </a:extLst>
          </p:cNvPr>
          <p:cNvSpPr/>
          <p:nvPr/>
        </p:nvSpPr>
        <p:spPr>
          <a:xfrm>
            <a:off x="9695739" y="6488668"/>
            <a:ext cx="2496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alibri Light" panose="020F0302020204030204" pitchFamily="34" charset="0"/>
                <a:ea typeface="Calibri" panose="020F0502020204030204" pitchFamily="34" charset="0"/>
              </a:rPr>
              <a:t>подмножество пар (V,E)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72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Способы представления графа</a:t>
            </a:r>
            <a:endParaRPr lang="ru-RU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89CEBE-76E7-4C53-B9C4-E8F81367B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676062" cy="181289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матрица смежности</a:t>
            </a:r>
          </a:p>
          <a:p>
            <a:pPr algn="just"/>
            <a:r>
              <a:rPr lang="ru-RU" dirty="0"/>
              <a:t>матрица инцидентности</a:t>
            </a:r>
          </a:p>
          <a:p>
            <a:pPr algn="just"/>
            <a:r>
              <a:rPr lang="ru-RU" dirty="0"/>
              <a:t>список смежности</a:t>
            </a:r>
          </a:p>
          <a:p>
            <a:pPr algn="just"/>
            <a:r>
              <a:rPr lang="ru-RU" dirty="0"/>
              <a:t> список инцидентности</a:t>
            </a:r>
          </a:p>
        </p:txBody>
      </p:sp>
      <p:pic>
        <p:nvPicPr>
          <p:cNvPr id="3074" name="Picture 2" descr="graph_example">
            <a:extLst>
              <a:ext uri="{FF2B5EF4-FFF2-40B4-BE49-F238E27FC236}">
                <a16:creationId xmlns:a16="http://schemas.microsoft.com/office/drawing/2014/main" id="{07B40A6D-B4D6-4474-AE39-A31649505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521" y="1276336"/>
            <a:ext cx="25717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D3B2A0-30A5-4DE5-BFD4-0626508E0C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18" t="44722" r="67424" b="32390"/>
          <a:stretch/>
        </p:blipFill>
        <p:spPr>
          <a:xfrm>
            <a:off x="7167418" y="1412256"/>
            <a:ext cx="4516581" cy="242083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67FD9F-BD59-40AE-A08F-E3ECD900DE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61" t="43367" r="41894" b="35757"/>
          <a:stretch/>
        </p:blipFill>
        <p:spPr>
          <a:xfrm>
            <a:off x="4699366" y="4203673"/>
            <a:ext cx="7492634" cy="267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3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solidFill>
                  <a:schemeClr val="accent2">
                    <a:lumMod val="50000"/>
                  </a:schemeClr>
                </a:solidFill>
              </a:rPr>
              <a:t>Основные 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89CEBE-76E7-4C53-B9C4-E8F81367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Проверка, присутствует ли элемент в графе.</a:t>
            </a:r>
          </a:p>
          <a:p>
            <a:r>
              <a:rPr lang="ru-RU" dirty="0"/>
              <a:t>Обход графа.</a:t>
            </a:r>
          </a:p>
          <a:p>
            <a:r>
              <a:rPr lang="ru-RU" dirty="0"/>
              <a:t>Добавление элемента (вершины, ребра) в граф.</a:t>
            </a:r>
          </a:p>
          <a:p>
            <a:r>
              <a:rPr lang="ru-RU" dirty="0"/>
              <a:t>Нахождение пути от одной вершины к другой.</a:t>
            </a:r>
          </a:p>
        </p:txBody>
      </p:sp>
    </p:spTree>
    <p:extLst>
      <p:ext uri="{BB962C8B-B14F-4D97-AF65-F5344CB8AC3E}">
        <p14:creationId xmlns:p14="http://schemas.microsoft.com/office/powerpoint/2010/main" val="41817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solidFill>
                  <a:schemeClr val="accent2">
                    <a:lumMod val="50000"/>
                  </a:schemeClr>
                </a:solidFill>
              </a:rPr>
              <a:t>Алгоритмы на графах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89CEBE-76E7-4C53-B9C4-E8F81367B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901401" cy="1463760"/>
          </a:xfrm>
        </p:spPr>
        <p:txBody>
          <a:bodyPr>
            <a:normAutofit/>
          </a:bodyPr>
          <a:lstStyle/>
          <a:p>
            <a:r>
              <a:rPr lang="en-US" dirty="0"/>
              <a:t>Depth-First Search(s) - </a:t>
            </a:r>
            <a:r>
              <a:rPr lang="ru-RU" dirty="0"/>
              <a:t>Поиск в глубину</a:t>
            </a:r>
          </a:p>
          <a:p>
            <a:r>
              <a:rPr lang="en-US" dirty="0"/>
              <a:t>Breadth-First Search(s)- </a:t>
            </a:r>
            <a:r>
              <a:rPr lang="en-US" dirty="0" err="1"/>
              <a:t>Поиск</a:t>
            </a:r>
            <a:r>
              <a:rPr lang="en-US" dirty="0"/>
              <a:t> в </a:t>
            </a:r>
            <a:r>
              <a:rPr lang="en-US" dirty="0" err="1"/>
              <a:t>ширину</a:t>
            </a:r>
            <a:endParaRPr lang="ru-RU" dirty="0"/>
          </a:p>
          <a:p>
            <a:r>
              <a:rPr lang="ru-RU" dirty="0"/>
              <a:t>Алгоритм </a:t>
            </a:r>
            <a:r>
              <a:rPr lang="ru-RU" dirty="0" err="1"/>
              <a:t>Дейкстры</a:t>
            </a:r>
            <a:r>
              <a:rPr lang="ru-RU" dirty="0"/>
              <a:t>. Поиск оптимальных маршрутов на графе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2256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1097</TotalTime>
  <Words>177</Words>
  <Application>Microsoft Office PowerPoint</Application>
  <PresentationFormat>Широкоэкранный</PresentationFormat>
  <Paragraphs>44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Trebuchet MS</vt:lpstr>
      <vt:lpstr>Wingdings 3</vt:lpstr>
      <vt:lpstr>Аспект</vt:lpstr>
      <vt:lpstr>Связный список (LinkedList)</vt:lpstr>
      <vt:lpstr>Связный список</vt:lpstr>
      <vt:lpstr>Основные операции</vt:lpstr>
      <vt:lpstr>ГРАФ</vt:lpstr>
      <vt:lpstr>Граф (основные определения) </vt:lpstr>
      <vt:lpstr>Виды графов</vt:lpstr>
      <vt:lpstr>Способы представления графа</vt:lpstr>
      <vt:lpstr>Основные операции</vt:lpstr>
      <vt:lpstr>Алгоритмы на графах</vt:lpstr>
      <vt:lpstr>Поиск в глубину</vt:lpstr>
      <vt:lpstr>Поиск в ширину</vt:lpstr>
      <vt:lpstr>Алгоритм Дейкстры</vt:lpstr>
      <vt:lpstr>Алгоритм Дейкстры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 и  алгоритмизация</dc:title>
  <dc:creator>Пилипенко Ирина Александровна</dc:creator>
  <cp:lastModifiedBy>Ирина пилип</cp:lastModifiedBy>
  <cp:revision>39</cp:revision>
  <dcterms:created xsi:type="dcterms:W3CDTF">2019-09-13T10:12:18Z</dcterms:created>
  <dcterms:modified xsi:type="dcterms:W3CDTF">2022-11-07T20:02:16Z</dcterms:modified>
</cp:coreProperties>
</file>