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9" r:id="rId2"/>
    <p:sldId id="268" r:id="rId3"/>
    <p:sldId id="287" r:id="rId4"/>
    <p:sldId id="288" r:id="rId5"/>
    <p:sldId id="299" r:id="rId6"/>
    <p:sldId id="291" r:id="rId7"/>
    <p:sldId id="296" r:id="rId8"/>
    <p:sldId id="293" r:id="rId9"/>
    <p:sldId id="294" r:id="rId10"/>
    <p:sldId id="297" r:id="rId11"/>
    <p:sldId id="300" r:id="rId12"/>
    <p:sldId id="301" r:id="rId13"/>
    <p:sldId id="30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88" autoAdjust="0"/>
  </p:normalViewPr>
  <p:slideViewPr>
    <p:cSldViewPr snapToGrid="0">
      <p:cViewPr varScale="1">
        <p:scale>
          <a:sx n="58" d="100"/>
          <a:sy n="58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3D70A-252E-45FA-96AF-D0B57B6C1AE3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1AD3C-B09D-4B6B-84BA-E304A24357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21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27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6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4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2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92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6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8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53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2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0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1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4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850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27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9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7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8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7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1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2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8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5406-ED2A-4A8E-9F58-37D4EF10A640}" type="datetimeFigureOut">
              <a:rPr lang="ru-RU" smtClean="0"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9FAC26-F35E-4211-ACBF-8EDECEEDB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882" y="85217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 </a:t>
            </a:r>
            <a:r>
              <a:rPr lang="ru-RU" sz="4800" dirty="0" err="1">
                <a:solidFill>
                  <a:schemeClr val="accent2">
                    <a:lumMod val="50000"/>
                  </a:schemeClr>
                </a:solidFill>
              </a:rPr>
              <a:t>Дейкстры</a:t>
            </a:r>
            <a:endParaRPr lang="ru-RU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80" name="Picture 12" descr="Граф европейских городов">
            <a:extLst>
              <a:ext uri="{FF2B5EF4-FFF2-40B4-BE49-F238E27FC236}">
                <a16:creationId xmlns:a16="http://schemas.microsoft.com/office/drawing/2014/main" id="{7574048B-E841-4B43-9361-D8857580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550" y="0"/>
            <a:ext cx="2968912" cy="224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64541EE4-BF14-4CC7-9B55-6CE331B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8" y="1097280"/>
            <a:ext cx="3621345" cy="27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DA0DA682-2260-40A2-8965-7BA8F445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10" y="1186788"/>
            <a:ext cx="3559242" cy="275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ACE717EE-0FE3-4A47-83C2-1FBF73AD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9" y="3854439"/>
            <a:ext cx="3877324" cy="300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10205FF6-3EBC-49E5-B48D-AFE30650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10" y="3911638"/>
            <a:ext cx="3729644" cy="288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3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9325082" cy="123304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Методы обхода. 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Поиск в глубину (</a:t>
            </a:r>
            <a:r>
              <a:rPr lang="en-US" sz="4800" dirty="0"/>
              <a:t>Post-order</a:t>
            </a:r>
            <a:r>
              <a:rPr lang="ru-RU" sz="4800" dirty="0"/>
              <a:t>) </a:t>
            </a:r>
            <a:r>
              <a:rPr lang="en-US" sz="4000" b="1" dirty="0"/>
              <a:t>LRN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22106"/>
            <a:ext cx="8596668" cy="4935893"/>
          </a:xfrm>
        </p:spPr>
        <p:txBody>
          <a:bodyPr>
            <a:normAutofit/>
          </a:bodyPr>
          <a:lstStyle/>
          <a:p>
            <a:pPr lvl="2" algn="just"/>
            <a:endParaRPr lang="ru-RU" sz="2400" dirty="0"/>
          </a:p>
          <a:p>
            <a:pPr marL="914400" lvl="2" indent="0" algn="just">
              <a:buNone/>
            </a:pP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7551" t="22027" r="35561" b="29514"/>
          <a:stretch/>
        </p:blipFill>
        <p:spPr>
          <a:xfrm>
            <a:off x="1154270" y="1735494"/>
            <a:ext cx="6720767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437" y="1040913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Двоичная куча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Binary heap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26" name="Picture 2" descr="Двоичная кучаСодержание а также Операции с кучей [ править ]">
            <a:extLst>
              <a:ext uri="{FF2B5EF4-FFF2-40B4-BE49-F238E27FC236}">
                <a16:creationId xmlns:a16="http://schemas.microsoft.com/office/drawing/2014/main" id="{8D55DF47-422A-47D2-BAC9-7CEDEE24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6135"/>
            <a:ext cx="5193030" cy="335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DF973E-DA52-4DC6-A6A2-6BED99E8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609513" cy="17630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/>
              <a:t>Удобнее всего двоичную кучу хранить в виде массива a[0…n−1], у которого:</a:t>
            </a:r>
          </a:p>
          <a:p>
            <a:pPr marL="0" indent="0" algn="ctr">
              <a:buNone/>
            </a:pPr>
            <a:endParaRPr lang="ru-RU" sz="3200" dirty="0"/>
          </a:p>
          <a:p>
            <a:pPr marL="0" indent="0" algn="ctr">
              <a:buNone/>
            </a:pPr>
            <a:r>
              <a:rPr lang="ru-RU" sz="3200" dirty="0"/>
              <a:t>нулевой элемент (a[0])  — элемент в корне</a:t>
            </a:r>
          </a:p>
          <a:p>
            <a:pPr marL="0" indent="0" algn="ctr">
              <a:buNone/>
            </a:pPr>
            <a:r>
              <a:rPr lang="ru-RU" sz="3200" dirty="0"/>
              <a:t>а потомками элемента a[i] являются a[2i+1] и a[2i+2]</a:t>
            </a:r>
          </a:p>
        </p:txBody>
      </p:sp>
      <p:pic>
        <p:nvPicPr>
          <p:cNvPr id="2050" name="Picture 2" descr="Двоичная куча">
            <a:extLst>
              <a:ext uri="{FF2B5EF4-FFF2-40B4-BE49-F238E27FC236}">
                <a16:creationId xmlns:a16="http://schemas.microsoft.com/office/drawing/2014/main" id="{2DEAEAB4-C1B3-43C1-9DF3-7359FD44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726912"/>
            <a:ext cx="6180514" cy="269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Операции над двоичной кучей.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Добавление элемента.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847461"/>
            <a:ext cx="8596668" cy="50105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Новый элемент добавляется на последнее место в массиве, то есть позицию с индексом </a:t>
            </a:r>
            <a:r>
              <a:rPr lang="ru-RU" sz="2400" dirty="0" err="1"/>
              <a:t>heapSize</a:t>
            </a:r>
            <a:r>
              <a:rPr lang="ru-RU" sz="24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1" y="4661959"/>
            <a:ext cx="4941780" cy="20184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46" y="2727099"/>
            <a:ext cx="4281099" cy="17486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1" y="2711855"/>
            <a:ext cx="4318421" cy="17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Операции над двоичной кучей.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Упорядочение двоичной кучи.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0191" y="1531620"/>
            <a:ext cx="8833811" cy="53263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ходе других операций с уже построенной двоичной кучей также может нарушиться основное свойство кучи: вершина может стать меньше своего потомка: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35" y="4464330"/>
            <a:ext cx="5649276" cy="23074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706043"/>
            <a:ext cx="4093687" cy="16720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2" y="2764661"/>
            <a:ext cx="4169132" cy="17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0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Операции над двоичной кучей.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40191" y="2267341"/>
            <a:ext cx="8833811" cy="1819468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Построение двоичной кучи</a:t>
            </a:r>
          </a:p>
          <a:p>
            <a:pPr algn="just"/>
            <a:r>
              <a:rPr lang="ru-RU" sz="2800" dirty="0"/>
              <a:t>Извлечение (удаление) максимального элемента</a:t>
            </a:r>
          </a:p>
          <a:p>
            <a:pPr algn="just"/>
            <a:endParaRPr lang="ru-RU" sz="28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45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437" y="1040913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B1FE5E-5648-4DA9-8930-FAD2BE94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546"/>
            <a:ext cx="7704489" cy="30074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8BC33B-3E64-40B1-B525-9CAA536C9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237" y="4170785"/>
            <a:ext cx="4377763" cy="26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5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4374-E192-425A-A4CD-A4A849D5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Основные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2F24-D78D-46CA-B53F-DC436810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вставка нового элемента в определённую позицию;</a:t>
            </a:r>
          </a:p>
          <a:p>
            <a:pPr algn="just"/>
            <a:r>
              <a:rPr lang="ru-RU" dirty="0"/>
              <a:t>вставка поддерева;</a:t>
            </a:r>
          </a:p>
          <a:p>
            <a:pPr algn="just"/>
            <a:r>
              <a:rPr lang="ru-RU" dirty="0"/>
              <a:t>добавление ветви дерева (называется прививкой);</a:t>
            </a:r>
          </a:p>
          <a:p>
            <a:pPr algn="just"/>
            <a:r>
              <a:rPr lang="ru-RU" dirty="0"/>
              <a:t>нахождение корневого элемента для любого узла;</a:t>
            </a:r>
          </a:p>
          <a:p>
            <a:pPr algn="just"/>
            <a:r>
              <a:rPr lang="ru-RU" dirty="0"/>
              <a:t>нахождение наименьшего общего предка двух вершин;</a:t>
            </a:r>
          </a:p>
          <a:p>
            <a:pPr algn="just"/>
            <a:r>
              <a:rPr lang="ru-RU" dirty="0"/>
              <a:t>перебор всех элементов дерева;</a:t>
            </a:r>
          </a:p>
          <a:p>
            <a:pPr algn="just"/>
            <a:r>
              <a:rPr lang="ru-RU" dirty="0"/>
              <a:t>перебор элементов ветви дерева;</a:t>
            </a:r>
          </a:p>
          <a:p>
            <a:pPr algn="just"/>
            <a:r>
              <a:rPr lang="ru-RU" dirty="0"/>
              <a:t>поиск изоморфного поддерева;</a:t>
            </a:r>
          </a:p>
          <a:p>
            <a:pPr algn="just"/>
            <a:r>
              <a:rPr lang="ru-RU" dirty="0"/>
              <a:t>поиск элемента;</a:t>
            </a:r>
          </a:p>
          <a:p>
            <a:pPr algn="just"/>
            <a:r>
              <a:rPr lang="ru-RU" dirty="0"/>
              <a:t>удаление ветви дерева (называется обрезкой);</a:t>
            </a:r>
          </a:p>
          <a:p>
            <a:pPr algn="just"/>
            <a:r>
              <a:rPr lang="ru-RU" dirty="0"/>
              <a:t>удаление поддерева;</a:t>
            </a:r>
          </a:p>
          <a:p>
            <a:pPr algn="just"/>
            <a:r>
              <a:rPr lang="ru-RU" dirty="0"/>
              <a:t>удаление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2946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4374-E192-425A-A4CD-A4A849D5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Применение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32F24-D78D-46CA-B53F-DC436810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0815"/>
            <a:ext cx="8596668" cy="368054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управление иерархией данных;</a:t>
            </a:r>
          </a:p>
          <a:p>
            <a:pPr algn="just"/>
            <a:r>
              <a:rPr lang="ru-RU" dirty="0"/>
              <a:t>упрощение поиска информации;</a:t>
            </a:r>
          </a:p>
          <a:p>
            <a:pPr algn="just"/>
            <a:r>
              <a:rPr lang="ru-RU" dirty="0"/>
              <a:t>управление сортированными списками данных;</a:t>
            </a:r>
          </a:p>
          <a:p>
            <a:pPr algn="just"/>
            <a:r>
              <a:rPr lang="ru-RU" dirty="0"/>
              <a:t>синтаксический разбор арифметических выражений (англ. </a:t>
            </a:r>
            <a:r>
              <a:rPr lang="ru-RU" dirty="0" err="1"/>
              <a:t>parsing</a:t>
            </a:r>
            <a:r>
              <a:rPr lang="ru-RU" dirty="0"/>
              <a:t>), оптимизация программ;</a:t>
            </a:r>
          </a:p>
          <a:p>
            <a:pPr algn="just"/>
            <a:r>
              <a:rPr lang="ru-RU" dirty="0"/>
              <a:t>в качестве технологии компоновки цифровых картинок для получения различных визуальных эффектов;</a:t>
            </a:r>
          </a:p>
          <a:p>
            <a:pPr algn="just"/>
            <a:r>
              <a:rPr lang="ru-RU" dirty="0"/>
              <a:t>форма принятия многоэтапного решения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99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Виды деревьев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531620"/>
            <a:ext cx="8951858" cy="532638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Двоичное дерево</a:t>
            </a:r>
          </a:p>
          <a:p>
            <a:pPr algn="just"/>
            <a:r>
              <a:rPr lang="ru-RU" sz="2800" dirty="0"/>
              <a:t>Самобалансирующиеся двоичные деревья поиска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ru-RU" sz="2400" dirty="0"/>
              <a:t>АВЛ-дерево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ru-RU" sz="2400" dirty="0"/>
              <a:t>Красно-чёрное дерево</a:t>
            </a:r>
          </a:p>
          <a:p>
            <a:pPr algn="just"/>
            <a:r>
              <a:rPr lang="ru-RU" sz="2800" dirty="0"/>
              <a:t>B-дерево </a:t>
            </a:r>
          </a:p>
          <a:p>
            <a:pPr algn="just"/>
            <a:r>
              <a:rPr lang="ru-RU" sz="2800" dirty="0"/>
              <a:t>T-дерево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01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Методы обхода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22106"/>
            <a:ext cx="8596668" cy="4935893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Поиск в глубину: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/>
              <a:t>Pre-order</a:t>
            </a:r>
            <a:r>
              <a:rPr lang="ru-RU" sz="2400" dirty="0"/>
              <a:t> (прямой обход)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/>
              <a:t>In-order</a:t>
            </a:r>
            <a:r>
              <a:rPr lang="ru-RU" sz="2400" dirty="0"/>
              <a:t> (центрированный обход)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400" dirty="0"/>
              <a:t>Post-order</a:t>
            </a:r>
            <a:r>
              <a:rPr lang="ru-RU" sz="2400" dirty="0"/>
              <a:t> (обратный обход)</a:t>
            </a:r>
          </a:p>
          <a:p>
            <a:pPr algn="just"/>
            <a:r>
              <a:rPr lang="ru-RU" sz="2800" dirty="0"/>
              <a:t>Поиск в ширину</a:t>
            </a:r>
            <a:endParaRPr lang="ru-RU" sz="2400" dirty="0"/>
          </a:p>
          <a:p>
            <a:pPr lvl="2" algn="just"/>
            <a:endParaRPr lang="ru-RU" sz="2400" dirty="0"/>
          </a:p>
          <a:p>
            <a:pPr marL="914400" lvl="2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97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Методы обхода. 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Поиск в глубину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algn="just"/>
            <a:endParaRPr lang="ru-RU" sz="2400" dirty="0"/>
          </a:p>
          <a:p>
            <a:r>
              <a:rPr lang="ru-RU" sz="2800" dirty="0"/>
              <a:t>Основной рекурсивный подход для обхода дерева: Начиная с узла N делаем следующее:</a:t>
            </a:r>
          </a:p>
          <a:p>
            <a:r>
              <a:rPr lang="ru-RU" sz="2800" dirty="0"/>
              <a:t>(L) Рекурсивно обходим левое поддерево. Этот шаг завершается при попадании опять в узел N.</a:t>
            </a:r>
          </a:p>
          <a:p>
            <a:r>
              <a:rPr lang="ru-RU" sz="2800" dirty="0"/>
              <a:t>(R) Рекурсивно обходим правое поддерево. Этот шаг завершается при попадании опять в узел N.</a:t>
            </a:r>
          </a:p>
          <a:p>
            <a:r>
              <a:rPr lang="ru-RU" sz="2800" dirty="0"/>
              <a:t>(N) Обрабатываем сам узел N.</a:t>
            </a:r>
          </a:p>
          <a:p>
            <a:pPr marL="914400" lvl="2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64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554547" cy="1642188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Методы обхода. 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Поиск в глубину (</a:t>
            </a:r>
            <a:r>
              <a:rPr lang="en-US" sz="4800" dirty="0"/>
              <a:t>Pre-order</a:t>
            </a:r>
            <a:r>
              <a:rPr lang="ru-RU" sz="4800" dirty="0"/>
              <a:t>) </a:t>
            </a:r>
            <a:r>
              <a:rPr lang="en-US" sz="4800" b="1" dirty="0"/>
              <a:t>NLR</a:t>
            </a:r>
            <a:br>
              <a:rPr lang="en-US" sz="4800" b="1" dirty="0"/>
            </a:b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22106"/>
            <a:ext cx="8596668" cy="4935893"/>
          </a:xfrm>
        </p:spPr>
        <p:txBody>
          <a:bodyPr>
            <a:normAutofit/>
          </a:bodyPr>
          <a:lstStyle/>
          <a:p>
            <a:pPr lvl="2" algn="just"/>
            <a:endParaRPr lang="ru-RU" sz="2400" dirty="0"/>
          </a:p>
          <a:p>
            <a:pPr marL="914400" lvl="2" indent="0" algn="just">
              <a:buNone/>
            </a:pP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8621" t="20006" r="34797" b="24070"/>
          <a:stretch/>
        </p:blipFill>
        <p:spPr>
          <a:xfrm>
            <a:off x="1492896" y="1642188"/>
            <a:ext cx="5673013" cy="48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79"/>
            <a:ext cx="8596668" cy="1233041"/>
          </a:xfrm>
        </p:spPr>
        <p:txBody>
          <a:bodyPr>
            <a:normAutofit fontScale="90000"/>
          </a:bodyPr>
          <a:lstStyle/>
          <a:p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Методы обхода. </a:t>
            </a:r>
            <a:b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Поиск в глубину (</a:t>
            </a:r>
            <a:r>
              <a:rPr lang="en-US" sz="4800" dirty="0"/>
              <a:t>In-order</a:t>
            </a:r>
            <a:r>
              <a:rPr lang="ru-RU" sz="4800" dirty="0"/>
              <a:t>) </a:t>
            </a:r>
            <a:r>
              <a:rPr lang="en-US" sz="4400" b="1" dirty="0"/>
              <a:t>LNR</a:t>
            </a:r>
            <a:endParaRPr lang="ru-RU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77334" y="1922106"/>
            <a:ext cx="8596668" cy="4935893"/>
          </a:xfrm>
        </p:spPr>
        <p:txBody>
          <a:bodyPr>
            <a:normAutofit/>
          </a:bodyPr>
          <a:lstStyle/>
          <a:p>
            <a:pPr lvl="2" algn="just"/>
            <a:endParaRPr lang="ru-RU" sz="2400" dirty="0"/>
          </a:p>
          <a:p>
            <a:pPr marL="914400" lvl="2" indent="0" algn="just">
              <a:buNone/>
            </a:pPr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9235" t="31011" r="35867" b="19441"/>
          <a:stretch/>
        </p:blipFill>
        <p:spPr>
          <a:xfrm>
            <a:off x="2108718" y="1698171"/>
            <a:ext cx="6463960" cy="51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901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386</Words>
  <Application>Microsoft Office PowerPoint</Application>
  <PresentationFormat>Широкоэкранный</PresentationFormat>
  <Paragraphs>65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Алгоритм Дейкстры</vt:lpstr>
      <vt:lpstr>дерево</vt:lpstr>
      <vt:lpstr>Основные операции</vt:lpstr>
      <vt:lpstr>Применение </vt:lpstr>
      <vt:lpstr>Виды деревьев</vt:lpstr>
      <vt:lpstr>Методы обхода</vt:lpstr>
      <vt:lpstr>Методы обхода.  Поиск в глубину</vt:lpstr>
      <vt:lpstr>Методы обхода.  Поиск в глубину (Pre-order) NLR </vt:lpstr>
      <vt:lpstr>Методы обхода.  Поиск в глубину (In-order) LNR</vt:lpstr>
      <vt:lpstr>Методы обхода.  Поиск в глубину (Post-order) LRN</vt:lpstr>
      <vt:lpstr>Двоичная куча (Binary heap)</vt:lpstr>
      <vt:lpstr>Презентация PowerPoint</vt:lpstr>
      <vt:lpstr>Операции над двоичной кучей. Добавление элемента. </vt:lpstr>
      <vt:lpstr>Операции над двоичной кучей. Упорядочение двоичной кучи. </vt:lpstr>
      <vt:lpstr>Операции над двоичной кучей.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</dc:title>
  <dc:creator>Ирина пилип</dc:creator>
  <cp:lastModifiedBy>Ирина пилип</cp:lastModifiedBy>
  <cp:revision>2</cp:revision>
  <dcterms:created xsi:type="dcterms:W3CDTF">2022-11-07T19:53:07Z</dcterms:created>
  <dcterms:modified xsi:type="dcterms:W3CDTF">2022-11-21T18:36:25Z</dcterms:modified>
</cp:coreProperties>
</file>