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97" r:id="rId3"/>
    <p:sldId id="298" r:id="rId4"/>
    <p:sldId id="299" r:id="rId5"/>
    <p:sldId id="312" r:id="rId6"/>
    <p:sldId id="313" r:id="rId7"/>
    <p:sldId id="300" r:id="rId8"/>
    <p:sldId id="301" r:id="rId9"/>
    <p:sldId id="302" r:id="rId10"/>
    <p:sldId id="303" r:id="rId11"/>
    <p:sldId id="304" r:id="rId12"/>
    <p:sldId id="311" r:id="rId13"/>
    <p:sldId id="305" r:id="rId14"/>
    <p:sldId id="306" r:id="rId15"/>
    <p:sldId id="307" r:id="rId16"/>
    <p:sldId id="308" r:id="rId17"/>
    <p:sldId id="309" r:id="rId18"/>
    <p:sldId id="310" r:id="rId1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57B83E-89B6-4219-BF87-7529AD0C6C87}" type="datetimeFigureOut">
              <a:rPr lang="ru-RU"/>
              <a:pPr>
                <a:defRPr/>
              </a:pPr>
              <a:t>29.08.2024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E8D8B0-E8CE-47F4-9E84-C91982F6FE2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DB4FAB-08C6-438F-9A97-FA3D70DE0926}" type="datetimeFigureOut">
              <a:rPr lang="ru-RU"/>
              <a:pPr>
                <a:defRPr/>
              </a:pPr>
              <a:t>29.08.2024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9FAF17-A4D8-4288-BD27-EF208B0589C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E32C7-ACD9-496A-A7A0-28EBC05CAD79}" type="datetimeFigureOut">
              <a:rPr lang="ru-RU"/>
              <a:pPr>
                <a:defRPr/>
              </a:pPr>
              <a:t>29.08.2024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BCAD07-7381-4FC1-9683-1CDE49BC4E3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D223D-52D0-454B-8A3C-7005BF6D46BA}" type="datetimeFigureOut">
              <a:rPr lang="ru-RU"/>
              <a:pPr>
                <a:defRPr/>
              </a:pPr>
              <a:t>29.08.2024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B31C54-36C6-4FAF-B4D7-FB6AB5B168F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5F859-55F1-4D4C-A012-509E1096357C}" type="datetimeFigureOut">
              <a:rPr lang="ru-RU"/>
              <a:pPr>
                <a:defRPr/>
              </a:pPr>
              <a:t>29.08.2024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06DA6-85DF-41EE-B567-E5F810D144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7C992-A112-4A99-8FCC-9E199C84E769}" type="datetimeFigureOut">
              <a:rPr lang="ru-RU"/>
              <a:pPr>
                <a:defRPr/>
              </a:pPr>
              <a:t>29.08.2024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7B5FC-EE2B-4CC9-9BBD-2EB5625FE5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EDD4C-0A06-4AA1-A776-F6E4452F976C}" type="datetimeFigureOut">
              <a:rPr lang="ru-RU"/>
              <a:pPr>
                <a:defRPr/>
              </a:pPr>
              <a:t>29.08.2024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C40005-CC87-4B15-9632-BAD0E57F2B7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B19AA-4753-447B-A4F2-BC874F559128}" type="datetimeFigureOut">
              <a:rPr lang="ru-RU"/>
              <a:pPr>
                <a:defRPr/>
              </a:pPr>
              <a:t>29.08.2024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91F2D-58F0-49BD-958C-2007208555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189E0-E272-4B64-AD19-E5766F84BB3A}" type="datetimeFigureOut">
              <a:rPr lang="ru-RU"/>
              <a:pPr>
                <a:defRPr/>
              </a:pPr>
              <a:t>29.08.2024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25A93-5571-4D0E-95F4-D42D2A541D0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3F0F59-934F-4AA1-94E4-4CD406483BC5}" type="datetimeFigureOut">
              <a:rPr lang="ru-RU"/>
              <a:pPr>
                <a:defRPr/>
              </a:pPr>
              <a:t>29.08.2024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011C6-6047-4248-AD70-7F6A6C504C1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0A09DA-2DD2-416E-92C9-55AB2324AF4E}" type="datetimeFigureOut">
              <a:rPr lang="ru-RU"/>
              <a:pPr>
                <a:defRPr/>
              </a:pPr>
              <a:t>29.08.2024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07CC22-513C-4212-96B6-6948D0B0F3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A6FC1E4-7E55-406F-9484-5BBA316FBA48}" type="datetimeFigureOut">
              <a:rPr lang="ru-RU"/>
              <a:pPr>
                <a:defRPr/>
              </a:pPr>
              <a:t>29.08.2024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6FA8D75-543B-4D8A-934A-603AA0E11D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/>
          </p:cNvSpPr>
          <p:nvPr>
            <p:ph type="title"/>
          </p:nvPr>
        </p:nvSpPr>
        <p:spPr>
          <a:xfrm>
            <a:off x="468313" y="260649"/>
            <a:ext cx="8229600" cy="6192688"/>
          </a:xfrm>
        </p:spPr>
        <p:txBody>
          <a:bodyPr/>
          <a:lstStyle/>
          <a:p>
            <a:r>
              <a:rPr lang="ru-RU" sz="4000" dirty="0">
                <a:latin typeface="Arial" charset="0"/>
              </a:rPr>
              <a:t>Лекция1 </a:t>
            </a:r>
            <a:br>
              <a:rPr lang="ru-RU" sz="4000" dirty="0">
                <a:latin typeface="Arial" charset="0"/>
              </a:rPr>
            </a:br>
            <a:r>
              <a:rPr lang="ru-RU" sz="4000" dirty="0">
                <a:latin typeface="Arial" charset="0"/>
              </a:rPr>
              <a:t>КОНЦЕПЦИЯ ЗАЩИТЫ ИНФОРМАЦИИ В ОПЕРАЦИОННЫХ СИСТЕМАХ</a:t>
            </a:r>
            <a:br>
              <a:rPr lang="ru-RU" sz="4000" dirty="0">
                <a:latin typeface="Arial" charset="0"/>
              </a:rPr>
            </a:br>
            <a:br>
              <a:rPr lang="ru-RU" sz="4000" dirty="0">
                <a:latin typeface="Arial" charset="0"/>
              </a:rPr>
            </a:br>
            <a:r>
              <a:rPr lang="ru-RU" sz="3200" dirty="0">
                <a:latin typeface="Arial" charset="0"/>
              </a:rPr>
              <a:t>1.</a:t>
            </a:r>
            <a:r>
              <a:rPr lang="ru-RU" sz="3200" dirty="0">
                <a:solidFill>
                  <a:srgbClr val="000000"/>
                </a:solidFill>
                <a:effectLst/>
                <a:latin typeface="Arial Unicode MS"/>
              </a:rPr>
              <a:t> Предмет защиты информации</a:t>
            </a:r>
            <a:br>
              <a:rPr lang="ru-RU" sz="3200" dirty="0">
                <a:solidFill>
                  <a:srgbClr val="000000"/>
                </a:solidFill>
                <a:effectLst/>
                <a:latin typeface="Arial Unicode MS"/>
              </a:rPr>
            </a:br>
            <a:r>
              <a:rPr lang="ru-RU" sz="3200" dirty="0">
                <a:solidFill>
                  <a:srgbClr val="000000"/>
                </a:solidFill>
                <a:effectLst/>
                <a:latin typeface="Arial Unicode MS"/>
              </a:rPr>
              <a:t>2.Основные понятия защиты информации в информационно-вычислительных системах</a:t>
            </a:r>
            <a:br>
              <a:rPr lang="ru-RU" sz="3200" dirty="0">
                <a:solidFill>
                  <a:srgbClr val="000000"/>
                </a:solidFill>
                <a:effectLst/>
                <a:latin typeface="Arial Unicode MS"/>
              </a:rPr>
            </a:br>
            <a:r>
              <a:rPr lang="ru-RU" sz="3200" dirty="0">
                <a:solidFill>
                  <a:srgbClr val="000000"/>
                </a:solidFill>
                <a:latin typeface="Arial Unicode MS"/>
              </a:rPr>
              <a:t>3 Основные составляющие информационной безопасности</a:t>
            </a:r>
            <a:br>
              <a:rPr lang="ru-RU" sz="3200" dirty="0">
                <a:latin typeface="Arial" charset="0"/>
              </a:rPr>
            </a:br>
            <a:r>
              <a:rPr lang="ru-RU" sz="2800" dirty="0">
                <a:latin typeface="Arial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3 Основные составляющие информационной безопасности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>
          <a:xfrm>
            <a:off x="468313" y="2060575"/>
            <a:ext cx="8229600" cy="4525963"/>
          </a:xfrm>
        </p:spPr>
        <p:txBody>
          <a:bodyPr/>
          <a:lstStyle/>
          <a:p>
            <a:r>
              <a:rPr lang="ru-RU" i="1" dirty="0"/>
              <a:t>Информационная безопасность</a:t>
            </a:r>
            <a:r>
              <a:rPr lang="ru-RU" dirty="0"/>
              <a:t> – многогранная, можно даже сказать, многомерная область деятельности, в которой успех может принести только системный, комплексный подход.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xfrm>
            <a:off x="323850" y="0"/>
            <a:ext cx="8820150" cy="1196975"/>
          </a:xfrm>
        </p:spPr>
        <p:txBody>
          <a:bodyPr/>
          <a:lstStyle/>
          <a:p>
            <a:pPr algn="l"/>
            <a:r>
              <a:rPr lang="ru-RU"/>
              <a:t>Спектр интересов субъектов: 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>
          <a:xfrm>
            <a:off x="285720" y="1052513"/>
            <a:ext cx="8678893" cy="5805487"/>
          </a:xfrm>
        </p:spPr>
        <p:txBody>
          <a:bodyPr/>
          <a:lstStyle/>
          <a:p>
            <a:pPr marL="609600" indent="-609600">
              <a:buFont typeface="Arial" charset="0"/>
              <a:buAutoNum type="arabicParenR"/>
            </a:pPr>
            <a:r>
              <a:rPr lang="ru-RU" dirty="0"/>
              <a:t>обеспечение </a:t>
            </a:r>
            <a:r>
              <a:rPr lang="ru-RU" b="1" dirty="0"/>
              <a:t>доступности</a:t>
            </a:r>
            <a:r>
              <a:rPr lang="en-US" b="1" dirty="0"/>
              <a:t>;</a:t>
            </a:r>
            <a:r>
              <a:rPr lang="ru-RU" dirty="0"/>
              <a:t> </a:t>
            </a:r>
          </a:p>
          <a:p>
            <a:pPr marL="609600" indent="-609600">
              <a:buFont typeface="Arial" charset="0"/>
              <a:buAutoNum type="arabicParenR"/>
            </a:pPr>
            <a:r>
              <a:rPr lang="ru-RU" dirty="0"/>
              <a:t>обеспечение</a:t>
            </a:r>
            <a:r>
              <a:rPr lang="ru-RU" b="1" dirty="0"/>
              <a:t> целостности</a:t>
            </a:r>
            <a:r>
              <a:rPr lang="en-US" b="1" dirty="0"/>
              <a:t>;</a:t>
            </a:r>
            <a:r>
              <a:rPr lang="ru-RU" dirty="0"/>
              <a:t> </a:t>
            </a:r>
          </a:p>
          <a:p>
            <a:pPr marL="609600" indent="-609600">
              <a:buFont typeface="Arial" charset="0"/>
              <a:buAutoNum type="arabicParenR"/>
            </a:pPr>
            <a:r>
              <a:rPr lang="ru-RU" dirty="0"/>
              <a:t>обеспечение </a:t>
            </a:r>
            <a:r>
              <a:rPr lang="ru-RU" b="1" dirty="0"/>
              <a:t>конфиденциальности</a:t>
            </a:r>
            <a:r>
              <a:rPr lang="en-US" dirty="0"/>
              <a:t>.</a:t>
            </a:r>
            <a:endParaRPr lang="ru-RU" dirty="0"/>
          </a:p>
          <a:p>
            <a:pPr marL="609600" indent="-609600">
              <a:buNone/>
            </a:pPr>
            <a:r>
              <a:rPr lang="ru-RU" dirty="0"/>
              <a:t>      </a:t>
            </a:r>
          </a:p>
          <a:p>
            <a:pPr marL="609600" indent="-609600">
              <a:buNone/>
            </a:pPr>
            <a:r>
              <a:rPr lang="ru-RU" dirty="0"/>
              <a:t>       </a:t>
            </a:r>
            <a:r>
              <a:rPr lang="ru-RU" b="1" dirty="0"/>
              <a:t>Конфиденциальность информации </a:t>
            </a:r>
            <a:r>
              <a:rPr lang="ru-RU" dirty="0"/>
              <a:t>— субъективно определяемая характеристика информации, указывающая на необходимость введения ограничений на круг субъектов, имеющих доступ к данной информац</a:t>
            </a:r>
            <a:r>
              <a:rPr lang="ru-RU" sz="2800" dirty="0"/>
              <a:t>ии.</a:t>
            </a: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2844" y="285728"/>
            <a:ext cx="8786874" cy="5840435"/>
          </a:xfrm>
        </p:spPr>
        <p:txBody>
          <a:bodyPr/>
          <a:lstStyle/>
          <a:p>
            <a:pPr>
              <a:buNone/>
            </a:pPr>
            <a:r>
              <a:rPr lang="ru-RU" dirty="0"/>
              <a:t>      </a:t>
            </a:r>
            <a:r>
              <a:rPr lang="ru-RU" sz="2800" b="1" dirty="0"/>
              <a:t>Целостность информации </a:t>
            </a:r>
            <a:r>
              <a:rPr lang="ru-RU" sz="2800" dirty="0"/>
              <a:t>— свойство информации, заключающееся в ее существовании в неискаженном виде (неизменном по отношению к некоторому фиксированному ее состоянию).</a:t>
            </a:r>
          </a:p>
          <a:p>
            <a:pPr>
              <a:buNone/>
            </a:pPr>
            <a:r>
              <a:rPr lang="ru-RU" sz="2800" dirty="0"/>
              <a:t>   </a:t>
            </a:r>
            <a:r>
              <a:rPr lang="ru-RU" sz="2800" b="1" dirty="0"/>
              <a:t>Доступность информации </a:t>
            </a:r>
            <a:r>
              <a:rPr lang="ru-RU" sz="2800" dirty="0"/>
              <a:t>— свойство КС, в которой циркулирует информация, характеризующееся способностью обеспечивать своевременный беспрепятственный доступ субъектов к интересующей их информации и готовность соответствующих автоматизированных служб к обслуживанию поступающих от субъектов запросов всегда, когда в обращении к ним возникает необходимость.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/>
          </p:cNvSpPr>
          <p:nvPr>
            <p:ph type="body" idx="1"/>
          </p:nvPr>
        </p:nvSpPr>
        <p:spPr>
          <a:xfrm>
            <a:off x="457200" y="115888"/>
            <a:ext cx="8229600" cy="6010275"/>
          </a:xfrm>
        </p:spPr>
        <p:txBody>
          <a:bodyPr/>
          <a:lstStyle/>
          <a:p>
            <a:pPr marL="609600" indent="-609600"/>
            <a:r>
              <a:rPr lang="ru-RU"/>
              <a:t>Особенно ярко ведущая роль доступности проявляется в разного рода системах управления – производством, транспортом и т.п. </a:t>
            </a:r>
            <a:endParaRPr lang="en-US"/>
          </a:p>
          <a:p>
            <a:pPr marL="609600" indent="-609600"/>
            <a:r>
              <a:rPr lang="ru-RU" u="sng"/>
              <a:t>Целостность можно подразделить на</a:t>
            </a:r>
            <a:r>
              <a:rPr lang="en-US"/>
              <a:t>: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ru-RU" sz="3000"/>
              <a:t>статическую (понимаемую как неизменность информационных объектов)</a:t>
            </a:r>
            <a:r>
              <a:rPr lang="en-US" sz="3000"/>
              <a:t>;</a:t>
            </a:r>
          </a:p>
          <a:p>
            <a:pPr marL="609600" indent="-609600">
              <a:buFont typeface="Arial" charset="0"/>
              <a:buAutoNum type="arabicPeriod"/>
            </a:pPr>
            <a:r>
              <a:rPr lang="ru-RU" sz="3000"/>
              <a:t>динамическую (относящуюся к корректному выполнению сложных действий (транзакций)).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/>
          </p:cNvSpPr>
          <p:nvPr>
            <p:ph type="body" idx="1"/>
          </p:nvPr>
        </p:nvSpPr>
        <p:spPr>
          <a:xfrm>
            <a:off x="457200" y="1484313"/>
            <a:ext cx="8229600" cy="4641850"/>
          </a:xfrm>
        </p:spPr>
        <p:txBody>
          <a:bodyPr/>
          <a:lstStyle/>
          <a:p>
            <a:r>
              <a:rPr lang="ru-RU"/>
              <a:t>Целостность оказывается важнейшим аспектом </a:t>
            </a:r>
            <a:r>
              <a:rPr lang="ru-RU" i="1"/>
              <a:t>ИБ</a:t>
            </a:r>
            <a:r>
              <a:rPr lang="ru-RU"/>
              <a:t> в тех случаях, когда информация служит "руководством к действию". Рецептура лекарств, предписанные медицинские процедуры, набор и характеристики комплектующих изделий, ход технологического процесса.</a:t>
            </a:r>
          </a:p>
          <a:p>
            <a:pPr>
              <a:buFont typeface="Arial" charset="0"/>
              <a:buNone/>
            </a:pPr>
            <a:endParaRPr 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/>
          </p:cNvSpPr>
          <p:nvPr>
            <p:ph type="body" idx="1"/>
          </p:nvPr>
        </p:nvSpPr>
        <p:spPr>
          <a:xfrm>
            <a:off x="457200" y="1125538"/>
            <a:ext cx="8229600" cy="5000625"/>
          </a:xfrm>
        </p:spPr>
        <p:txBody>
          <a:bodyPr/>
          <a:lstStyle/>
          <a:p>
            <a:r>
              <a:rPr lang="ru-RU"/>
              <a:t>Конфиденциальность – самый проработанный у нас в стране аспект </a:t>
            </a:r>
            <a:r>
              <a:rPr lang="ru-RU" i="1"/>
              <a:t>информационной безопасности</a:t>
            </a:r>
            <a:r>
              <a:rPr lang="ru-RU"/>
              <a:t>. </a:t>
            </a:r>
          </a:p>
          <a:p>
            <a:r>
              <a:rPr lang="ru-RU"/>
              <a:t>Практическая реализация мер по обеспечению конфиденциальности современных информационных систем наталкивается в России на серьезные трудности.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/>
          </p:cNvSpPr>
          <p:nvPr>
            <p:ph type="body" idx="1"/>
          </p:nvPr>
        </p:nvSpPr>
        <p:spPr>
          <a:xfrm>
            <a:off x="468313" y="260350"/>
            <a:ext cx="8229600" cy="6408738"/>
          </a:xfrm>
        </p:spPr>
        <p:txBody>
          <a:bodyPr/>
          <a:lstStyle/>
          <a:p>
            <a:r>
              <a:rPr lang="ru-RU"/>
              <a:t>Во-первых, сведения о технических каналах утечки информации являются закрытыми, так что большинство пользователей лишено возможности составить представление о потенциальных рисках. </a:t>
            </a:r>
          </a:p>
          <a:p>
            <a:r>
              <a:rPr lang="ru-RU"/>
              <a:t>Во-вторых, на пути пользовательской криптографии как основного средства обеспечения конфиденциальности стоят многочисленные законодательные препоны и технические проблемы. </a:t>
            </a:r>
          </a:p>
          <a:p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/>
          </p:cNvSpPr>
          <p:nvPr>
            <p:ph type="body" idx="1"/>
          </p:nvPr>
        </p:nvSpPr>
        <p:spPr>
          <a:xfrm>
            <a:off x="457200" y="692150"/>
            <a:ext cx="8229600" cy="5434013"/>
          </a:xfrm>
        </p:spPr>
        <p:txBody>
          <a:bodyPr/>
          <a:lstStyle/>
          <a:p>
            <a:r>
              <a:rPr lang="ru-RU"/>
              <a:t>Так в Доктрине информационной безопасности Российской Федерации защита от несанкционированного доступа к информационным ресурсам, обеспечение безопасности информационных и телекоммуникационных систем выделены в качестве важных составляющих национальных интересов РФ в информационной сфере.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/>
          </p:cNvSpPr>
          <p:nvPr>
            <p:ph type="body" idx="1"/>
          </p:nvPr>
        </p:nvSpPr>
        <p:spPr>
          <a:xfrm>
            <a:off x="457200" y="188913"/>
            <a:ext cx="8362950" cy="6480175"/>
          </a:xfrm>
        </p:spPr>
        <p:txBody>
          <a:bodyPr/>
          <a:lstStyle/>
          <a:p>
            <a:r>
              <a:rPr lang="ru-RU"/>
              <a:t>При анализе проблематики, связанной с </a:t>
            </a:r>
            <a:r>
              <a:rPr lang="ru-RU" i="1"/>
              <a:t>информационной безопасностью</a:t>
            </a:r>
            <a:r>
              <a:rPr lang="ru-RU"/>
              <a:t>, необходимо учитывать специфику данного аспекта безопасности, состоящую в том, что </a:t>
            </a:r>
            <a:r>
              <a:rPr lang="ru-RU" i="1"/>
              <a:t>информационная безопасность</a:t>
            </a:r>
            <a:r>
              <a:rPr lang="ru-RU"/>
              <a:t> есть составная часть информационных технологий – области, развивающейся беспрецедентно высокими темпами. Здесь важны не столько отдельные решения, находящиеся на современном уровне, сколько механизмы генерации новых решений, позволяющие жить в темпе технического прогресса.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706090"/>
          </a:xfrm>
        </p:spPr>
        <p:txBody>
          <a:bodyPr/>
          <a:lstStyle/>
          <a:p>
            <a:r>
              <a:rPr lang="ru-RU" sz="4000" dirty="0"/>
              <a:t>1.Предмет защиты информации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>
          <a:xfrm>
            <a:off x="0" y="800100"/>
            <a:ext cx="9036496" cy="5869260"/>
          </a:xfrm>
        </p:spPr>
        <p:txBody>
          <a:bodyPr/>
          <a:lstStyle/>
          <a:p>
            <a:pPr marL="0" indent="292100" algn="just"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законе РФ 149-ФЗ "Об информации, информационных технологиях и защите информации" определено: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-3429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 panose="020B0604020202020204" pitchFamily="34" charset="0"/>
              <a:buChar char="•"/>
            </a:pPr>
            <a:r>
              <a:rPr lang="ru-RU" sz="2600" u="none" strike="noStrik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ru-RU" sz="2600" b="1" i="1" u="none" strike="noStrike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информационные ресурсы»</a:t>
            </a:r>
            <a:r>
              <a:rPr lang="ru-RU" sz="2600" u="none" strike="noStrik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являются объектами собственности граждан, организаций, общественных объединений, государства";</a:t>
            </a:r>
            <a:endParaRPr lang="ru-RU" sz="2600" u="none" strike="noStrike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-3429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 panose="020B0604020202020204" pitchFamily="34" charset="0"/>
              <a:buChar char="•"/>
            </a:pPr>
            <a:r>
              <a:rPr lang="ru-RU" sz="2600" u="none" strike="noStrik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i="1" u="none" strike="noStrike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«информация»</a:t>
            </a:r>
            <a:r>
              <a:rPr lang="ru-RU" sz="2600" u="none" strike="noStrik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это сведения о лицах, предметах, фактах, событиях, явлениях и процессах независимо от формы их представления".</a:t>
            </a:r>
            <a:endParaRPr lang="ru-RU" sz="2600" u="none" strike="noStrike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292100" algn="just"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Информация имеет ряд </a:t>
            </a:r>
            <a:r>
              <a:rPr lang="ru-RU" sz="2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особенностей</a:t>
            </a:r>
            <a:r>
              <a:rPr lang="ru-RU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-3429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Symbol" panose="05050102010706020507" pitchFamily="18" charset="2"/>
              <a:buChar char="-"/>
              <a:tabLst>
                <a:tab pos="466725" algn="l"/>
              </a:tabLst>
            </a:pPr>
            <a:r>
              <a:rPr lang="ru-RU" sz="2600" u="none" strike="noStrik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 материальна;</a:t>
            </a:r>
            <a:endParaRPr lang="ru-RU" sz="2600" u="none" strike="noStrike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-3429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Symbol" panose="05050102010706020507" pitchFamily="18" charset="2"/>
              <a:buChar char="-"/>
              <a:tabLst>
                <a:tab pos="466725" algn="l"/>
              </a:tabLst>
            </a:pPr>
            <a:r>
              <a:rPr lang="ru-RU" sz="2600" u="none" strike="noStrik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хранится и передается с помощью материальных носителей;</a:t>
            </a:r>
            <a:endParaRPr lang="ru-RU" sz="2600" u="none" strike="noStrike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-3429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Symbol" panose="05050102010706020507" pitchFamily="18" charset="2"/>
              <a:buChar char="-"/>
              <a:tabLst>
                <a:tab pos="466725" algn="l"/>
              </a:tabLst>
            </a:pPr>
            <a:r>
              <a:rPr lang="ru-RU" sz="2600" u="none" strike="noStrik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любой материальный объект содержит информацию о самом себе, либо о другом объекте.</a:t>
            </a:r>
            <a:endParaRPr lang="ru-RU" sz="2600" u="none" strike="noStrike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/>
          </p:cNvSpPr>
          <p:nvPr>
            <p:ph type="body" idx="1"/>
          </p:nvPr>
        </p:nvSpPr>
        <p:spPr>
          <a:xfrm>
            <a:off x="323528" y="188641"/>
            <a:ext cx="8363272" cy="6409010"/>
          </a:xfrm>
        </p:spPr>
        <p:txBody>
          <a:bodyPr/>
          <a:lstStyle/>
          <a:p>
            <a:pPr marL="0" indent="0" algn="just">
              <a:spcBef>
                <a:spcPts val="0"/>
              </a:spcBef>
              <a:spcAft>
                <a:spcPts val="300"/>
              </a:spcAft>
            </a:pPr>
            <a:r>
              <a:rPr lang="ru-RU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Информации присущи следующие </a:t>
            </a:r>
            <a:r>
              <a:rPr lang="ru-RU" sz="2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свойства</a:t>
            </a:r>
            <a:r>
              <a:rPr lang="ru-RU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300"/>
              </a:spcAft>
            </a:pPr>
            <a:r>
              <a:rPr lang="ru-RU" sz="2800" i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Ценность информации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определяется степенью ее полезности для владельца. ФЗ РФ № 149-ФЗ гарантируется право собственника информации на ее использование и защиту от доступа к ней других лиц (организаций). ТАМ ЖЕ определяется режим доступа к информации. Если доступ к информации ограничен, то такая информация называется </a:t>
            </a:r>
            <a:r>
              <a:rPr lang="ru-RU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ограниченного доступа. 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Информация ограниченного доступа может содержать </a:t>
            </a:r>
            <a:r>
              <a:rPr lang="ru-RU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государственную тайну 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или </a:t>
            </a:r>
            <a:r>
              <a:rPr lang="ru-RU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конфиденциальную информацию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/>
          </p:cNvSpPr>
          <p:nvPr>
            <p:ph type="body"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pPr marL="0" indent="0" algn="just">
              <a:spcBef>
                <a:spcPts val="0"/>
              </a:spcBef>
              <a:spcAft>
                <a:spcPts val="300"/>
              </a:spcAft>
            </a:pPr>
            <a:r>
              <a:rPr lang="ru-RU" sz="2800" i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Достоверность информации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определяется достаточной для владельца точностью отражать объекты и процессы окружающего мира в определенных временных и пространственных рамках. Информация, искаженно представляющая действительность, может нанести владельцу значительный материальный и моральный ущерб. </a:t>
            </a:r>
          </a:p>
          <a:p>
            <a:pPr marL="0" indent="0" algn="just">
              <a:spcBef>
                <a:spcPts val="0"/>
              </a:spcBef>
              <a:spcAft>
                <a:spcPts val="300"/>
              </a:spcAft>
            </a:pP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Если информация искажена умышленно, то ее называют </a:t>
            </a:r>
            <a:r>
              <a:rPr lang="ru-RU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дезинформацией.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</a:pPr>
            <a:r>
              <a:rPr lang="ru-RU" sz="2800" i="1" dirty="0">
                <a:solidFill>
                  <a:srgbClr val="000000"/>
                </a:solidFill>
                <a:effectLst/>
                <a:latin typeface="Arial Black" panose="020B0A04020102020204" pitchFamily="34" charset="0"/>
                <a:ea typeface="Arial Unicode MS"/>
                <a:cs typeface="Arial Unicode MS"/>
              </a:rPr>
              <a:t>Своевременность информации</a:t>
            </a:r>
            <a:r>
              <a:rPr lang="ru-RU" sz="2800" i="1" dirty="0">
                <a:solidFill>
                  <a:srgbClr val="000000"/>
                </a:solidFill>
                <a:effectLst/>
                <a:latin typeface="Arial Unicode MS"/>
              </a:rPr>
              <a:t>,</a:t>
            </a:r>
            <a:r>
              <a:rPr lang="ru-RU" sz="2800" dirty="0">
                <a:solidFill>
                  <a:srgbClr val="000000"/>
                </a:solidFill>
                <a:effectLst/>
                <a:latin typeface="Arial Unicode MS"/>
              </a:rPr>
              <a:t> т.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е. соответствие ценности и достоверности определенному временному периоду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0F29617-2413-D7C0-D9BD-CE29C8F7E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292100" algn="just">
              <a:spcBef>
                <a:spcPts val="0"/>
              </a:spcBef>
              <a:spcAft>
                <a:spcPts val="0"/>
              </a:spcAft>
            </a:pPr>
            <a:r>
              <a:rPr lang="ru-RU" sz="2800" b="1" i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Предметом защиты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является информация, хранящаяся, обрабатываемая и передаваемая в компьютерных (информационных) системах. </a:t>
            </a:r>
          </a:p>
          <a:p>
            <a:pPr marL="0" indent="292100" algn="just">
              <a:spcBef>
                <a:spcPts val="0"/>
              </a:spcBef>
              <a:spcAft>
                <a:spcPts val="0"/>
              </a:spcAft>
            </a:pP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292100" algn="just">
              <a:spcBef>
                <a:spcPts val="0"/>
              </a:spcBef>
              <a:spcAft>
                <a:spcPts val="0"/>
              </a:spcAft>
            </a:pPr>
            <a:r>
              <a:rPr lang="ru-RU" sz="2800" b="1" i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Особенностями данного вида информации являются: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lvl="0" indent="-3429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 panose="020B0604020202020204" pitchFamily="34" charset="0"/>
              <a:buChar char="•"/>
              <a:tabLst>
                <a:tab pos="466725" algn="l"/>
              </a:tabLst>
            </a:pPr>
            <a:r>
              <a:rPr lang="ru-RU" sz="2800" i="1" u="none" strike="noStrik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двоичное представление информации внутри системы, независимо от физической сущности носителей исходной информации;</a:t>
            </a:r>
            <a:endParaRPr lang="ru-RU" sz="2800" u="none" strike="noStrike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-3429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 panose="020B0604020202020204" pitchFamily="34" charset="0"/>
              <a:buChar char="•"/>
              <a:tabLst>
                <a:tab pos="466725" algn="l"/>
              </a:tabLst>
            </a:pPr>
            <a:r>
              <a:rPr lang="ru-RU" sz="2800" i="1" u="none" strike="noStrik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высокая степень автоматизации обработки и передачи информации;</a:t>
            </a:r>
            <a:endParaRPr lang="ru-RU" sz="2800" u="none" strike="noStrike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-3429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 panose="020B0604020202020204" pitchFamily="34" charset="0"/>
              <a:buChar char="•"/>
              <a:tabLst>
                <a:tab pos="466725" algn="l"/>
              </a:tabLst>
            </a:pPr>
            <a:r>
              <a:rPr lang="ru-RU" sz="2800" i="1" u="none" strike="noStrike" spc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концентрация большого количества информации в КС.</a:t>
            </a:r>
            <a:endParaRPr lang="ru-RU" sz="2800" u="none" strike="noStrike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2531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1B262-F622-39F1-002E-C40CD40F2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5" y="0"/>
            <a:ext cx="9144000" cy="457199"/>
          </a:xfrm>
        </p:spPr>
        <p:txBody>
          <a:bodyPr/>
          <a:lstStyle/>
          <a:p>
            <a:r>
              <a:rPr lang="ru-RU" sz="3200" b="1" kern="0" dirty="0">
                <a:latin typeface="Times New Roman" panose="02020603050405020304" pitchFamily="18" charset="0"/>
              </a:rPr>
              <a:t>2 Основные понятия ЗИ в ИВС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95BB98-8540-D1C0-3BBE-4DA37897A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31838"/>
            <a:ext cx="8229600" cy="5394326"/>
          </a:xfrm>
        </p:spPr>
        <p:txBody>
          <a:bodyPr/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Под </a:t>
            </a:r>
            <a:r>
              <a:rPr lang="ru-RU" sz="2600" i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информационной безопасностью</a:t>
            </a:r>
            <a:r>
              <a:rPr lang="ru-RU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в соответствии с ГОСТ Р 50.1.053-2005 «Информационные технологии. Основные термины и определения в области технической защиты информации», будем понимать состояние защищенности информации, при котором обеспечиваются ее  конфиденциальность,  доступность и  целостность.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</a:pPr>
            <a:r>
              <a:rPr lang="ru-RU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Там же приведено определение </a:t>
            </a:r>
            <a:r>
              <a:rPr lang="ru-RU" sz="2600" i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информационной безопасности</a:t>
            </a:r>
            <a:r>
              <a:rPr lang="ru-RU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определяемое </a:t>
            </a:r>
            <a:r>
              <a:rPr lang="ru-RU" sz="2600" i="1" dirty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при применении информационных технологий</a:t>
            </a:r>
            <a:r>
              <a:rPr lang="ru-RU" sz="2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состояние защищенности информационной технологии, обеспечивающее безопасность  информации,  для  обработки  которой она  применяется,  и  информационную безопасность автоматизированной  информационной системы,  в которой она  реализована.</a:t>
            </a:r>
            <a:endParaRPr lang="ru-RU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1765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xfrm>
            <a:off x="457200" y="260350"/>
            <a:ext cx="8229600" cy="6597650"/>
          </a:xfrm>
        </p:spPr>
        <p:txBody>
          <a:bodyPr/>
          <a:lstStyle/>
          <a:p>
            <a:r>
              <a:rPr lang="ru-RU"/>
              <a:t>Под </a:t>
            </a:r>
            <a:r>
              <a:rPr lang="ru-RU" b="1" i="1"/>
              <a:t>информационной безопасностью</a:t>
            </a:r>
            <a:r>
              <a:rPr lang="ru-RU"/>
              <a:t> мы будем понимать защищенность информации и </a:t>
            </a:r>
            <a:r>
              <a:rPr lang="ru-RU" i="1"/>
              <a:t>поддерживающей инфраструктуры</a:t>
            </a:r>
            <a:r>
              <a:rPr lang="ru-RU"/>
              <a:t> от случайных или преднамеренных воздействий естественного или искусственного характера, которые могут нанести </a:t>
            </a:r>
            <a:r>
              <a:rPr lang="ru-RU" i="1"/>
              <a:t>неприемлемый ущерб</a:t>
            </a:r>
            <a:r>
              <a:rPr lang="ru-RU"/>
              <a:t> субъектам информационных отношений, в том числе владельцам и пользователям информации и </a:t>
            </a:r>
            <a:r>
              <a:rPr lang="ru-RU" i="1"/>
              <a:t>поддерживающей инфраструктуры</a:t>
            </a:r>
            <a:r>
              <a:rPr lang="ru-RU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/>
          </p:cNvSpPr>
          <p:nvPr>
            <p:ph type="body" idx="1"/>
          </p:nvPr>
        </p:nvSpPr>
        <p:spPr>
          <a:xfrm>
            <a:off x="457200" y="188913"/>
            <a:ext cx="8229600" cy="6669087"/>
          </a:xfrm>
        </p:spPr>
        <p:txBody>
          <a:bodyPr/>
          <a:lstStyle/>
          <a:p>
            <a:r>
              <a:rPr lang="ru-RU" sz="2800" b="1" i="1" dirty="0"/>
              <a:t>Защита информации</a:t>
            </a:r>
            <a:r>
              <a:rPr lang="ru-RU" sz="2800" dirty="0"/>
              <a:t> – это комплекс мероприятий, направленных на обеспечение информационной безопасности. </a:t>
            </a:r>
          </a:p>
          <a:p>
            <a:r>
              <a:rPr lang="ru-RU" sz="2800" dirty="0"/>
              <a:t>Правильный с методологической точки зрения подход к проблемам </a:t>
            </a:r>
            <a:r>
              <a:rPr lang="ru-RU" sz="2800" i="1" dirty="0"/>
              <a:t>информационной безопасности</a:t>
            </a:r>
            <a:r>
              <a:rPr lang="ru-RU" sz="2800" dirty="0"/>
              <a:t> начинается с выявления </a:t>
            </a:r>
            <a:r>
              <a:rPr lang="ru-RU" sz="2800" i="1" dirty="0"/>
              <a:t>субъектов информационных отношений</a:t>
            </a:r>
            <a:r>
              <a:rPr lang="ru-RU" sz="2800" dirty="0"/>
              <a:t> и интересов этих субъектов, связанных с использованием информационных систем (ИС).–</a:t>
            </a:r>
          </a:p>
          <a:p>
            <a:r>
              <a:rPr lang="ru-RU" sz="2800" dirty="0"/>
              <a:t> Оборотная сторона использования информационных технологий - Угрозы </a:t>
            </a:r>
            <a:r>
              <a:rPr lang="ru-RU" sz="2800" i="1" dirty="0"/>
              <a:t>информационной безопасности</a:t>
            </a:r>
            <a:r>
              <a:rPr lang="ru-RU" sz="2800" dirty="0"/>
              <a:t> 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/>
              <a:t>Следствия:</a:t>
            </a:r>
          </a:p>
        </p:txBody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Arial" charset="0"/>
              <a:buAutoNum type="arabicPeriod"/>
            </a:pPr>
            <a:r>
              <a:rPr lang="ru-RU" dirty="0"/>
              <a:t>Трактовка проблем, связанных с </a:t>
            </a:r>
            <a:r>
              <a:rPr lang="ru-RU" i="1" dirty="0"/>
              <a:t>информационной безопасностью</a:t>
            </a:r>
            <a:r>
              <a:rPr lang="ru-RU" dirty="0"/>
              <a:t>, для разных категорий субъектов может существенно различаться. </a:t>
            </a:r>
          </a:p>
          <a:p>
            <a:pPr marL="609600" indent="-609600">
              <a:lnSpc>
                <a:spcPct val="90000"/>
              </a:lnSpc>
              <a:buFont typeface="Arial" charset="0"/>
              <a:buAutoNum type="arabicPeriod"/>
            </a:pPr>
            <a:r>
              <a:rPr lang="ru-RU" i="1" dirty="0"/>
              <a:t>Информационная безопасность</a:t>
            </a:r>
            <a:r>
              <a:rPr lang="ru-RU" dirty="0"/>
              <a:t> не сводится исключительно к защите от несанкционированного доступа к информации, это принципиально более широкое понятие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898</Words>
  <Application>Microsoft Office PowerPoint</Application>
  <PresentationFormat>Экран (4:3)</PresentationFormat>
  <Paragraphs>51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Arial Black</vt:lpstr>
      <vt:lpstr>Arial Unicode MS</vt:lpstr>
      <vt:lpstr>Calibri</vt:lpstr>
      <vt:lpstr>Symbol</vt:lpstr>
      <vt:lpstr>Times New Roman</vt:lpstr>
      <vt:lpstr>Тема Office</vt:lpstr>
      <vt:lpstr>Лекция1  КОНЦЕПЦИЯ ЗАЩИТЫ ИНФОРМАЦИИ В ОПЕРАЦИОННЫХ СИСТЕМАХ  1. Предмет защиты информации 2.Основные понятия защиты информации в информационно-вычислительных системах 3 Основные составляющие информационной безопасности  </vt:lpstr>
      <vt:lpstr>1.Предмет защиты информации</vt:lpstr>
      <vt:lpstr>Презентация PowerPoint</vt:lpstr>
      <vt:lpstr>Презентация PowerPoint</vt:lpstr>
      <vt:lpstr>Презентация PowerPoint</vt:lpstr>
      <vt:lpstr>2 Основные понятия ЗИ в ИВС</vt:lpstr>
      <vt:lpstr>Презентация PowerPoint</vt:lpstr>
      <vt:lpstr>Презентация PowerPoint</vt:lpstr>
      <vt:lpstr>Следствия:</vt:lpstr>
      <vt:lpstr>3 Основные составляющие информационной безопасности</vt:lpstr>
      <vt:lpstr>Спектр интересов субъектов: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понятия и определения в области информационной безопасности</dc:title>
  <dc:creator>Марина</dc:creator>
  <dc:description>из лек1(?) ИБ РИНХ</dc:description>
  <cp:lastModifiedBy>Алексей</cp:lastModifiedBy>
  <cp:revision>173</cp:revision>
  <dcterms:created xsi:type="dcterms:W3CDTF">2013-02-04T18:05:09Z</dcterms:created>
  <dcterms:modified xsi:type="dcterms:W3CDTF">2024-08-29T09:16:37Z</dcterms:modified>
</cp:coreProperties>
</file>