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6" r:id="rId2"/>
    <p:sldId id="297" r:id="rId3"/>
    <p:sldId id="298" r:id="rId4"/>
    <p:sldId id="299" r:id="rId5"/>
    <p:sldId id="312" r:id="rId6"/>
    <p:sldId id="300" r:id="rId7"/>
    <p:sldId id="302" r:id="rId8"/>
    <p:sldId id="303" r:id="rId9"/>
    <p:sldId id="304" r:id="rId10"/>
    <p:sldId id="311" r:id="rId11"/>
    <p:sldId id="305" r:id="rId12"/>
    <p:sldId id="306" r:id="rId13"/>
    <p:sldId id="308" r:id="rId14"/>
    <p:sldId id="309" r:id="rId15"/>
    <p:sldId id="310" r:id="rId16"/>
    <p:sldId id="313" r:id="rId17"/>
    <p:sldId id="314" r:id="rId18"/>
    <p:sldId id="315" r:id="rId19"/>
    <p:sldId id="316" r:id="rId20"/>
    <p:sldId id="317" r:id="rId21"/>
    <p:sldId id="323" r:id="rId22"/>
    <p:sldId id="324" r:id="rId23"/>
    <p:sldId id="325" r:id="rId24"/>
    <p:sldId id="326" r:id="rId2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30" autoAdjust="0"/>
  </p:normalViewPr>
  <p:slideViewPr>
    <p:cSldViewPr>
      <p:cViewPr varScale="1">
        <p:scale>
          <a:sx n="61" d="100"/>
          <a:sy n="61" d="100"/>
        </p:scale>
        <p:origin x="16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DCFCD-624C-46CB-B296-321CFCDD592D}" type="datetimeFigureOut">
              <a:rPr lang="ru-RU" smtClean="0"/>
              <a:t>31.08.2025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32B78-96D7-46BF-8914-49F28A1DB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76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32B78-96D7-46BF-8914-49F28A1DBD3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64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7B83E-89B6-4219-BF87-7529AD0C6C87}" type="datetimeFigureOut">
              <a:rPr lang="ru-RU"/>
              <a:pPr>
                <a:defRPr/>
              </a:pPr>
              <a:t>31.08.2025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8D8B0-E8CE-47F4-9E84-C91982F6FE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B4FAB-08C6-438F-9A97-FA3D70DE0926}" type="datetimeFigureOut">
              <a:rPr lang="ru-RU"/>
              <a:pPr>
                <a:defRPr/>
              </a:pPr>
              <a:t>31.08.2025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FAF17-A4D8-4288-BD27-EF208B0589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E32C7-ACD9-496A-A7A0-28EBC05CAD79}" type="datetimeFigureOut">
              <a:rPr lang="ru-RU"/>
              <a:pPr>
                <a:defRPr/>
              </a:pPr>
              <a:t>31.08.2025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CAD07-7381-4FC1-9683-1CDE49BC4E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223D-52D0-454B-8A3C-7005BF6D46BA}" type="datetimeFigureOut">
              <a:rPr lang="ru-RU"/>
              <a:pPr>
                <a:defRPr/>
              </a:pPr>
              <a:t>31.08.2025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31C54-36C6-4FAF-B4D7-FB6AB5B168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5F859-55F1-4D4C-A012-509E1096357C}" type="datetimeFigureOut">
              <a:rPr lang="ru-RU"/>
              <a:pPr>
                <a:defRPr/>
              </a:pPr>
              <a:t>31.08.2025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06DA6-85DF-41EE-B567-E5F810D144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C992-A112-4A99-8FCC-9E199C84E769}" type="datetimeFigureOut">
              <a:rPr lang="ru-RU"/>
              <a:pPr>
                <a:defRPr/>
              </a:pPr>
              <a:t>31.08.2025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7B5FC-EE2B-4CC9-9BBD-2EB5625FE5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EDD4C-0A06-4AA1-A776-F6E4452F976C}" type="datetimeFigureOut">
              <a:rPr lang="ru-RU"/>
              <a:pPr>
                <a:defRPr/>
              </a:pPr>
              <a:t>31.08.2025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40005-CC87-4B15-9632-BAD0E57F2B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B19AA-4753-447B-A4F2-BC874F559128}" type="datetimeFigureOut">
              <a:rPr lang="ru-RU"/>
              <a:pPr>
                <a:defRPr/>
              </a:pPr>
              <a:t>31.08.2025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91F2D-58F0-49BD-958C-2007208555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189E0-E272-4B64-AD19-E5766F84BB3A}" type="datetimeFigureOut">
              <a:rPr lang="ru-RU"/>
              <a:pPr>
                <a:defRPr/>
              </a:pPr>
              <a:t>31.08.2025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25A93-5571-4D0E-95F4-D42D2A541D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F0F59-934F-4AA1-94E4-4CD406483BC5}" type="datetimeFigureOut">
              <a:rPr lang="ru-RU"/>
              <a:pPr>
                <a:defRPr/>
              </a:pPr>
              <a:t>31.08.2025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011C6-6047-4248-AD70-7F6A6C504C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A09DA-2DD2-416E-92C9-55AB2324AF4E}" type="datetimeFigureOut">
              <a:rPr lang="ru-RU"/>
              <a:pPr>
                <a:defRPr/>
              </a:pPr>
              <a:t>31.08.2025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7CC22-513C-4212-96B6-6948D0B0F3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6FC1E4-7E55-406F-9484-5BBA316FBA48}" type="datetimeFigureOut">
              <a:rPr lang="ru-RU"/>
              <a:pPr>
                <a:defRPr/>
              </a:pPr>
              <a:t>31.08.2025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FA8D75-543B-4D8A-934A-603AA0E11D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xfrm>
            <a:off x="468313" y="260649"/>
            <a:ext cx="8229600" cy="6192688"/>
          </a:xfrm>
        </p:spPr>
        <p:txBody>
          <a:bodyPr/>
          <a:lstStyle/>
          <a:p>
            <a:r>
              <a:rPr lang="ru-RU" sz="4000" dirty="0">
                <a:latin typeface="Arial" charset="0"/>
              </a:rPr>
              <a:t> </a:t>
            </a:r>
            <a:br>
              <a:rPr lang="ru-RU" sz="4000" dirty="0">
                <a:latin typeface="Arial" charset="0"/>
              </a:rPr>
            </a:br>
            <a:r>
              <a:rPr lang="ru-RU" sz="3200" b="1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Лекция1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надежность и безопасность ПО</a:t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Виды программного обеспечения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Функциональная надежность и функциональная безопасность ПО в ИС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Информационная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программного обеспечения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Надежность и ее основные показатели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009531"/>
          </a:xfrm>
        </p:spPr>
        <p:txBody>
          <a:bodyPr/>
          <a:lstStyle/>
          <a:p>
            <a:pPr marL="70485" marR="40005" indent="0" algn="just">
              <a:lnSpc>
                <a:spcPct val="112000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98942AD-1D71-166A-A42C-158D90260C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83" t="7917" r="6400"/>
          <a:stretch>
            <a:fillRect/>
          </a:stretch>
        </p:blipFill>
        <p:spPr bwMode="auto">
          <a:xfrm>
            <a:off x="363860" y="548680"/>
            <a:ext cx="8416279" cy="60095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xfrm>
            <a:off x="0" y="115888"/>
            <a:ext cx="8964488" cy="6742112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безопасность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 функциональной безопасности управляющих ИС состоит в исключении влияния их отказов и ошибок в функционировании на объекты управления и окружающую среду  </a:t>
            </a:r>
          </a:p>
          <a:p>
            <a:pPr marL="0" indent="0">
              <a:lnSpc>
                <a:spcPct val="114000"/>
              </a:lnSpc>
              <a:buNone/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691919C-6F0D-0420-B660-67651839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2056656"/>
            <a:ext cx="6984776" cy="46854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Следует отметить, что между содержанием безопасности и надежности систем имеют место принципиальные различия: если ненадежность приводит к неприемлемым уровням готовности, технического использования, безотказности и стоимости технического обслуживания, то недостаточная безопасность приводит к авариям и человеческим жертвам;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целями обеспечения надежности и функциональной безопасности систем существуют противоречия, устранение которых возможно на основе компромисса, т. е. требования к надежности и функциональной безопасности должны быть между собой сбалансированы;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объектах, представляющих повышенную опасность, в потенциально опасных и критически важных системах приоритеты отдаются задачам обеспечения безопасности, а требуемые уровни надежности должны задаваться с учетом ограничений по стоимости после выполнения требований по безопасности.</a:t>
            </a:r>
          </a:p>
          <a:p>
            <a:pPr>
              <a:buFont typeface="Arial" charset="0"/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Информационная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программного обеспечения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ИБ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—состояние защищенности информации и информационных систем, при котором обеспечивается конфиденциальность, целостность и доступность информации, а также поддерживается доверие субъектов информационной среды.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Цель ИБ 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защите информации от несанкционированного доступа, модификации, уничтожения или раскрытия, обеспечении конфиденциальности, целостности и доступности информации.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составляющие информационной безопасности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Конфиденциальность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(защита от несанкционированного доступа);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Целостность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(предотвращение искажения или разрушения информации);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(обеспечение возможности своевременного доступа к информации).</a:t>
            </a:r>
          </a:p>
          <a:p>
            <a:pPr marL="88900" marR="24130" indent="0" algn="just">
              <a:lnSpc>
                <a:spcPct val="114000"/>
              </a:lnSpc>
              <a:spcBef>
                <a:spcPts val="90"/>
              </a:spcBef>
              <a:spcAft>
                <a:spcPts val="0"/>
              </a:spcAft>
              <a:buNone/>
            </a:pPr>
            <a:endParaRPr lang="ru-RU" sz="2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xfrm>
            <a:off x="0" y="116632"/>
            <a:ext cx="9036496" cy="6009531"/>
          </a:xfrm>
        </p:spPr>
        <p:txBody>
          <a:bodyPr/>
          <a:lstStyle/>
          <a:p>
            <a:pPr marL="0" indent="0"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информации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комплекс организационных мер и технических мероприятий, направленных на защиту информации от угроз, повреждений, утраты или несанкционированного использования.</a:t>
            </a:r>
          </a:p>
          <a:p>
            <a:pPr marL="0" indent="0">
              <a:buNone/>
            </a:pP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ЗИ включает 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себя разработку и внедрение механизмов и технологий, препятствующих нарушению конфиденциальности, целостности и доступности информации.</a:t>
            </a:r>
          </a:p>
          <a:p>
            <a:pPr marL="0" indent="0" algn="ctr"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защиты информации: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защита объектов хранения информации;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криптографической защиты 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(шифрование, электронная подпись);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Антивирусные средства и межсетевые экраны;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доступа к ресурсам и аутентификация пользователей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7310" marR="76200" indent="0" algn="just">
              <a:lnSpc>
                <a:spcPct val="115000"/>
              </a:lnSpc>
              <a:spcBef>
                <a:spcPts val="190"/>
              </a:spcBef>
              <a:spcAft>
                <a:spcPts val="0"/>
              </a:spcAft>
              <a:buNone/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 и различия ИБ и ЗИ: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ИБ охватывает концепцию защиты информации и обеспечивает условия её функционирования, поддерживая необходимые меры защиты.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ЗИ является инструментом реализации целей информационной безопасности, обеспечивая механизмы предотвращения атак и угроз.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Отличия: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ИБ — это более широкое понятие, охватывающее философию, стратегию и политику защиты информации.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ЗИ — это конкретный процесс реализации методов и техник, предназначенных для достижения целей информационной безопасности.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ИБ представляет собой целостную систему взглядов и подходов, а ЗИ — инструментальные методы и технологии, направленные на реализацию этих взглядов</a:t>
            </a:r>
          </a:p>
          <a:p>
            <a:pPr marL="88900" marR="43180" indent="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  <a:buNone/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88913"/>
            <a:ext cx="9144000" cy="648017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ИБ ПО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</a:t>
            </a:r>
            <a:r>
              <a:rPr lang="ru-RU" sz="25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состояние защищенности ПО, при котором обеспечивается конфиденциальность, целостность и доступность информации при использовании соответствующего ПО, а также поддерживается доверие субъектов информационной среды.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цель — предотвратить несанкционированный доступ к данным, их изменение или уничтожение, а также обеспечить стабильную работу программ.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аспекты безопасности ПО включают: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 и авторизация: 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подлинности пользователей и определение их прав доступа к системе.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Шифрование: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защита данных при передаче и хранении.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и </a:t>
            </a:r>
            <a:r>
              <a:rPr lang="ru-RU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патчинг</a:t>
            </a: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устранение уязвимостей в программном обеспечении через регулярные обновления.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и аудит: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постоянное отслеживание и анализ действий в системе для выявления подозрительной активности</a:t>
            </a:r>
            <a:r>
              <a:rPr lang="ru-RU" dirty="0"/>
              <a:t>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197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sz="25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Зачем она нужна :</a:t>
            </a: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данных: 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безопасности ПО важную роль в предотвращении несанкционированного доступа к конфиденциальной информации.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рисков: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ЗИ от кибератак, вирусов и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угроз помогает снизить риск, </a:t>
            </a:r>
            <a:r>
              <a:rPr lang="ru-RU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фин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-х убытков и нанесения ущерба репутации.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требованиям: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Во многих отраслях и регионах действуют строгие правила и стандарты в области ИБ. Внедрение мер по обеспечению безопасности ПО позволяет соответствовать этим требованиям и избежать возможных юридических проблем.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Доверие пользователей: 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склонны доверять программам и сервисам, которые обеспечивают высокий уровень безопасности. Это доверие играет важную роль в успешном ведении бизнеса и удержании клиентов.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стабильной работы: 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может содержать уязвимости, которые могут привести к сбоям и остановке работы систем. ТО, необходимо обеспечить защиту от таких уязвимостей, чтобы поддерживать непрерывную и стабильную работу ПО и ИС в целом.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807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179512" y="1"/>
            <a:ext cx="8964488" cy="666908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Отличие  безопасности ПО от кибербезопасности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Они связаны, но различаются по своему охвату и специфике.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ИБ ПО: 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Сосредотачивается на защите конкретных программ и приложений. Включает в себя меры по предотвращению уязвимостей в коде, защите от несанкционированного доступа и обеспечению целостности данных в конкретных приложениях.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аспекты: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безопасное кодирование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безопасности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уязвимостями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обновления и патчи.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Кибербезопасность: 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более широкий спектр защиты, включая безопасность всей информационной инфраструктуры организации.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меры по защите сетей, серверов, баз данных, устройств и данных от разнообразных угроз.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56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аспекты: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сетевой инфраструктуры;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и обнаружение угроз;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инцидентами;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пользователей;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внедрение политики безопасности.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Основное различие между ними заключается в том, что </a:t>
            </a:r>
            <a:r>
              <a:rPr lang="ru-RU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кибербез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охватывает все аспекты ЗИ и ИС в целом, а ИБ ПО сосредоточена на конкретных приложениях и их защите от уязвимостей и атак.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</a:t>
            </a: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ПО: 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и устранение уязвимостей в веб-приложении, чтобы предотвратить SQL-инъекции.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Кибербезопасность: 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всей сети организации, включая файрволлы, антивирусные программы и политики доступа, для предотвращения кибератак.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 области важны и тесно связаны между собой, поскольку обеспечение ИБ  ПО является ключевой частью общей стратегии кибербезопасности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7160" marR="78105" indent="0" algn="just">
              <a:lnSpc>
                <a:spcPct val="114000"/>
              </a:lnSpc>
              <a:spcAft>
                <a:spcPts val="0"/>
              </a:spcAft>
              <a:buNone/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36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669360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Виды программного обеспечения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Системное (базовое) программное обеспечение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условно представляет собой пирамиду, где каждый высший уровень базируется на ПО предшествующих уровней.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Базовый уровень - 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низший уровень программного обеспечения. Базовое программное обеспечение содержится в BIOS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 уровень - 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системное ПО, представляющее собой комплекс программ, которые обеспечивают взаимодействие других программ системы с программами базового уровня. Совокупность ПО системного уровня образует ядро ОС </a:t>
            </a: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Служебный уровень 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предназначен для автоматизации работ по проверке и настройке ИС, а также для улучшения функций системных программ.: диспетчеры файлов, средства сжатия данных, средства диагностики, инсталляции компьютерной безопасности и др.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Совокупность базового, системного и служебного уровней программных средств принято называть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системным (базовым)ПО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ПО обеспечивается применением набора мер, направленных на защиту от различных угроз, которые могут негативно повлиять на целостность, конфиденциальность и доступность программ.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5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типы угроз, от которых обеспечивается защита: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Несанкционированный доступ:</a:t>
            </a:r>
          </a:p>
          <a:p>
            <a:pPr>
              <a:spcBef>
                <a:spcPts val="0"/>
              </a:spcBef>
            </a:pP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Вредоносное ПО:</a:t>
            </a:r>
          </a:p>
          <a:p>
            <a:pPr>
              <a:spcBef>
                <a:spcPts val="0"/>
              </a:spcBef>
            </a:pP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Атаки на уязвимости:</a:t>
            </a:r>
          </a:p>
          <a:p>
            <a:pPr>
              <a:spcBef>
                <a:spcPts val="0"/>
              </a:spcBef>
            </a:pP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Искажения данных:</a:t>
            </a:r>
          </a:p>
          <a:p>
            <a:pPr>
              <a:spcBef>
                <a:spcPts val="0"/>
              </a:spcBef>
            </a:pP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Отказ в обслуживании (</a:t>
            </a:r>
            <a:r>
              <a:rPr lang="ru-RU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spcBef>
                <a:spcPts val="0"/>
              </a:spcBef>
            </a:pP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 и социальная инженерия:</a:t>
            </a:r>
          </a:p>
          <a:p>
            <a:pPr>
              <a:spcBef>
                <a:spcPts val="0"/>
              </a:spcBef>
            </a:pP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Нарушение конфиденциальности:</a:t>
            </a:r>
          </a:p>
          <a:p>
            <a:pPr>
              <a:spcBef>
                <a:spcPts val="0"/>
              </a:spcBef>
            </a:pP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Недостаточная защита данных: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934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107504" y="1"/>
            <a:ext cx="9036496" cy="6669088"/>
          </a:xfrm>
        </p:spPr>
        <p:txBody>
          <a:bodyPr/>
          <a:lstStyle/>
          <a:p>
            <a:pPr marL="0" indent="0" algn="ctr"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Надежность и ее основные показатели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Надежность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свойство изделия сохранять работоспособность в течение заданного промежутка времени при определенных условиях эксплуатации.</a:t>
            </a:r>
          </a:p>
          <a:p>
            <a:pPr marL="0" indent="0" algn="ctr">
              <a:buNone/>
            </a:pP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показатели надежности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algn="just"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Вероятность безотказной работы (</a:t>
            </a:r>
            <a:r>
              <a:rPr lang="ru-RU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вероятность того, что изделие проработает без отказов определенный промежуток времени </a:t>
            </a: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Она вычисляется как отношение числа изделий, сохранивших работоспособность, к общему числу изделий на начало периода наблюдения.</a:t>
            </a:r>
          </a:p>
          <a:p>
            <a:pPr marL="0" lvl="0" indent="0" algn="just">
              <a:buNone/>
            </a:pP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где λ — интенсивность отказов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1E234D-E614-D07F-A519-17D98A787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123" y="4077072"/>
            <a:ext cx="228175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84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sz="2400" u="sng" dirty="0"/>
              <a:t>Вероятность события можно определить тремя основными способами</a:t>
            </a:r>
            <a:r>
              <a:rPr lang="ru-RU" sz="2400" dirty="0"/>
              <a:t>: </a:t>
            </a:r>
            <a:r>
              <a:rPr lang="ru-RU" sz="2400" i="1" dirty="0"/>
              <a:t>классическим, статистическим и геометрическим</a:t>
            </a:r>
            <a:r>
              <a:rPr lang="ru-RU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i="1" dirty="0"/>
              <a:t>Классическое определение вероятности </a:t>
            </a:r>
            <a:r>
              <a:rPr lang="ru-RU" sz="2200" dirty="0"/>
              <a:t>используется когда исходы опыта </a:t>
            </a:r>
            <a:r>
              <a:rPr lang="ru-RU" sz="2200" dirty="0" err="1"/>
              <a:t>равновозможны</a:t>
            </a:r>
            <a:r>
              <a:rPr lang="ru-RU" sz="2200" dirty="0"/>
              <a:t> и конечное число возможных исходов известно.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Пусть событие </a:t>
            </a:r>
            <a:r>
              <a:rPr lang="ru-RU" sz="2400" i="1" dirty="0"/>
              <a:t>A</a:t>
            </a:r>
            <a:r>
              <a:rPr lang="ru-RU" sz="2400" dirty="0"/>
              <a:t> — интересующее нас событие, а пространство элементарных исходов состоит из </a:t>
            </a:r>
            <a:r>
              <a:rPr lang="ru-RU" sz="2400" i="1" dirty="0"/>
              <a:t>n</a:t>
            </a:r>
            <a:r>
              <a:rPr lang="ru-RU" sz="2400" dirty="0"/>
              <a:t> равновозможных исходов, из которых благоприятствуют событию </a:t>
            </a:r>
            <a:r>
              <a:rPr lang="ru-RU" sz="2400" i="1" dirty="0"/>
              <a:t>A</a:t>
            </a:r>
            <a:r>
              <a:rPr lang="ru-RU" sz="2400" dirty="0"/>
              <a:t> ровно </a:t>
            </a:r>
            <a:r>
              <a:rPr lang="ru-RU" sz="2400" i="1" dirty="0"/>
              <a:t>m</a:t>
            </a:r>
            <a:r>
              <a:rPr lang="ru-RU" sz="2400" dirty="0"/>
              <a:t> исходов.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Тогда вероятность события </a:t>
            </a:r>
            <a:r>
              <a:rPr lang="ru-RU" sz="2400" i="1" dirty="0"/>
              <a:t>A</a:t>
            </a:r>
            <a:r>
              <a:rPr lang="ru-RU" sz="2400" dirty="0"/>
              <a:t> равна отношению числа благоприятствующих исходов к общему числу исходов: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i="1" dirty="0"/>
              <a:t>P</a:t>
            </a:r>
            <a:r>
              <a:rPr lang="ru-RU" sz="2400" dirty="0"/>
              <a:t>(</a:t>
            </a:r>
            <a:r>
              <a:rPr lang="ru-RU" sz="2400" i="1" dirty="0"/>
              <a:t>A</a:t>
            </a:r>
            <a:r>
              <a:rPr lang="ru-RU" sz="2400" dirty="0"/>
              <a:t>)=</a:t>
            </a:r>
            <a:r>
              <a:rPr lang="ru-RU" sz="2400" i="1" dirty="0"/>
              <a:t>n/m</a:t>
            </a:r>
            <a:r>
              <a:rPr lang="ru-RU" sz="24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i="1" dirty="0"/>
              <a:t>Статистическое (частотное) определение вероятности </a:t>
            </a:r>
            <a:r>
              <a:rPr lang="ru-RU" sz="2200" dirty="0"/>
              <a:t>базируется на экспериментальных данных и применяется, когда точное число исходов неизвестно или сложно подсчитать.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Вероятностью события </a:t>
            </a:r>
            <a:r>
              <a:rPr lang="ru-RU" sz="2400" i="1" dirty="0"/>
              <a:t>A</a:t>
            </a:r>
            <a:r>
              <a:rPr lang="ru-RU" sz="2400" dirty="0"/>
              <a:t> называют предел относительной частоты наступления события </a:t>
            </a:r>
            <a:r>
              <a:rPr lang="ru-RU" sz="2400" i="1" dirty="0"/>
              <a:t>A</a:t>
            </a:r>
            <a:r>
              <a:rPr lang="ru-RU" sz="2400" dirty="0"/>
              <a:t>, когда число опытов стремится к бесконечности: </a:t>
            </a:r>
          </a:p>
          <a:p>
            <a:pPr marL="0" indent="0">
              <a:buNone/>
            </a:pPr>
            <a:r>
              <a:rPr lang="ru-RU" sz="2400" dirty="0"/>
              <a:t> </a:t>
            </a:r>
          </a:p>
          <a:p>
            <a:pPr marL="0" indent="0">
              <a:buNone/>
            </a:pPr>
            <a:r>
              <a:rPr lang="ru-RU" sz="2400" dirty="0"/>
              <a:t>где </a:t>
            </a:r>
            <a:r>
              <a:rPr lang="ru-RU" sz="2400" i="1" dirty="0" err="1"/>
              <a:t>k</a:t>
            </a:r>
            <a:r>
              <a:rPr lang="ru-RU" sz="2400" i="1" baseline="-25000" dirty="0" err="1"/>
              <a:t>n</a:t>
            </a:r>
            <a:r>
              <a:rPr lang="ru-RU" sz="2400" dirty="0"/>
              <a:t> — число событий </a:t>
            </a:r>
            <a:r>
              <a:rPr lang="ru-RU" sz="2400" i="1" dirty="0"/>
              <a:t>A</a:t>
            </a:r>
            <a:r>
              <a:rPr lang="ru-RU" sz="2400" dirty="0"/>
              <a:t> в серии из </a:t>
            </a:r>
            <a:r>
              <a:rPr lang="ru-RU" sz="2400" i="1" dirty="0"/>
              <a:t>n</a:t>
            </a:r>
            <a:r>
              <a:rPr lang="ru-RU" sz="2400" dirty="0"/>
              <a:t> испытаний.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14DFF96-A6D6-8D9D-539E-C7B80FC8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7" y="5462092"/>
            <a:ext cx="2736304" cy="94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26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88913"/>
            <a:ext cx="9144000" cy="6480175"/>
          </a:xfrm>
        </p:spPr>
        <p:txBody>
          <a:bodyPr/>
          <a:lstStyle/>
          <a:p>
            <a:pPr marL="0" indent="0">
              <a:buNone/>
            </a:pPr>
            <a:r>
              <a:rPr lang="ru-RU" sz="2400" i="1" dirty="0"/>
              <a:t>Геометрическое определение вероятности </a:t>
            </a:r>
            <a:r>
              <a:rPr lang="ru-RU" sz="2400" dirty="0"/>
              <a:t>применимо в случаях непрерывных распределений вероятностей, когда речь идет о точках на плоскости, отрезках, областях пространства и так далее.</a:t>
            </a:r>
          </a:p>
          <a:p>
            <a:pPr marL="0" indent="0">
              <a:buNone/>
            </a:pPr>
            <a:r>
              <a:rPr lang="ru-RU" sz="2400" dirty="0"/>
              <a:t>Если событие </a:t>
            </a:r>
            <a:r>
              <a:rPr lang="ru-RU" sz="2400" i="1" dirty="0"/>
              <a:t>A</a:t>
            </a:r>
            <a:r>
              <a:rPr lang="ru-RU" sz="2400" dirty="0"/>
              <a:t> связано с попаданием точки в область </a:t>
            </a:r>
            <a:r>
              <a:rPr lang="ru-RU" sz="2400" i="1" dirty="0"/>
              <a:t>S</a:t>
            </a:r>
            <a:r>
              <a:rPr lang="ru-RU" sz="2400" i="1" baseline="-25000" dirty="0"/>
              <a:t>A</a:t>
            </a:r>
            <a:r>
              <a:rPr lang="ru-RU" sz="2400" dirty="0"/>
              <a:t> внутри некоторой большей области </a:t>
            </a:r>
            <a:r>
              <a:rPr lang="ru-RU" sz="2400" i="1" dirty="0"/>
              <a:t>S</a:t>
            </a:r>
            <a:r>
              <a:rPr lang="ru-RU" sz="2400" dirty="0"/>
              <a:t>, и попадание в любую точку одинаково вероятно, то вероятность события </a:t>
            </a:r>
            <a:r>
              <a:rPr lang="ru-RU" sz="2400" i="1" dirty="0"/>
              <a:t>A</a:t>
            </a:r>
            <a:r>
              <a:rPr lang="ru-RU" sz="2400" dirty="0"/>
              <a:t> определяется как отношение площади (или длины, объёма) области </a:t>
            </a:r>
            <a:r>
              <a:rPr lang="ru-RU" sz="2400" i="1" dirty="0"/>
              <a:t>S</a:t>
            </a:r>
            <a:r>
              <a:rPr lang="ru-RU" sz="2400" i="1" baseline="-25000" dirty="0"/>
              <a:t>A</a:t>
            </a:r>
            <a:r>
              <a:rPr lang="ru-RU" sz="2400" dirty="0"/>
              <a:t> к площади всей области </a:t>
            </a:r>
            <a:r>
              <a:rPr lang="ru-RU" sz="2400" i="1" dirty="0"/>
              <a:t>S</a:t>
            </a:r>
            <a:r>
              <a:rPr lang="ru-RU" sz="2400" dirty="0"/>
              <a:t>:</a:t>
            </a:r>
          </a:p>
          <a:p>
            <a:pPr marL="0" indent="0" algn="ctr">
              <a:buNone/>
            </a:pPr>
            <a:r>
              <a:rPr lang="en-US" sz="2400" i="1" dirty="0"/>
              <a:t>P</a:t>
            </a:r>
            <a:r>
              <a:rPr lang="ru-RU" sz="2400" dirty="0"/>
              <a:t>(</a:t>
            </a:r>
            <a:r>
              <a:rPr lang="en-US" sz="2400" i="1" dirty="0"/>
              <a:t>A</a:t>
            </a:r>
            <a:r>
              <a:rPr lang="ru-RU" sz="2400" dirty="0"/>
              <a:t>)=</a:t>
            </a:r>
            <a:r>
              <a:rPr lang="en-US" sz="2400" i="1" dirty="0"/>
              <a:t>S</a:t>
            </a:r>
            <a:r>
              <a:rPr lang="ru-RU" sz="2400" i="1" dirty="0"/>
              <a:t>/</a:t>
            </a:r>
            <a:r>
              <a:rPr lang="en-US" sz="2400" i="1" dirty="0"/>
              <a:t>S</a:t>
            </a:r>
            <a:r>
              <a:rPr lang="en-US" sz="2400" i="1" baseline="-25000" dirty="0"/>
              <a:t>A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r>
              <a:rPr lang="ru-RU" sz="2400" dirty="0"/>
              <a:t>Частота наступления события обозначает долю случаев, когда данное событие произошло, в общем числе экспериментов или наблюдений.</a:t>
            </a:r>
          </a:p>
          <a:p>
            <a:pPr marL="0" indent="0">
              <a:buNone/>
            </a:pPr>
            <a:r>
              <a:rPr lang="ru-RU" sz="2400" dirty="0"/>
              <a:t>Пусть проведено </a:t>
            </a:r>
            <a:r>
              <a:rPr lang="ru-RU" sz="2400" i="1" dirty="0"/>
              <a:t>n</a:t>
            </a:r>
            <a:r>
              <a:rPr lang="ru-RU" sz="2400" dirty="0"/>
              <a:t> повторений эксперимента, и событие </a:t>
            </a:r>
            <a:r>
              <a:rPr lang="ru-RU" sz="2400" i="1" dirty="0"/>
              <a:t>A</a:t>
            </a:r>
            <a:r>
              <a:rPr lang="ru-RU" sz="2400" dirty="0"/>
              <a:t> наступило </a:t>
            </a:r>
            <a:r>
              <a:rPr lang="ru-RU" sz="2400" i="1" dirty="0"/>
              <a:t>k</a:t>
            </a:r>
            <a:r>
              <a:rPr lang="ru-RU" sz="2400" dirty="0"/>
              <a:t> раз. Тогда </a:t>
            </a:r>
            <a:r>
              <a:rPr lang="ru-RU" sz="2400" b="1" dirty="0"/>
              <a:t>частота наступления события </a:t>
            </a:r>
            <a:r>
              <a:rPr lang="ru-RU" sz="2400" b="1" i="1" dirty="0"/>
              <a:t>A</a:t>
            </a:r>
            <a:r>
              <a:rPr lang="ru-RU" sz="2400" dirty="0"/>
              <a:t> рассчитывается:</a:t>
            </a:r>
          </a:p>
          <a:p>
            <a:pPr marL="0" indent="0" algn="ctr">
              <a:buNone/>
            </a:pPr>
            <a:r>
              <a:rPr lang="ru-RU" sz="2400" i="1" dirty="0"/>
              <a:t>f</a:t>
            </a:r>
            <a:r>
              <a:rPr lang="ru-RU" sz="2400" dirty="0"/>
              <a:t>(</a:t>
            </a:r>
            <a:r>
              <a:rPr lang="ru-RU" sz="2400" i="1" dirty="0"/>
              <a:t>A</a:t>
            </a:r>
            <a:r>
              <a:rPr lang="ru-RU" sz="2400" dirty="0"/>
              <a:t>)=</a:t>
            </a:r>
            <a:r>
              <a:rPr lang="ru-RU" sz="2400" i="1" dirty="0"/>
              <a:t>n/k</a:t>
            </a:r>
            <a:endParaRPr lang="ru-RU" sz="2400" dirty="0"/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005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наработка до отказа (</a:t>
            </a:r>
            <a:r>
              <a:rPr lang="ru-RU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среднее время работы изделия до первого отказа. Вычисляется путем деления суммарной наработки всех изделий на число произошедших отказов.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Интенсивность отказов (</a:t>
            </a:r>
            <a:r>
              <a:rPr lang="ru-RU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частота возникновения отказов в единицу времени, выраженная отношением числа отказавших элементов к общему количеству работающих и времени наблюдений.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— начальное количество изделий,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количество оставшихся работоспособных изделий спустя время </a:t>
            </a:r>
            <a:r>
              <a:rPr lang="ru-RU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готовности (</a:t>
            </a:r>
            <a:r>
              <a:rPr lang="ru-RU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Kg</a:t>
            </a: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доля времени, в течение которого устройство доступно для использования относительно всего периода наблюдения.</a:t>
            </a:r>
          </a:p>
          <a:p>
            <a:pPr marL="0" indent="0"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время нахождения устройства</a:t>
            </a: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исправном состоянии, </a:t>
            </a:r>
            <a:r>
              <a:rPr lang="ru-RU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Trep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время ремонта или обслуживания.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89C4E7D-40D7-467C-25C7-13EB75DC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196752"/>
            <a:ext cx="1728192" cy="77470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35F971-30C0-F921-8CE7-B659BC75A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49" y="3119437"/>
            <a:ext cx="1954645" cy="77470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89695F-D0AC-9069-2411-C5BFCE8B1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5301208"/>
            <a:ext cx="2086493" cy="101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741368"/>
          </a:xfrm>
        </p:spPr>
        <p:txBody>
          <a:bodyPr/>
          <a:lstStyle/>
          <a:p>
            <a:pPr marL="0" indent="0" algn="ctr"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Прикладное программное обеспечение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Прикладное программное обеспечение по функциональным признакам можно сгруппировать в два больших класса программ: это производственные программы и программы научно-технические.</a:t>
            </a:r>
          </a:p>
          <a:p>
            <a:pPr marL="0" indent="0"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Производственные программы. 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автоматизации обработки текстовых и графических изображений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автоматизации управленческой деятельности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инструментальные системы автоматизации проектирования и программирования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buNone/>
            </a:pP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программы хранения и обработки данных и знаний, поддержки принятия решений.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buNone/>
            </a:pP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автоматизации и оптимизации процессов обработки информации и управления.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spcAft>
                <a:spcPts val="300"/>
              </a:spcAft>
            </a:pP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xfrm>
            <a:off x="0" y="188640"/>
            <a:ext cx="8964488" cy="5937523"/>
          </a:xfrm>
        </p:spPr>
        <p:txBody>
          <a:bodyPr/>
          <a:lstStyle/>
          <a:p>
            <a:pPr marL="0" indent="0"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Научно-технические программы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статистической обработки данных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математического моделирования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>
              <a:buNone/>
            </a:pP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имитационного моделирования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заключение отметим .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Важно понимать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между производственными и научно-техническими программами существует тесная взаимосвязь. Производственные программы создаются и развиваются в результате статистической обработки накопленных практических данных, математического и имитационного моделирования. В свою очередь, научно-технические программы создаются с помощью инструментальных средств и систем программирования, а также программ автоматизации обработки текстовых данных и графических изображений</a:t>
            </a:r>
            <a:endParaRPr lang="ru-RU" sz="2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0F29617-2413-D7C0-D9BD-CE29C8F7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ctr"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 Программы встроенных систем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Встроенные системы являются неотъемлемой частью информационно-управляющих систем (ИУС): в большинстве своем они содержатся в объектах управления, в подсистемах ИУС, непосредственно управляющих объектами управления. Встроенные системы самостоятельно используются в бытовой технике: в стиральных машинах, телевизорах, холодильниках др.</a:t>
            </a:r>
          </a:p>
          <a:p>
            <a:pPr marL="0" indent="0"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практике используется большой класс бортовых ИУС, осуществляющих управление движущимися объектами и системами: автомобилями, локомотивами, самолетами, морскими судами, ракетами и т. д. </a:t>
            </a:r>
          </a:p>
          <a:p>
            <a:pPr marL="0" indent="0"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подавляющем большинстве случаев ПО встраиваемой системы нельзя рассматривать в отрыве от аппаратного обеспечения, конструкции системы и особенностей ее окружения. </a:t>
            </a:r>
          </a:p>
          <a:p>
            <a:pPr marL="0" indent="0">
              <a:buNone/>
            </a:pP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понимать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проектируется не часть системы, а система в целом</a:t>
            </a:r>
          </a:p>
        </p:txBody>
      </p:sp>
    </p:spTree>
    <p:extLst>
      <p:ext uri="{BB962C8B-B14F-4D97-AF65-F5344CB8AC3E}">
        <p14:creationId xmlns:p14="http://schemas.microsoft.com/office/powerpoint/2010/main" val="425253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0" y="260350"/>
            <a:ext cx="8964488" cy="6597650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Функциональная надежность и функциональная безопасность ПО в ИС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«функциональная надежность» до настоящего времени трактуется различными исследователями неоднозначно. Под функциональной надежностью понимается готовность системы к выполнению предусмотренных задач.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Другой, состоит в том, что для многофункциональной АСУ рассчитывается надежность относительно каждой функции. С этой целью устанавливается перечень функций, видов их отказов и критериев этих отказов.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надежности системы оценивается в зависимости от надежности ее составляющих. Для этого из ее состава выделяются </a:t>
            </a: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подсистемы 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(ФП), решающие одну конкретную задачу. Анализ надежности всей системы проводят для каждой ФП с учетом надежности ее составных средств (рис. 1). 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xfrm>
            <a:off x="107504" y="0"/>
            <a:ext cx="9036496" cy="674136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показателей надежности используют показатели надежности реализации функций ФП. Так, в качестве единичного показателя безотказности системы вводится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вероятность безотказной работы </a:t>
            </a: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i-й 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ФП в течение заданного времени или показатели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средней наработки до отказа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наработки на отказ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интенсивности отказов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потока отказов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комплексных показателей надежности используют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коэффициенты готовности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технического использования и сохранения эффективности каждой i-й ФП.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F241C39-C021-3C4A-1C3B-E4B9EB754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269"/>
            <a:ext cx="6201987" cy="34117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xfrm>
            <a:off x="107504" y="0"/>
            <a:ext cx="8784975" cy="658653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подход широко распространен но имеет существенные недостатки при рассмотрении АИС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Разделение многофункциональной информационной системы на ряд функциональных подсистем не подкрепляется обоснованными критериями разделения,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В современных АСУ оперативность обработки информации настоль­ ко высока, что в доли секунды по случайным запросам могут решаться потоки задач.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вопрос как рассчитывать надежность системы с динамично изменяющейся структурой, остается открытым.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образом: </a:t>
            </a: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надежность 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совокупность свойств, которые определя­ ют способность программного обеспечения 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приемлемым уровнем безошибочности правильно преобразовывать исходные данные в результаты при данных условиях, сохраняя выходные результаты в допустимых пределах.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858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</a:t>
            </a:r>
            <a:r>
              <a:rPr lang="ru-RU" sz="25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общей надежностью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понимается </a:t>
            </a: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комплексное свойство объекта, которое подразумевает его способность сохранять функциональные параметры в заданных условиях в течение установленного времени, включая безотказность, долговечность, ремонтопригодность и сохраняемость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</a:t>
            </a: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общей надёжности 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представлено на рис.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правильное, или корректное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обслуживание осуществляется, когда обслуживание реализует функцию (функции) системы;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отказ системы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событие отклонения осуществляемого обслуживания от правильного обслуживания, т. е. отказ — это переход от правильного обслуживания к неправильному обслуживанию, когда не осуществляется функция системы;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восстановление обслуживания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переход от неправильного обслуживания к правильному;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обслуживания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временной интервал, в течение которого происходит неправильное обслуживание;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ошибка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состояние системы, которое может вызвать последующий отказ. </a:t>
            </a:r>
          </a:p>
          <a:p>
            <a:pPr marL="0" marR="82550" indent="0" algn="just">
              <a:lnSpc>
                <a:spcPct val="118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</TotalTime>
  <Words>2213</Words>
  <Application>Microsoft Office PowerPoint</Application>
  <PresentationFormat>Экран (4:3)</PresentationFormat>
  <Paragraphs>154</Paragraphs>
  <Slides>24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Тема Office</vt:lpstr>
      <vt:lpstr>  Лекция1 Введение в надежность и безопасность ПО  1. Виды программного обеспечения 2. Функциональная надежность и функциональная безопасность ПО в ИС 3 Информационная безопасность программного обеспечения 4. Надежность и ее основные показатели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понятия и определения в области информационной безопасности</dc:title>
  <dc:creator>Марина</dc:creator>
  <cp:lastModifiedBy>Алексей</cp:lastModifiedBy>
  <cp:revision>221</cp:revision>
  <dcterms:created xsi:type="dcterms:W3CDTF">2013-02-04T18:05:09Z</dcterms:created>
  <dcterms:modified xsi:type="dcterms:W3CDTF">2025-08-31T14:27:23Z</dcterms:modified>
</cp:coreProperties>
</file>