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334" r:id="rId4"/>
    <p:sldId id="335" r:id="rId5"/>
    <p:sldId id="341" r:id="rId6"/>
    <p:sldId id="364" r:id="rId7"/>
    <p:sldId id="365" r:id="rId8"/>
    <p:sldId id="340" r:id="rId9"/>
    <p:sldId id="342" r:id="rId10"/>
    <p:sldId id="344" r:id="rId11"/>
    <p:sldId id="343" r:id="rId12"/>
    <p:sldId id="346" r:id="rId13"/>
    <p:sldId id="345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39" r:id="rId30"/>
    <p:sldId id="363" r:id="rId31"/>
    <p:sldId id="367" r:id="rId32"/>
    <p:sldId id="369" r:id="rId33"/>
    <p:sldId id="370" r:id="rId34"/>
    <p:sldId id="371" r:id="rId35"/>
    <p:sldId id="372" r:id="rId36"/>
    <p:sldId id="368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FF0000"/>
    <a:srgbClr val="FFFF99"/>
    <a:srgbClr val="CC3300"/>
    <a:srgbClr val="808080"/>
    <a:srgbClr val="FFFF66"/>
    <a:srgbClr val="FFFF00"/>
    <a:srgbClr val="FFFFCC"/>
    <a:srgbClr val="61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7714" autoAdjust="0"/>
  </p:normalViewPr>
  <p:slideViewPr>
    <p:cSldViewPr>
      <p:cViewPr varScale="1">
        <p:scale>
          <a:sx n="58" d="100"/>
          <a:sy n="58" d="100"/>
        </p:scale>
        <p:origin x="174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C7F39-CEF3-4BE1-8F06-934060FC5E09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1DF1E-6B31-4609-B609-7B2A37DF3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8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# </a:t>
            </a:r>
            <a:r>
              <a:rPr lang="ru-RU" dirty="0" err="1" smtClean="0"/>
              <a:t>self</a:t>
            </a:r>
            <a:r>
              <a:rPr lang="ru-RU" dirty="0" smtClean="0"/>
              <a:t> - обязательный аргумент, содержащий в себе экземпляр класса, передающийся при вызове метода, поэтому этот аргумент должен присутствовать </a:t>
            </a:r>
          </a:p>
          <a:p>
            <a:r>
              <a:rPr lang="ru-RU" dirty="0" smtClean="0"/>
              <a:t>Позволяет методу сослаться на сам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15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мощной особенностью использования классов и объектов является возможность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Можно создать класс и унаследовать все атрибуты и методы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родительского класса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программа может создавать класс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содержащий все атрибуты, нужные для описания человека. Затем, программа может создавать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дочерние классы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наследующие эти поля. Дочерние классы могут добавлять свои поля и методы, соответствующие их нуждам.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Родительский класс должен быть более обобщённой, абстрактной версией дочернего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2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978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мощной особенностью использования классов и объектов является возможность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Можно создать класс и унаследовать все атрибуты и методы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родительского класса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программа может создавать класс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содержащий все атрибуты, нужные для описания человека. Затем, программа может создавать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дочерние классы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наследующие эти поля. Дочерние классы могут добавлять свои поля и методы, соответствующие их нуждам.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Родительский класс должен быть более обобщённой, абстрактной версией дочернего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20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мощной особенностью использования классов и объектов является возможность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Можно создать класс и унаследовать все атрибуты и методы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родительского класса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программа может создавать класс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содержащий все атрибуты, нужные для описания человека. Затем, программа может создавать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дочерние классы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наследующие эти поля. Дочерние классы могут добавлять свои поля и методы, соответствующие их нуждам.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Родительский класс должен быть более обобщённой, абстрактной версией дочернего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20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мощной особенностью использования классов и объектов является возможность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Можно создать класс и унаследовать все атрибуты и методы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родительского класса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программа может создавать класс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содержащий все атрибуты, нужные для описания человека. Затем, программа может создавать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дочерние классы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наследующие эти поля. Дочерние классы могут добавлять свои поля и методы, соответствующие их нуждам.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Родительский класс должен быть более обобщённой, абстрактной версией дочернего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20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мощной особенностью использования классов и объектов является возможность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Можно создать класс и унаследовать все атрибуты и методы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родительского класса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программа может создавать класс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содержащий все атрибуты, нужные для описания человека. Затем, программа может создавать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дочерние классы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наследующие эти поля. Дочерние классы могут добавлять свои поля и методы, соответствующие их нуждам.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Родительский класс должен быть более обобщённой, абстрактной версией дочернего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20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мощной особенностью использования классов и объектов является возможность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Можно создать класс и унаследовать все атрибуты и методы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родительского класса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программа может создавать класс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содержащий все атрибуты, нужные для описания человека. Затем, программа может создавать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дочерние классы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наследующие эти поля. Дочерние классы могут добавлять свои поля и методы, соответствующие их нуждам.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Родительский класс должен быть более обобщённой, абстрактной версией дочернего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20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мощной особенностью использования классов и объектов является возможность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Можно создать класс и унаследовать все атрибуты и методы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родительского класса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программа может создавать класс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содержащий все атрибуты, нужные для описания человека. Затем, программа может создавать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дочерние классы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наследующие эти поля. Дочерние классы могут добавлять свои поля и методы, соответствующие их нуждам.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Родительский класс должен быть более обобщённой, абстрактной версией дочернего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20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мощной особенностью использования классов и объектов является возможность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Можно создать класс и унаследовать все атрибуты и методы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родительского класса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программа может создавать класс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содержащий все атрибуты, нужные для описания человека. Затем, программа может создавать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дочерние классы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наследующие эти поля. Дочерние классы могут добавлять свои поля и методы, соответствующие их нуждам.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Родительский класс должен быть более обобщённой, абстрактной версией дочернего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2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1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66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5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C2EE-765C-49B3-9E44-22A8C1AD4A6F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2118097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Объектно-ориентированное</a:t>
            </a:r>
            <a:b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программирование</a:t>
            </a:r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на </a:t>
            </a:r>
            <a:r>
              <a:rPr lang="en-US" sz="67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python</a:t>
            </a:r>
            <a:endParaRPr lang="ru-RU" sz="6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Применение атрибутов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588730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Усложняем программу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75556" y="2127041"/>
            <a:ext cx="82009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150" dirty="0" smtClean="0">
                <a:solidFill>
                  <a:srgbClr val="C00000"/>
                </a:solidFill>
              </a:rPr>
              <a:t># </a:t>
            </a:r>
            <a:r>
              <a:rPr lang="ru-RU" b="1" spc="150" dirty="0" smtClean="0">
                <a:solidFill>
                  <a:srgbClr val="C00000"/>
                </a:solidFill>
              </a:rPr>
              <a:t>Демонстрирует создание атрибутов объекта</a:t>
            </a:r>
            <a:endParaRPr lang="en-US" sz="2000" b="1" spc="150" dirty="0">
              <a:solidFill>
                <a:srgbClr val="C00000"/>
              </a:solidFill>
            </a:endParaRPr>
          </a:p>
          <a:p>
            <a:endParaRPr lang="en-US" sz="800" spc="150" dirty="0"/>
          </a:p>
          <a:p>
            <a:r>
              <a:rPr lang="en-US" sz="2000" b="1" spc="150" dirty="0">
                <a:solidFill>
                  <a:srgbClr val="FF0000"/>
                </a:solidFill>
              </a:rPr>
              <a:t>class</a:t>
            </a:r>
            <a:r>
              <a:rPr lang="en-US" sz="2000" b="1" spc="150" dirty="0"/>
              <a:t> </a:t>
            </a:r>
            <a:r>
              <a:rPr lang="en-US" sz="2000" b="1" spc="150" dirty="0" smtClean="0">
                <a:solidFill>
                  <a:srgbClr val="0000FF"/>
                </a:solidFill>
              </a:rPr>
              <a:t>Critter()</a:t>
            </a:r>
            <a:r>
              <a:rPr lang="en-US" sz="2000" b="1" spc="150" dirty="0" smtClean="0"/>
              <a:t>:</a:t>
            </a:r>
            <a:endParaRPr lang="en-US" sz="2000" b="1" spc="150" dirty="0"/>
          </a:p>
          <a:p>
            <a:r>
              <a:rPr lang="en-US" sz="2000" b="1" spc="150" dirty="0"/>
              <a:t>    </a:t>
            </a:r>
            <a:r>
              <a:rPr lang="en-US" sz="2000" b="1" spc="150" dirty="0" smtClean="0">
                <a:solidFill>
                  <a:srgbClr val="00B050"/>
                </a:solidFill>
              </a:rPr>
              <a:t>""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Виртуальный питомец</a:t>
            </a:r>
            <a:r>
              <a:rPr lang="en-US" sz="2000" b="1" spc="150" dirty="0" smtClean="0">
                <a:solidFill>
                  <a:srgbClr val="00B050"/>
                </a:solidFill>
              </a:rPr>
              <a:t>"""</a:t>
            </a:r>
            <a:r>
              <a:rPr lang="en-US" sz="2000" b="1" spc="150" dirty="0" smtClean="0"/>
              <a:t> </a:t>
            </a:r>
            <a:endParaRPr lang="en-US" sz="2000" b="1" spc="150" dirty="0"/>
          </a:p>
          <a:p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init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</a:t>
            </a:r>
            <a:r>
              <a:rPr lang="en-US" sz="2000" b="1" spc="150" dirty="0" smtClean="0"/>
              <a:t>self, name):</a:t>
            </a:r>
            <a:endParaRPr lang="en-US" sz="2000" b="1" spc="150" dirty="0"/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Появилось на свет новое животное</a:t>
            </a:r>
            <a:r>
              <a:rPr lang="en-US" sz="2000" b="1" spc="150" dirty="0" smtClean="0">
                <a:solidFill>
                  <a:srgbClr val="00B050"/>
                </a:solidFill>
              </a:rPr>
              <a:t>!"</a:t>
            </a:r>
            <a:r>
              <a:rPr lang="en-US" sz="2000" b="1" spc="150" dirty="0" smtClean="0"/>
              <a:t>)</a:t>
            </a:r>
          </a:p>
          <a:p>
            <a:r>
              <a:rPr lang="en-US" sz="2000" b="1" spc="150" dirty="0" smtClean="0"/>
              <a:t>        self.name = name</a:t>
            </a:r>
          </a:p>
          <a:p>
            <a:r>
              <a:rPr lang="en-US" sz="2000" b="1" spc="150" dirty="0"/>
              <a:t>   </a:t>
            </a:r>
            <a:r>
              <a:rPr lang="en-US" sz="2000" b="1" spc="150" dirty="0" smtClean="0"/>
              <a:t>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str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(self</a:t>
            </a:r>
            <a:r>
              <a:rPr lang="en-US" sz="2000" b="1" spc="150" dirty="0" smtClean="0"/>
              <a:t>):</a:t>
            </a:r>
            <a:r>
              <a:rPr lang="ru-RU" sz="2000" b="1" spc="150" dirty="0" smtClean="0"/>
              <a:t>		      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возвращает строку, которая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/>
              <a:t>        rep = 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Объект класса </a:t>
            </a:r>
            <a:r>
              <a:rPr lang="en-US" sz="2000" b="1" spc="150" dirty="0" smtClean="0">
                <a:solidFill>
                  <a:srgbClr val="00B050"/>
                </a:solidFill>
              </a:rPr>
              <a:t>Critter\n"</a:t>
            </a:r>
            <a:r>
              <a:rPr lang="ru-RU" sz="2000" b="1" spc="150" dirty="0" smtClean="0">
                <a:solidFill>
                  <a:srgbClr val="00B050"/>
                </a:solidFill>
              </a:rPr>
              <a:t>     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содержит значение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/>
              <a:t>        rep += 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имя</a:t>
            </a:r>
            <a:r>
              <a:rPr lang="en-US" sz="2000" b="1" spc="150" dirty="0" smtClean="0">
                <a:solidFill>
                  <a:srgbClr val="00B050"/>
                </a:solidFill>
              </a:rPr>
              <a:t>: </a:t>
            </a:r>
            <a:r>
              <a:rPr lang="en-US" sz="2000" b="1" spc="150" dirty="0">
                <a:solidFill>
                  <a:srgbClr val="00B050"/>
                </a:solidFill>
              </a:rPr>
              <a:t>" </a:t>
            </a:r>
            <a:r>
              <a:rPr lang="en-US" sz="2000" b="1" spc="150" dirty="0"/>
              <a:t>+ self.name + </a:t>
            </a:r>
            <a:r>
              <a:rPr lang="en-US" sz="2000" b="1" spc="150" dirty="0">
                <a:solidFill>
                  <a:srgbClr val="00B050"/>
                </a:solidFill>
              </a:rPr>
              <a:t>"\</a:t>
            </a:r>
            <a:r>
              <a:rPr lang="en-US" sz="2000" b="1" spc="150" dirty="0" smtClean="0">
                <a:solidFill>
                  <a:srgbClr val="00B050"/>
                </a:solidFill>
              </a:rPr>
              <a:t>n"</a:t>
            </a:r>
            <a:r>
              <a:rPr lang="ru-RU" sz="2000" b="1" spc="150" dirty="0" smtClean="0"/>
              <a:t>  </a:t>
            </a:r>
            <a:r>
              <a:rPr lang="en-US" sz="2000" b="1" spc="150" dirty="0" smtClean="0"/>
              <a:t> 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атрибута </a:t>
            </a:r>
            <a:r>
              <a:rPr lang="en-US" sz="2000" b="1" spc="150" dirty="0" smtClean="0">
                <a:solidFill>
                  <a:srgbClr val="C00000"/>
                </a:solidFill>
              </a:rPr>
              <a:t>name</a:t>
            </a:r>
            <a:r>
              <a:rPr lang="ru-RU" sz="2000" b="1" spc="150" dirty="0" smtClean="0">
                <a:solidFill>
                  <a:srgbClr val="C00000"/>
                </a:solidFill>
              </a:rPr>
              <a:t> 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/>
              <a:t>        return </a:t>
            </a:r>
            <a:r>
              <a:rPr lang="en-US" sz="2000" b="1" spc="150" dirty="0" smtClean="0"/>
              <a:t>rep</a:t>
            </a:r>
            <a:endParaRPr lang="en-US" sz="800" b="1" spc="150" dirty="0"/>
          </a:p>
          <a:p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talk</a:t>
            </a:r>
            <a:r>
              <a:rPr lang="en-US" sz="2000" b="1" spc="150" dirty="0"/>
              <a:t>(self):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ru-RU" sz="2000" b="1" spc="100" dirty="0" smtClean="0">
                <a:solidFill>
                  <a:srgbClr val="00B050"/>
                </a:solidFill>
              </a:rPr>
              <a:t>Привет</a:t>
            </a:r>
            <a:r>
              <a:rPr lang="en-US" sz="2000" b="1" spc="100" dirty="0">
                <a:solidFill>
                  <a:srgbClr val="00B050"/>
                </a:solidFill>
              </a:rPr>
              <a:t>.  </a:t>
            </a:r>
            <a:r>
              <a:rPr lang="ru-RU" sz="2000" b="1" spc="100" dirty="0" smtClean="0">
                <a:solidFill>
                  <a:srgbClr val="00B050"/>
                </a:solidFill>
              </a:rPr>
              <a:t>Меня зовут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/>
              <a:t>, </a:t>
            </a:r>
            <a:r>
              <a:rPr lang="en-US" sz="2000" b="1" spc="150" dirty="0" smtClean="0"/>
              <a:t>self.name, </a:t>
            </a:r>
            <a:r>
              <a:rPr lang="en-US" sz="2000" b="1" spc="150" dirty="0">
                <a:solidFill>
                  <a:srgbClr val="00B050"/>
                </a:solidFill>
              </a:rPr>
              <a:t>"\n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)</a:t>
            </a:r>
            <a:endParaRPr lang="ru-RU" sz="2000" b="1" spc="150" dirty="0" smtClean="0"/>
          </a:p>
          <a:p>
            <a:endParaRPr lang="en-US" sz="800" b="1" spc="150" dirty="0"/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Продолжение следует</a:t>
            </a:r>
            <a:endParaRPr lang="en-US" sz="2400" b="1" spc="1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5556" y="1556792"/>
            <a:ext cx="82009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150" dirty="0" smtClean="0">
                <a:solidFill>
                  <a:srgbClr val="C00000"/>
                </a:solidFill>
              </a:rPr>
              <a:t># </a:t>
            </a:r>
            <a:r>
              <a:rPr lang="ru-RU" b="1" spc="150" dirty="0" smtClean="0">
                <a:solidFill>
                  <a:srgbClr val="C00000"/>
                </a:solidFill>
              </a:rPr>
              <a:t>Демонстрирует создание атрибутов объекта (продолжение)</a:t>
            </a:r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Основная часть</a:t>
            </a:r>
            <a:endParaRPr lang="en-US" sz="2400" b="1" spc="150" dirty="0">
              <a:solidFill>
                <a:srgbClr val="C00000"/>
              </a:solidFill>
            </a:endParaRPr>
          </a:p>
          <a:p>
            <a:endParaRPr lang="ru-RU" sz="800" b="1" spc="150" dirty="0" smtClean="0"/>
          </a:p>
          <a:p>
            <a:r>
              <a:rPr lang="en-US" sz="2000" b="1" spc="150" dirty="0" smtClean="0"/>
              <a:t>crit1 </a:t>
            </a:r>
            <a:r>
              <a:rPr lang="en-US" sz="2000" b="1" spc="150" dirty="0"/>
              <a:t>= </a:t>
            </a:r>
            <a:r>
              <a:rPr lang="en-US" sz="2000" b="1" spc="150" dirty="0" smtClean="0"/>
              <a:t>Critter(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Бобик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r>
              <a:rPr lang="en-US" sz="2000" b="1" spc="150" dirty="0"/>
              <a:t>crit1.talk()</a:t>
            </a:r>
          </a:p>
          <a:p>
            <a:endParaRPr lang="ru-RU" sz="800" b="1" spc="150" dirty="0" smtClean="0"/>
          </a:p>
          <a:p>
            <a:r>
              <a:rPr lang="en-US" sz="2000" b="1" spc="150" dirty="0" smtClean="0"/>
              <a:t>crit2 </a:t>
            </a:r>
            <a:r>
              <a:rPr lang="en-US" sz="2000" b="1" spc="150" dirty="0"/>
              <a:t>= Critter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err="1" smtClean="0">
                <a:solidFill>
                  <a:srgbClr val="00B050"/>
                </a:solidFill>
              </a:rPr>
              <a:t>Мурзик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)</a:t>
            </a:r>
            <a:endParaRPr lang="en-US" sz="800" b="1" spc="150" dirty="0"/>
          </a:p>
          <a:p>
            <a:r>
              <a:rPr lang="en-US" sz="2000" b="1" spc="150" dirty="0" smtClean="0"/>
              <a:t>crit2.talk()</a:t>
            </a:r>
            <a:endParaRPr lang="ru-RU" sz="2000" b="1" spc="150" dirty="0" smtClean="0"/>
          </a:p>
          <a:p>
            <a:endParaRPr lang="ru-RU" sz="800" b="1" spc="150" dirty="0"/>
          </a:p>
          <a:p>
            <a:r>
              <a:rPr lang="en-US" sz="2000" b="1" spc="150" dirty="0"/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Вывод объекта</a:t>
            </a:r>
            <a:r>
              <a:rPr lang="en-US" sz="2000" b="1" spc="150" dirty="0" smtClean="0">
                <a:solidFill>
                  <a:srgbClr val="00B050"/>
                </a:solidFill>
              </a:rPr>
              <a:t> crit1</a:t>
            </a:r>
            <a:r>
              <a:rPr lang="ru-RU" sz="2000" b="1" spc="150" dirty="0" smtClean="0">
                <a:solidFill>
                  <a:srgbClr val="00B050"/>
                </a:solidFill>
              </a:rPr>
              <a:t> на экран</a:t>
            </a:r>
            <a:r>
              <a:rPr lang="en-US" sz="2000" b="1" spc="150" dirty="0" smtClean="0">
                <a:solidFill>
                  <a:srgbClr val="00B050"/>
                </a:solidFill>
              </a:rPr>
              <a:t>:"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r>
              <a:rPr lang="en-US" sz="2000" b="1" spc="150" dirty="0"/>
              <a:t>print(crit1)</a:t>
            </a:r>
          </a:p>
          <a:p>
            <a:endParaRPr lang="en-US" sz="800" b="1" spc="150" dirty="0"/>
          </a:p>
          <a:p>
            <a:r>
              <a:rPr lang="en-US" sz="2000" b="1" spc="150" dirty="0"/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Доступ к атрибуту </a:t>
            </a:r>
            <a:r>
              <a:rPr lang="en-US" sz="2000" b="1" spc="150" dirty="0" smtClean="0">
                <a:solidFill>
                  <a:srgbClr val="00B050"/>
                </a:solidFill>
              </a:rPr>
              <a:t>crit1.name</a:t>
            </a:r>
            <a:r>
              <a:rPr lang="en-US" sz="2000" b="1" spc="150" dirty="0">
                <a:solidFill>
                  <a:srgbClr val="00B050"/>
                </a:solidFill>
              </a:rPr>
              <a:t>:"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/>
              <a:t>print(crit1.name)</a:t>
            </a:r>
          </a:p>
          <a:p>
            <a:endParaRPr lang="en-US" sz="800" b="1" spc="150" dirty="0"/>
          </a:p>
          <a:p>
            <a:r>
              <a:rPr lang="en-US" sz="2000" b="1" spc="150" dirty="0" smtClean="0"/>
              <a:t>input</a:t>
            </a:r>
            <a:r>
              <a:rPr lang="en-US" sz="2000" b="1" spc="150" dirty="0"/>
              <a:t> (</a:t>
            </a:r>
            <a:r>
              <a:rPr lang="en-US" sz="2000" b="1" spc="150" dirty="0">
                <a:solidFill>
                  <a:srgbClr val="00B050"/>
                </a:solidFill>
              </a:rPr>
              <a:t>"\n</a:t>
            </a:r>
            <a:r>
              <a:rPr lang="ru-RU" sz="2000" b="1" spc="150" dirty="0">
                <a:solidFill>
                  <a:srgbClr val="00B050"/>
                </a:solidFill>
              </a:rPr>
              <a:t>Нажмите </a:t>
            </a:r>
            <a:r>
              <a:rPr lang="en-US" sz="2000" b="1" spc="150" dirty="0">
                <a:solidFill>
                  <a:srgbClr val="00B050"/>
                </a:solidFill>
              </a:rPr>
              <a:t>Enter</a:t>
            </a:r>
            <a:r>
              <a:rPr lang="ru-RU" sz="2000" b="1" spc="150" dirty="0">
                <a:solidFill>
                  <a:srgbClr val="00B050"/>
                </a:solidFill>
              </a:rPr>
              <a:t>, чтобы выйти</a:t>
            </a:r>
            <a:r>
              <a:rPr lang="en-US" sz="2000" b="1" spc="150" dirty="0">
                <a:solidFill>
                  <a:srgbClr val="00B050"/>
                </a:solidFill>
              </a:rPr>
              <a:t>."</a:t>
            </a:r>
            <a:r>
              <a:rPr lang="en-US" sz="2000" b="1" spc="150" dirty="0"/>
              <a:t>)</a:t>
            </a:r>
            <a:endParaRPr lang="en-US" sz="2000" b="1" spc="150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Применение атрибутов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4573016" y="2764572"/>
            <a:ext cx="4861048" cy="409342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Вывод:</a:t>
            </a:r>
          </a:p>
          <a:p>
            <a:endParaRPr lang="ru-RU" sz="800" b="1" dirty="0"/>
          </a:p>
          <a:p>
            <a:r>
              <a:rPr lang="ru-RU" sz="2000" b="1" spc="150" dirty="0" smtClean="0">
                <a:solidFill>
                  <a:srgbClr val="0000FF"/>
                </a:solidFill>
              </a:rPr>
              <a:t>Появилось </a:t>
            </a:r>
            <a:r>
              <a:rPr lang="ru-RU" sz="2000" b="1" spc="150" dirty="0">
                <a:solidFill>
                  <a:srgbClr val="0000FF"/>
                </a:solidFill>
              </a:rPr>
              <a:t>на свет новое животное</a:t>
            </a:r>
            <a:r>
              <a:rPr lang="en-US" sz="2000" b="1" spc="150" dirty="0" smtClean="0">
                <a:solidFill>
                  <a:srgbClr val="0000FF"/>
                </a:solidFill>
              </a:rPr>
              <a:t>!</a:t>
            </a:r>
          </a:p>
          <a:p>
            <a:r>
              <a:rPr lang="ru-RU" sz="2000" b="1" spc="100" dirty="0" smtClean="0">
                <a:solidFill>
                  <a:srgbClr val="0000FF"/>
                </a:solidFill>
              </a:rPr>
              <a:t>Привет</a:t>
            </a:r>
            <a:r>
              <a:rPr lang="en-US" sz="2000" b="1" spc="100" dirty="0">
                <a:solidFill>
                  <a:srgbClr val="0000FF"/>
                </a:solidFill>
              </a:rPr>
              <a:t>.  </a:t>
            </a:r>
            <a:r>
              <a:rPr lang="ru-RU" sz="2000" b="1" spc="100" dirty="0" smtClean="0">
                <a:solidFill>
                  <a:srgbClr val="0000FF"/>
                </a:solidFill>
              </a:rPr>
              <a:t>Меня зовут Бобик</a:t>
            </a:r>
            <a:r>
              <a:rPr lang="en-US" sz="2000" b="1" spc="150" dirty="0" smtClean="0">
                <a:solidFill>
                  <a:srgbClr val="0000FF"/>
                </a:solidFill>
              </a:rPr>
              <a:t>.</a:t>
            </a:r>
            <a:endParaRPr lang="ru-RU" sz="2000" b="1" spc="150" dirty="0" smtClean="0">
              <a:solidFill>
                <a:srgbClr val="0000FF"/>
              </a:solidFill>
            </a:endParaRPr>
          </a:p>
          <a:p>
            <a:endParaRPr lang="ru-RU" sz="8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 smtClean="0">
                <a:solidFill>
                  <a:srgbClr val="0000FF"/>
                </a:solidFill>
              </a:rPr>
              <a:t>Появилось </a:t>
            </a:r>
            <a:r>
              <a:rPr lang="ru-RU" sz="2000" b="1" spc="150" dirty="0">
                <a:solidFill>
                  <a:srgbClr val="0000FF"/>
                </a:solidFill>
              </a:rPr>
              <a:t>на свет новое животное</a:t>
            </a:r>
            <a:r>
              <a:rPr lang="en-US" sz="2000" b="1" spc="150" dirty="0">
                <a:solidFill>
                  <a:srgbClr val="0000FF"/>
                </a:solidFill>
              </a:rPr>
              <a:t>!</a:t>
            </a:r>
            <a:endParaRPr lang="en-US" sz="2000" b="1" dirty="0">
              <a:solidFill>
                <a:srgbClr val="0000FF"/>
              </a:solidFill>
            </a:endParaRPr>
          </a:p>
          <a:p>
            <a:r>
              <a:rPr lang="ru-RU" sz="2000" b="1" spc="100" dirty="0" smtClean="0">
                <a:solidFill>
                  <a:srgbClr val="0000FF"/>
                </a:solidFill>
              </a:rPr>
              <a:t>Привет</a:t>
            </a:r>
            <a:r>
              <a:rPr lang="en-US" sz="2000" b="1" spc="100" dirty="0">
                <a:solidFill>
                  <a:srgbClr val="0000FF"/>
                </a:solidFill>
              </a:rPr>
              <a:t>.  </a:t>
            </a:r>
            <a:r>
              <a:rPr lang="ru-RU" sz="2000" b="1" spc="100" dirty="0" smtClean="0">
                <a:solidFill>
                  <a:srgbClr val="0000FF"/>
                </a:solidFill>
              </a:rPr>
              <a:t>Меня зовут </a:t>
            </a:r>
            <a:r>
              <a:rPr lang="ru-RU" sz="2000" b="1" spc="100" dirty="0" err="1" smtClean="0">
                <a:solidFill>
                  <a:srgbClr val="0000FF"/>
                </a:solidFill>
              </a:rPr>
              <a:t>Мурзик</a:t>
            </a:r>
            <a:r>
              <a:rPr lang="en-US" sz="2000" b="1" spc="150" dirty="0" smtClean="0">
                <a:solidFill>
                  <a:srgbClr val="0000FF"/>
                </a:solidFill>
              </a:rPr>
              <a:t>.</a:t>
            </a:r>
            <a:endParaRPr lang="ru-RU" sz="2000" b="1" spc="150" dirty="0" smtClean="0">
              <a:solidFill>
                <a:srgbClr val="0000FF"/>
              </a:solidFill>
            </a:endParaRPr>
          </a:p>
          <a:p>
            <a:endParaRPr lang="ru-RU" sz="800" b="1" spc="150" dirty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Вывод объекта</a:t>
            </a:r>
            <a:r>
              <a:rPr lang="en-US" sz="2000" b="1" spc="150" dirty="0">
                <a:solidFill>
                  <a:srgbClr val="0000FF"/>
                </a:solidFill>
              </a:rPr>
              <a:t> crit1</a:t>
            </a:r>
            <a:r>
              <a:rPr lang="ru-RU" sz="2000" b="1" spc="150" dirty="0">
                <a:solidFill>
                  <a:srgbClr val="0000FF"/>
                </a:solidFill>
              </a:rPr>
              <a:t> на экран</a:t>
            </a:r>
            <a:r>
              <a:rPr lang="en-US" sz="2000" b="1" spc="150" dirty="0" smtClean="0">
                <a:solidFill>
                  <a:srgbClr val="0000FF"/>
                </a:solidFill>
              </a:rPr>
              <a:t>:</a:t>
            </a:r>
            <a:endParaRPr lang="en-US" sz="2000" b="1" spc="150" dirty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Объект класса </a:t>
            </a:r>
            <a:r>
              <a:rPr lang="en-US" sz="2000" b="1" spc="150" dirty="0" smtClean="0">
                <a:solidFill>
                  <a:srgbClr val="0000FF"/>
                </a:solidFill>
              </a:rPr>
              <a:t>Critter</a:t>
            </a:r>
            <a:endParaRPr lang="ru-RU" sz="20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имя</a:t>
            </a:r>
            <a:r>
              <a:rPr lang="en-US" sz="2000" b="1" spc="150" dirty="0" smtClean="0">
                <a:solidFill>
                  <a:srgbClr val="0000FF"/>
                </a:solidFill>
              </a:rPr>
              <a:t>:</a:t>
            </a:r>
            <a:r>
              <a:rPr lang="ru-RU" sz="2000" b="1" spc="150" dirty="0" smtClean="0">
                <a:solidFill>
                  <a:srgbClr val="0000FF"/>
                </a:solidFill>
              </a:rPr>
              <a:t> </a:t>
            </a:r>
            <a:r>
              <a:rPr lang="ru-RU" sz="2000" b="1" spc="100" dirty="0" smtClean="0">
                <a:solidFill>
                  <a:srgbClr val="0000FF"/>
                </a:solidFill>
              </a:rPr>
              <a:t>Бобик</a:t>
            </a:r>
          </a:p>
          <a:p>
            <a:endParaRPr lang="ru-RU" sz="800" b="1" spc="10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Д</a:t>
            </a:r>
            <a:r>
              <a:rPr lang="ru-RU" sz="2000" b="1" spc="150" dirty="0" smtClean="0">
                <a:solidFill>
                  <a:srgbClr val="0000FF"/>
                </a:solidFill>
              </a:rPr>
              <a:t>оступ </a:t>
            </a:r>
            <a:r>
              <a:rPr lang="ru-RU" sz="2000" b="1" spc="150" dirty="0">
                <a:solidFill>
                  <a:srgbClr val="0000FF"/>
                </a:solidFill>
              </a:rPr>
              <a:t>к атрибуту </a:t>
            </a:r>
            <a:r>
              <a:rPr lang="en-US" sz="2000" b="1" spc="150" dirty="0">
                <a:solidFill>
                  <a:srgbClr val="0000FF"/>
                </a:solidFill>
              </a:rPr>
              <a:t>crit1.name</a:t>
            </a:r>
            <a:r>
              <a:rPr lang="en-US" sz="2000" b="1" spc="150" dirty="0" smtClean="0">
                <a:solidFill>
                  <a:srgbClr val="0000FF"/>
                </a:solidFill>
              </a:rPr>
              <a:t>:</a:t>
            </a:r>
            <a:endParaRPr lang="en-US" sz="2000" b="1" spc="150" dirty="0">
              <a:solidFill>
                <a:srgbClr val="0000FF"/>
              </a:solidFill>
            </a:endParaRPr>
          </a:p>
          <a:p>
            <a:r>
              <a:rPr lang="ru-RU" sz="2000" b="1" spc="100" dirty="0">
                <a:solidFill>
                  <a:srgbClr val="0000FF"/>
                </a:solidFill>
              </a:rPr>
              <a:t>Бобик</a:t>
            </a:r>
          </a:p>
          <a:p>
            <a:endParaRPr lang="ru-RU" sz="800" b="1" spc="10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Нажмите </a:t>
            </a:r>
            <a:r>
              <a:rPr lang="en-US" sz="2000" b="1" spc="150" dirty="0">
                <a:solidFill>
                  <a:srgbClr val="0000FF"/>
                </a:solidFill>
              </a:rPr>
              <a:t>Enter</a:t>
            </a:r>
            <a:r>
              <a:rPr lang="ru-RU" sz="2000" b="1" spc="150" dirty="0">
                <a:solidFill>
                  <a:srgbClr val="0000FF"/>
                </a:solidFill>
              </a:rPr>
              <a:t>, чтобы выйти</a:t>
            </a:r>
            <a:r>
              <a:rPr lang="en-US" sz="2000" b="1" spc="150" dirty="0" smtClean="0">
                <a:solidFill>
                  <a:srgbClr val="0000FF"/>
                </a:solidFill>
              </a:rPr>
              <a:t>.</a:t>
            </a:r>
            <a:endParaRPr lang="en-US" sz="2000" b="1" spc="15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1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Применение атрибутов класса и статических  методов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5556" y="2780928"/>
            <a:ext cx="82009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150" dirty="0" smtClean="0">
                <a:solidFill>
                  <a:srgbClr val="C00000"/>
                </a:solidFill>
              </a:rPr>
              <a:t># </a:t>
            </a:r>
            <a:r>
              <a:rPr lang="ru-RU" b="1" spc="150" dirty="0" smtClean="0">
                <a:solidFill>
                  <a:srgbClr val="C00000"/>
                </a:solidFill>
              </a:rPr>
              <a:t>Демонстрирует атрибуты класса и статические методы</a:t>
            </a:r>
            <a:endParaRPr lang="en-US" sz="2400" b="1" spc="150" dirty="0">
              <a:solidFill>
                <a:srgbClr val="C00000"/>
              </a:solidFill>
            </a:endParaRPr>
          </a:p>
          <a:p>
            <a:endParaRPr lang="ru-RU" sz="800" b="1" spc="150" dirty="0" smtClean="0"/>
          </a:p>
          <a:p>
            <a:r>
              <a:rPr lang="en-US" sz="2000" b="1" spc="150" dirty="0">
                <a:solidFill>
                  <a:srgbClr val="FF0000"/>
                </a:solidFill>
              </a:rPr>
              <a:t>class</a:t>
            </a:r>
            <a:r>
              <a:rPr lang="en-US" sz="2000" b="1" spc="150" dirty="0"/>
              <a:t> </a:t>
            </a:r>
            <a:r>
              <a:rPr lang="en-US" sz="2000" b="1" spc="150" dirty="0" smtClean="0">
                <a:solidFill>
                  <a:srgbClr val="0000FF"/>
                </a:solidFill>
              </a:rPr>
              <a:t>Critter</a:t>
            </a:r>
            <a:r>
              <a:rPr lang="en-US" sz="2000" b="1" spc="150" dirty="0" smtClean="0"/>
              <a:t>():</a:t>
            </a:r>
            <a:endParaRPr lang="en-US" sz="2000" b="1" spc="150" dirty="0"/>
          </a:p>
          <a:p>
            <a:r>
              <a:rPr lang="ru-RU" sz="2000" b="1" spc="150" dirty="0" smtClean="0"/>
              <a:t>   </a:t>
            </a:r>
            <a:r>
              <a:rPr lang="en-US" sz="2000" b="1" spc="150" dirty="0" smtClean="0"/>
              <a:t> </a:t>
            </a:r>
            <a:r>
              <a:rPr lang="en-US" sz="2000" b="1" spc="150" dirty="0">
                <a:solidFill>
                  <a:srgbClr val="00B050"/>
                </a:solidFill>
              </a:rPr>
              <a:t>"""</a:t>
            </a:r>
            <a:r>
              <a:rPr lang="ru-RU" sz="2000" b="1" spc="150" dirty="0">
                <a:solidFill>
                  <a:srgbClr val="00B050"/>
                </a:solidFill>
              </a:rPr>
              <a:t>Виртуальный питомец</a:t>
            </a:r>
            <a:r>
              <a:rPr lang="en-US" sz="2000" b="1" spc="150" dirty="0" smtClean="0">
                <a:solidFill>
                  <a:srgbClr val="00B050"/>
                </a:solidFill>
              </a:rPr>
              <a:t>""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    </a:t>
            </a:r>
            <a:endParaRPr lang="ru-RU" sz="2000" b="1" spc="150" dirty="0" smtClean="0"/>
          </a:p>
          <a:p>
            <a:r>
              <a:rPr lang="ru-RU" sz="2000" b="1" spc="150" dirty="0"/>
              <a:t> </a:t>
            </a:r>
            <a:r>
              <a:rPr lang="ru-RU" sz="2000" b="1" spc="150" dirty="0" smtClean="0"/>
              <a:t>   </a:t>
            </a:r>
            <a:r>
              <a:rPr lang="en-US" sz="2000" b="1" spc="150" dirty="0" smtClean="0"/>
              <a:t>total </a:t>
            </a:r>
            <a:r>
              <a:rPr lang="en-US" sz="2000" b="1" spc="150" dirty="0"/>
              <a:t>= </a:t>
            </a:r>
            <a:r>
              <a:rPr lang="en-US" sz="2000" b="1" spc="150" dirty="0" smtClean="0"/>
              <a:t>0</a:t>
            </a:r>
            <a:r>
              <a:rPr lang="ru-RU" sz="2000" b="1" spc="150" dirty="0" smtClean="0"/>
              <a:t>		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атрибут класса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 smtClean="0"/>
              <a:t>    </a:t>
            </a:r>
            <a:r>
              <a:rPr lang="en-US" sz="2000" b="1" spc="150" dirty="0"/>
              <a:t>@</a:t>
            </a:r>
            <a:r>
              <a:rPr lang="en-US" sz="2000" b="1" spc="150" dirty="0" err="1"/>
              <a:t>staticmethod</a:t>
            </a:r>
            <a:r>
              <a:rPr lang="en-US" sz="2000" b="1" spc="150" dirty="0"/>
              <a:t>   </a:t>
            </a:r>
            <a:r>
              <a:rPr lang="en-US" sz="2000" b="1" spc="150" dirty="0" smtClean="0"/>
              <a:t>	</a:t>
            </a:r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ru-RU" sz="2000" b="1" spc="150" dirty="0" smtClean="0">
                <a:solidFill>
                  <a:srgbClr val="C00000"/>
                </a:solidFill>
              </a:rPr>
              <a:t> декоратор меняет смысл метода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ru-RU" sz="2000" b="1" spc="150" dirty="0" smtClean="0">
                <a:solidFill>
                  <a:srgbClr val="FF0000"/>
                </a:solidFill>
              </a:rPr>
              <a:t> 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status</a:t>
            </a:r>
            <a:r>
              <a:rPr lang="en-US" sz="2000" b="1" spc="150" dirty="0" smtClean="0"/>
              <a:t>():</a:t>
            </a:r>
            <a:r>
              <a:rPr lang="ru-RU" sz="2000" b="1" spc="150" dirty="0" smtClean="0"/>
              <a:t>		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статический метод, отсутствует </a:t>
            </a:r>
            <a:r>
              <a:rPr lang="en-US" sz="2000" b="1" spc="150" dirty="0" smtClean="0">
                <a:solidFill>
                  <a:srgbClr val="C00000"/>
                </a:solidFill>
              </a:rPr>
              <a:t>self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"\</a:t>
            </a:r>
            <a:r>
              <a:rPr lang="en-US" sz="2000" b="1" spc="150" dirty="0" smtClean="0">
                <a:solidFill>
                  <a:srgbClr val="00B050"/>
                </a:solidFill>
              </a:rPr>
              <a:t>n</a:t>
            </a:r>
            <a:r>
              <a:rPr lang="ru-RU" sz="2000" b="1" spc="150" dirty="0" smtClean="0">
                <a:solidFill>
                  <a:srgbClr val="00B050"/>
                </a:solidFill>
              </a:rPr>
              <a:t>Всего животных сейчас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, </a:t>
            </a:r>
            <a:r>
              <a:rPr lang="en-US" sz="2000" b="1" spc="150" dirty="0" err="1"/>
              <a:t>Critter.total</a:t>
            </a:r>
            <a:r>
              <a:rPr lang="en-US" sz="2000" b="1" spc="150" dirty="0" smtClean="0"/>
              <a:t>)</a:t>
            </a:r>
            <a:r>
              <a:rPr lang="en-US" sz="800" b="1" spc="150" dirty="0" smtClean="0"/>
              <a:t>      </a:t>
            </a:r>
            <a:endParaRPr lang="en-US" sz="800" b="1" spc="150" dirty="0"/>
          </a:p>
          <a:p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init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(self, name):</a:t>
            </a:r>
          </a:p>
          <a:p>
            <a:r>
              <a:rPr lang="en-US" sz="2000" b="1" spc="150" dirty="0"/>
              <a:t>       </a:t>
            </a:r>
            <a:r>
              <a:rPr lang="en-US" sz="2000" b="1" spc="150" dirty="0">
                <a:solidFill>
                  <a:schemeClr val="accent4"/>
                </a:solidFill>
              </a:rPr>
              <a:t> 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Появилось на свет новое животное</a:t>
            </a:r>
            <a:r>
              <a:rPr lang="en-US" sz="2000" b="1" spc="150" dirty="0">
                <a:solidFill>
                  <a:srgbClr val="00B050"/>
                </a:solidFill>
              </a:rPr>
              <a:t>!"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 smtClean="0"/>
              <a:t>        </a:t>
            </a:r>
            <a:r>
              <a:rPr lang="en-US" sz="2000" b="1" spc="150" dirty="0"/>
              <a:t>self.name = name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 err="1"/>
              <a:t>Critter.total</a:t>
            </a:r>
            <a:r>
              <a:rPr lang="en-US" sz="2000" b="1" spc="150" dirty="0"/>
              <a:t> += </a:t>
            </a:r>
            <a:r>
              <a:rPr lang="en-US" sz="2000" b="1" spc="150" dirty="0" smtClean="0"/>
              <a:t>1</a:t>
            </a:r>
            <a:endParaRPr lang="ru-RU" sz="2000" b="1" spc="150" dirty="0" smtClean="0"/>
          </a:p>
          <a:p>
            <a:endParaRPr lang="ru-RU" sz="800" b="1" spc="150" dirty="0" smtClean="0"/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Продолжение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следует</a:t>
            </a:r>
            <a:endParaRPr lang="en-US" sz="2400" b="1" spc="150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12776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Значение, связанное с целым классом, -</a:t>
            </a:r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атрибут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класса. </a:t>
            </a:r>
          </a:p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Методы, связанные с целым классом, - </a:t>
            </a:r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статические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9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5556" y="1556792"/>
            <a:ext cx="82009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150" dirty="0" smtClean="0">
                <a:solidFill>
                  <a:srgbClr val="C00000"/>
                </a:solidFill>
              </a:rPr>
              <a:t># </a:t>
            </a:r>
            <a:r>
              <a:rPr lang="ru-RU" b="1" spc="150" dirty="0" smtClean="0">
                <a:solidFill>
                  <a:srgbClr val="C00000"/>
                </a:solidFill>
              </a:rPr>
              <a:t>Демонстрирует атрибуты класса и статические методы (продолжение)</a:t>
            </a:r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Основная часть</a:t>
            </a:r>
            <a:endParaRPr lang="en-US" sz="2400" b="1" spc="150" dirty="0">
              <a:solidFill>
                <a:srgbClr val="C00000"/>
              </a:solidFill>
            </a:endParaRPr>
          </a:p>
          <a:p>
            <a:endParaRPr lang="ru-RU" sz="800" b="1" spc="150" dirty="0" smtClean="0"/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dirty="0" smtClean="0">
                <a:solidFill>
                  <a:srgbClr val="00B050"/>
                </a:solidFill>
              </a:rPr>
              <a:t>Значение атрибута класса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spc="150" dirty="0" err="1">
                <a:solidFill>
                  <a:srgbClr val="00B050"/>
                </a:solidFill>
              </a:rPr>
              <a:t>Critter.total</a:t>
            </a:r>
            <a:r>
              <a:rPr lang="en-US" sz="2000" b="1" spc="150" dirty="0">
                <a:solidFill>
                  <a:srgbClr val="00B050"/>
                </a:solidFill>
              </a:rPr>
              <a:t>:"</a:t>
            </a:r>
            <a:r>
              <a:rPr lang="en-US" sz="2000" b="1" spc="150" dirty="0"/>
              <a:t>, end=</a:t>
            </a:r>
            <a:r>
              <a:rPr lang="en-US" sz="2000" b="1" spc="150" dirty="0">
                <a:solidFill>
                  <a:srgbClr val="00B050"/>
                </a:solidFill>
              </a:rPr>
              <a:t>" 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 err="1"/>
              <a:t>Critter.total</a:t>
            </a:r>
            <a:r>
              <a:rPr lang="en-US" sz="2000" b="1" spc="150" dirty="0"/>
              <a:t>)</a:t>
            </a:r>
          </a:p>
          <a:p>
            <a:endParaRPr lang="en-US" sz="800" b="1" spc="150" dirty="0"/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"\</a:t>
            </a:r>
            <a:r>
              <a:rPr lang="en-US" sz="2000" b="1" spc="150" dirty="0" err="1" smtClean="0">
                <a:solidFill>
                  <a:srgbClr val="00B050"/>
                </a:solidFill>
              </a:rPr>
              <a:t>nC</a:t>
            </a:r>
            <a:r>
              <a:rPr lang="ru-RU" sz="2000" b="1" spc="150" dirty="0" err="1" smtClean="0">
                <a:solidFill>
                  <a:srgbClr val="00B050"/>
                </a:solidFill>
              </a:rPr>
              <a:t>оздаю</a:t>
            </a:r>
            <a:r>
              <a:rPr lang="ru-RU" sz="2000" b="1" spc="150" dirty="0" smtClean="0">
                <a:solidFill>
                  <a:srgbClr val="00B050"/>
                </a:solidFill>
              </a:rPr>
              <a:t> животных</a:t>
            </a:r>
            <a:r>
              <a:rPr lang="en-US" sz="2000" b="1" spc="150" dirty="0" smtClean="0">
                <a:solidFill>
                  <a:srgbClr val="00B050"/>
                </a:solidFill>
              </a:rPr>
              <a:t>."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r>
              <a:rPr lang="en-US" sz="2000" b="1" spc="150" dirty="0"/>
              <a:t>crit1 = Critter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животное</a:t>
            </a:r>
            <a:r>
              <a:rPr lang="en-US" sz="2000" b="1" spc="150" dirty="0" smtClean="0">
                <a:solidFill>
                  <a:srgbClr val="00B050"/>
                </a:solidFill>
              </a:rPr>
              <a:t> </a:t>
            </a:r>
            <a:r>
              <a:rPr lang="en-US" sz="2000" b="1" spc="150" dirty="0">
                <a:solidFill>
                  <a:srgbClr val="00B050"/>
                </a:solidFill>
              </a:rPr>
              <a:t>1"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/>
              <a:t>crit2 = Critter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животное</a:t>
            </a:r>
            <a:r>
              <a:rPr lang="en-US" sz="2000" b="1" spc="150" dirty="0">
                <a:solidFill>
                  <a:srgbClr val="00B050"/>
                </a:solidFill>
              </a:rPr>
              <a:t> </a:t>
            </a:r>
            <a:r>
              <a:rPr lang="ru-RU" sz="2000" b="1" spc="150" dirty="0" smtClean="0">
                <a:solidFill>
                  <a:srgbClr val="00B050"/>
                </a:solidFill>
              </a:rPr>
              <a:t>2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r>
              <a:rPr lang="en-US" sz="2000" b="1" spc="150" dirty="0"/>
              <a:t>crit3 = Critter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животное</a:t>
            </a:r>
            <a:r>
              <a:rPr lang="en-US" sz="2000" b="1" spc="150" dirty="0">
                <a:solidFill>
                  <a:srgbClr val="00B050"/>
                </a:solidFill>
              </a:rPr>
              <a:t> </a:t>
            </a:r>
            <a:r>
              <a:rPr lang="en-US" sz="2000" b="1" spc="150" dirty="0" smtClean="0">
                <a:solidFill>
                  <a:srgbClr val="00B050"/>
                </a:solidFill>
              </a:rPr>
              <a:t>3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en-US" sz="2000" b="1" spc="150" dirty="0"/>
              <a:t>)</a:t>
            </a:r>
          </a:p>
          <a:p>
            <a:endParaRPr lang="en-US" sz="800" b="1" spc="150" dirty="0"/>
          </a:p>
          <a:p>
            <a:r>
              <a:rPr lang="en-US" sz="2000" b="1" spc="150" dirty="0" err="1"/>
              <a:t>Critter.status</a:t>
            </a:r>
            <a:r>
              <a:rPr lang="en-US" sz="2000" b="1" spc="150" dirty="0" smtClean="0"/>
              <a:t>()</a:t>
            </a:r>
            <a:r>
              <a:rPr lang="ru-RU" sz="2000" b="1" spc="150" dirty="0" smtClean="0"/>
              <a:t>		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вызов статического метода</a:t>
            </a:r>
            <a:endParaRPr lang="en-US" sz="2000" b="1" spc="150" dirty="0">
              <a:solidFill>
                <a:srgbClr val="C00000"/>
              </a:solidFill>
            </a:endParaRPr>
          </a:p>
          <a:p>
            <a:endParaRPr lang="en-US" sz="800" b="1" spc="150" dirty="0"/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"\</a:t>
            </a:r>
            <a:r>
              <a:rPr lang="en-US" sz="2000" b="1" spc="150" dirty="0" smtClean="0">
                <a:solidFill>
                  <a:srgbClr val="00B050"/>
                </a:solidFill>
              </a:rPr>
              <a:t>n</a:t>
            </a:r>
            <a:r>
              <a:rPr lang="ru-RU" sz="2000" b="1" dirty="0" smtClean="0">
                <a:solidFill>
                  <a:srgbClr val="00B050"/>
                </a:solidFill>
              </a:rPr>
              <a:t>Нахожу значение атрибута класса через объект</a:t>
            </a:r>
            <a:r>
              <a:rPr lang="en-US" sz="2000" b="1" spc="150" dirty="0" smtClean="0">
                <a:solidFill>
                  <a:srgbClr val="00B050"/>
                </a:solidFill>
              </a:rPr>
              <a:t>:"</a:t>
            </a:r>
            <a:r>
              <a:rPr lang="en-US" sz="2000" b="1" spc="150" dirty="0" smtClean="0"/>
              <a:t>, </a:t>
            </a:r>
            <a:r>
              <a:rPr lang="en-US" sz="2000" b="1" spc="150" dirty="0"/>
              <a:t>end</a:t>
            </a:r>
            <a:r>
              <a:rPr lang="en-US" sz="2000" b="1" spc="150" dirty="0" smtClean="0"/>
              <a:t>=</a:t>
            </a:r>
            <a:r>
              <a:rPr lang="en-US" sz="2000" b="1" spc="150" dirty="0" smtClean="0">
                <a:solidFill>
                  <a:srgbClr val="00B050"/>
                </a:solidFill>
              </a:rPr>
              <a:t>" 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(crit1.total))</a:t>
            </a:r>
          </a:p>
          <a:p>
            <a:endParaRPr lang="en-US" sz="800" b="1" spc="150" dirty="0"/>
          </a:p>
          <a:p>
            <a:r>
              <a:rPr lang="en-US" sz="2000" b="1" spc="150" dirty="0" smtClean="0">
                <a:solidFill>
                  <a:schemeClr val="accent4"/>
                </a:solidFill>
              </a:rPr>
              <a:t>input</a:t>
            </a:r>
            <a:r>
              <a:rPr lang="en-US" sz="2000" b="1" spc="150" dirty="0"/>
              <a:t> (</a:t>
            </a:r>
            <a:r>
              <a:rPr lang="en-US" sz="2000" b="1" spc="150" dirty="0">
                <a:solidFill>
                  <a:srgbClr val="00B050"/>
                </a:solidFill>
              </a:rPr>
              <a:t>"\n</a:t>
            </a:r>
            <a:r>
              <a:rPr lang="ru-RU" sz="2000" b="1" spc="150" dirty="0">
                <a:solidFill>
                  <a:srgbClr val="00B050"/>
                </a:solidFill>
              </a:rPr>
              <a:t>Нажмите </a:t>
            </a:r>
            <a:r>
              <a:rPr lang="en-US" sz="2000" b="1" spc="150" dirty="0">
                <a:solidFill>
                  <a:srgbClr val="00B050"/>
                </a:solidFill>
              </a:rPr>
              <a:t>Enter</a:t>
            </a:r>
            <a:r>
              <a:rPr lang="ru-RU" sz="2000" b="1" spc="150" dirty="0">
                <a:solidFill>
                  <a:srgbClr val="00B050"/>
                </a:solidFill>
              </a:rPr>
              <a:t>, чтобы выйти</a:t>
            </a:r>
            <a:r>
              <a:rPr lang="en-US" sz="2000" b="1" spc="150" dirty="0">
                <a:solidFill>
                  <a:srgbClr val="00B050"/>
                </a:solidFill>
              </a:rPr>
              <a:t>."</a:t>
            </a:r>
            <a:r>
              <a:rPr lang="en-US" sz="2000" b="1" spc="150" dirty="0"/>
              <a:t>)</a:t>
            </a:r>
            <a:endParaRPr lang="en-US" sz="2000" b="1" spc="150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Применение атрибутов класса и статических  методов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3335501"/>
            <a:ext cx="5760640" cy="347787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Вывод:</a:t>
            </a:r>
          </a:p>
          <a:p>
            <a:endParaRPr lang="ru-RU" sz="800" b="1" dirty="0"/>
          </a:p>
          <a:p>
            <a:r>
              <a:rPr lang="ru-RU" sz="2000" b="1" dirty="0">
                <a:solidFill>
                  <a:srgbClr val="0000FF"/>
                </a:solidFill>
              </a:rPr>
              <a:t>З</a:t>
            </a:r>
            <a:r>
              <a:rPr lang="ru-RU" sz="2000" b="1" dirty="0" smtClean="0">
                <a:solidFill>
                  <a:srgbClr val="0000FF"/>
                </a:solidFill>
              </a:rPr>
              <a:t>начение </a:t>
            </a:r>
            <a:r>
              <a:rPr lang="ru-RU" sz="2000" b="1" dirty="0">
                <a:solidFill>
                  <a:srgbClr val="0000FF"/>
                </a:solidFill>
              </a:rPr>
              <a:t>атрибута класса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spc="150" dirty="0" err="1" smtClean="0">
                <a:solidFill>
                  <a:srgbClr val="0000FF"/>
                </a:solidFill>
              </a:rPr>
              <a:t>Critter.total</a:t>
            </a:r>
            <a:r>
              <a:rPr lang="en-US" sz="2000" b="1" spc="150" dirty="0" smtClean="0">
                <a:solidFill>
                  <a:srgbClr val="0000FF"/>
                </a:solidFill>
              </a:rPr>
              <a:t>:</a:t>
            </a:r>
            <a:r>
              <a:rPr lang="ru-RU" sz="2000" b="1" spc="150" dirty="0" smtClean="0">
                <a:solidFill>
                  <a:srgbClr val="0000FF"/>
                </a:solidFill>
              </a:rPr>
              <a:t> </a:t>
            </a:r>
            <a:r>
              <a:rPr lang="ru-RU" sz="2000" b="1" spc="100" dirty="0" smtClean="0">
                <a:solidFill>
                  <a:srgbClr val="0000FF"/>
                </a:solidFill>
              </a:rPr>
              <a:t>0</a:t>
            </a:r>
          </a:p>
          <a:p>
            <a:endParaRPr lang="ru-RU" sz="800" b="1" spc="100" dirty="0">
              <a:solidFill>
                <a:srgbClr val="0000FF"/>
              </a:solidFill>
            </a:endParaRPr>
          </a:p>
          <a:p>
            <a:r>
              <a:rPr lang="en-US" sz="2000" b="1" spc="150" dirty="0" smtClean="0">
                <a:solidFill>
                  <a:srgbClr val="0000FF"/>
                </a:solidFill>
              </a:rPr>
              <a:t>C</a:t>
            </a:r>
            <a:r>
              <a:rPr lang="ru-RU" sz="2000" b="1" spc="150" dirty="0" err="1">
                <a:solidFill>
                  <a:srgbClr val="0000FF"/>
                </a:solidFill>
              </a:rPr>
              <a:t>оздаю</a:t>
            </a:r>
            <a:r>
              <a:rPr lang="ru-RU" sz="2000" b="1" spc="150" dirty="0">
                <a:solidFill>
                  <a:srgbClr val="0000FF"/>
                </a:solidFill>
              </a:rPr>
              <a:t> животных</a:t>
            </a:r>
            <a:r>
              <a:rPr lang="en-US" sz="2000" b="1" spc="150" dirty="0" smtClean="0">
                <a:solidFill>
                  <a:srgbClr val="0000FF"/>
                </a:solidFill>
              </a:rPr>
              <a:t>.</a:t>
            </a:r>
            <a:endParaRPr lang="ru-RU" sz="8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 smtClean="0">
                <a:solidFill>
                  <a:srgbClr val="0000FF"/>
                </a:solidFill>
              </a:rPr>
              <a:t>Появилось </a:t>
            </a:r>
            <a:r>
              <a:rPr lang="ru-RU" sz="2000" b="1" spc="150" dirty="0">
                <a:solidFill>
                  <a:srgbClr val="0000FF"/>
                </a:solidFill>
              </a:rPr>
              <a:t>на свет новое животное</a:t>
            </a:r>
            <a:r>
              <a:rPr lang="en-US" sz="2000" b="1" spc="150" dirty="0" smtClean="0">
                <a:solidFill>
                  <a:srgbClr val="0000FF"/>
                </a:solidFill>
              </a:rPr>
              <a:t>!</a:t>
            </a:r>
            <a:endParaRPr lang="ru-RU" sz="20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Появилось на свет новое животное</a:t>
            </a:r>
            <a:r>
              <a:rPr lang="en-US" sz="2000" b="1" spc="150" dirty="0">
                <a:solidFill>
                  <a:srgbClr val="0000FF"/>
                </a:solidFill>
              </a:rPr>
              <a:t>!</a:t>
            </a:r>
            <a:endParaRPr lang="en-US" sz="2000" b="1" dirty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Появилось на свет новое животное</a:t>
            </a:r>
            <a:r>
              <a:rPr lang="en-US" sz="2000" b="1" spc="150" dirty="0">
                <a:solidFill>
                  <a:srgbClr val="0000FF"/>
                </a:solidFill>
              </a:rPr>
              <a:t>!</a:t>
            </a:r>
            <a:endParaRPr lang="en-US" sz="2000" b="1" dirty="0">
              <a:solidFill>
                <a:srgbClr val="0000FF"/>
              </a:solidFill>
            </a:endParaRPr>
          </a:p>
          <a:p>
            <a:endParaRPr lang="en-US" sz="800" b="1" dirty="0">
              <a:solidFill>
                <a:srgbClr val="0000FF"/>
              </a:solidFill>
            </a:endParaRPr>
          </a:p>
          <a:p>
            <a:r>
              <a:rPr lang="ru-RU" sz="2000" b="1" spc="100" dirty="0" smtClean="0">
                <a:solidFill>
                  <a:srgbClr val="0000FF"/>
                </a:solidFill>
              </a:rPr>
              <a:t>Всего животных сейчас 3</a:t>
            </a:r>
            <a:endParaRPr lang="ru-RU" sz="2000" b="1" spc="150" dirty="0" smtClean="0">
              <a:solidFill>
                <a:srgbClr val="0000FF"/>
              </a:solidFill>
            </a:endParaRPr>
          </a:p>
          <a:p>
            <a:endParaRPr lang="ru-RU" sz="800" b="1" spc="150" dirty="0">
              <a:solidFill>
                <a:srgbClr val="0000FF"/>
              </a:solidFill>
            </a:endParaRPr>
          </a:p>
          <a:p>
            <a:r>
              <a:rPr lang="ru-RU" sz="2000" b="1" dirty="0">
                <a:solidFill>
                  <a:srgbClr val="0000FF"/>
                </a:solidFill>
              </a:rPr>
              <a:t>Нахожу значение атрибута класса через объект</a:t>
            </a:r>
            <a:r>
              <a:rPr lang="en-US" sz="2000" b="1" spc="150" dirty="0" smtClean="0">
                <a:solidFill>
                  <a:srgbClr val="0000FF"/>
                </a:solidFill>
              </a:rPr>
              <a:t>:</a:t>
            </a:r>
            <a:r>
              <a:rPr lang="ru-RU" sz="2000" b="1" spc="150" dirty="0" smtClean="0">
                <a:solidFill>
                  <a:srgbClr val="0000FF"/>
                </a:solidFill>
              </a:rPr>
              <a:t> 3</a:t>
            </a:r>
          </a:p>
          <a:p>
            <a:endParaRPr lang="ru-RU" sz="800" b="1" spc="10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Нажмите </a:t>
            </a:r>
            <a:r>
              <a:rPr lang="en-US" sz="2000" b="1" spc="150" dirty="0">
                <a:solidFill>
                  <a:srgbClr val="0000FF"/>
                </a:solidFill>
              </a:rPr>
              <a:t>Enter</a:t>
            </a:r>
            <a:r>
              <a:rPr lang="ru-RU" sz="2000" b="1" spc="150" dirty="0">
                <a:solidFill>
                  <a:srgbClr val="0000FF"/>
                </a:solidFill>
              </a:rPr>
              <a:t>, чтобы выйти</a:t>
            </a:r>
            <a:r>
              <a:rPr lang="en-US" sz="2000" b="1" spc="150" dirty="0" smtClean="0">
                <a:solidFill>
                  <a:srgbClr val="0000FF"/>
                </a:solidFill>
              </a:rPr>
              <a:t>.</a:t>
            </a:r>
            <a:endParaRPr lang="en-US" sz="2000" b="1" spc="15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Инкапсуляция объектов. Применение</a:t>
            </a:r>
            <a:b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закрытых атрибутов и методов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5556" y="1743194"/>
            <a:ext cx="82009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Инкапсуляция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 ограничение доступа к составляющим объект компонентам (методам и переменным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algn="just"/>
            <a:endParaRPr lang="ru-RU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Атрибуты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методы класса делятся на </a:t>
            </a:r>
            <a:r>
              <a:rPr lang="ru-RU" sz="20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открытые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 вне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ru-RU" sz="20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закрытые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algn="just"/>
            <a:endParaRPr lang="ru-RU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Открытые атрибуты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также называют </a:t>
            </a:r>
            <a:r>
              <a:rPr lang="ru-RU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интерфейсом объекта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т. к. с их помощью с объектом можно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взаимодействовать.</a:t>
            </a:r>
          </a:p>
          <a:p>
            <a:pPr algn="just"/>
            <a:endParaRPr lang="ru-RU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Закрытые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атрибуты </a:t>
            </a:r>
            <a:r>
              <a:rPr lang="ru-RU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нельзя изменить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находясь вне класса.</a:t>
            </a:r>
            <a:endParaRPr lang="ru-RU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ru-RU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Инкапсуляция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призвана обеспечить надежность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программы.</a:t>
            </a:r>
            <a:endParaRPr lang="en-US" sz="2000" b="1" spc="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Инкапсуляция объектов. Применение</a:t>
            </a:r>
            <a:b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закрытых атрибутов и методов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03748" y="3383121"/>
            <a:ext cx="481652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spc="150" dirty="0" err="1" smtClean="0">
                <a:solidFill>
                  <a:srgbClr val="FF0000"/>
                </a:solidFill>
              </a:rPr>
              <a:t>class</a:t>
            </a:r>
            <a:r>
              <a:rPr lang="ru-RU" sz="2000" b="1" spc="150" dirty="0" smtClean="0"/>
              <a:t> A: 			</a:t>
            </a:r>
            <a:r>
              <a:rPr lang="en-US" sz="2000" b="1" spc="150" dirty="0" smtClean="0"/>
              <a:t>  	</a:t>
            </a:r>
            <a:r>
              <a:rPr lang="ru-RU" sz="2000" b="1" spc="150" dirty="0" smtClean="0"/>
              <a:t>   </a:t>
            </a:r>
          </a:p>
          <a:p>
            <a:r>
              <a:rPr lang="ru-RU" sz="2000" b="1" spc="150" dirty="0" smtClean="0"/>
              <a:t>    </a:t>
            </a:r>
            <a:r>
              <a:rPr lang="ru-RU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ru-RU" sz="2000" b="1" spc="150" dirty="0" smtClean="0"/>
              <a:t> </a:t>
            </a:r>
            <a:r>
              <a:rPr lang="ru-RU" sz="2000" b="1" spc="150" dirty="0">
                <a:solidFill>
                  <a:srgbClr val="0000FF"/>
                </a:solidFill>
              </a:rPr>
              <a:t>_</a:t>
            </a:r>
            <a:r>
              <a:rPr lang="ru-RU" sz="2000" b="1" spc="150" dirty="0" err="1">
                <a:solidFill>
                  <a:srgbClr val="0000FF"/>
                </a:solidFill>
              </a:rPr>
              <a:t>private</a:t>
            </a:r>
            <a:r>
              <a:rPr lang="ru-RU" sz="2000" b="1" spc="150" dirty="0"/>
              <a:t>(</a:t>
            </a:r>
            <a:r>
              <a:rPr lang="ru-RU" sz="2000" b="1" spc="150" dirty="0" err="1"/>
              <a:t>self</a:t>
            </a:r>
            <a:r>
              <a:rPr lang="ru-RU" sz="2000" b="1" spc="150" dirty="0"/>
              <a:t>): </a:t>
            </a:r>
            <a:r>
              <a:rPr lang="en-US" sz="2000" b="1" spc="150" dirty="0" smtClean="0"/>
              <a:t>			</a:t>
            </a:r>
            <a:endParaRPr lang="ru-RU" sz="2000" b="1" spc="150" dirty="0" smtClean="0"/>
          </a:p>
          <a:p>
            <a:r>
              <a:rPr lang="ru-RU" sz="2000" b="1" spc="150" dirty="0" smtClean="0"/>
              <a:t>        </a:t>
            </a:r>
            <a:r>
              <a:rPr lang="ru-RU" sz="2000" b="1" spc="150" dirty="0" err="1" smtClean="0">
                <a:solidFill>
                  <a:srgbClr val="7030A0"/>
                </a:solidFill>
              </a:rPr>
              <a:t>print</a:t>
            </a:r>
            <a:r>
              <a:rPr lang="ru-RU" sz="2000" b="1" spc="150" dirty="0" smtClean="0"/>
              <a:t>(</a:t>
            </a:r>
            <a:r>
              <a:rPr lang="ru-RU" sz="2000" b="1" spc="150" dirty="0" smtClean="0">
                <a:solidFill>
                  <a:srgbClr val="00B050"/>
                </a:solidFill>
              </a:rPr>
              <a:t>"Это закрытый метод!"</a:t>
            </a:r>
            <a:r>
              <a:rPr lang="ru-RU" sz="2000" b="1" spc="150" dirty="0" smtClean="0"/>
              <a:t>)</a:t>
            </a:r>
            <a:r>
              <a:rPr lang="en-US" sz="2000" b="1" spc="150" dirty="0" smtClean="0"/>
              <a:t>	</a:t>
            </a:r>
            <a:endParaRPr lang="ru-RU" sz="2000" b="1" spc="150" dirty="0" smtClean="0"/>
          </a:p>
          <a:p>
            <a:endParaRPr lang="ru-RU" sz="2000" b="1" spc="150" dirty="0" smtClean="0"/>
          </a:p>
          <a:p>
            <a:r>
              <a:rPr lang="ru-RU" sz="2000" b="1" spc="150" dirty="0" smtClean="0"/>
              <a:t>&gt;&gt;&gt; a = A()				</a:t>
            </a:r>
          </a:p>
          <a:p>
            <a:r>
              <a:rPr lang="ru-RU" sz="2000" b="1" spc="150" dirty="0" smtClean="0"/>
              <a:t>&gt;&gt;&gt; </a:t>
            </a:r>
            <a:r>
              <a:rPr lang="ru-RU" sz="2000" b="1" spc="150" dirty="0"/>
              <a:t>a._</a:t>
            </a:r>
            <a:r>
              <a:rPr lang="ru-RU" sz="2000" b="1" spc="150" dirty="0" err="1"/>
              <a:t>private</a:t>
            </a:r>
            <a:r>
              <a:rPr lang="ru-RU" sz="2000" b="1" spc="150" dirty="0" smtClean="0"/>
              <a:t>()</a:t>
            </a:r>
          </a:p>
          <a:p>
            <a:r>
              <a:rPr lang="ru-RU" sz="2000" b="1" spc="150" dirty="0" smtClean="0"/>
              <a:t>Это закрытый </a:t>
            </a:r>
            <a:r>
              <a:rPr lang="ru-RU" sz="2000" b="1" spc="150" dirty="0"/>
              <a:t>метод</a:t>
            </a:r>
            <a:r>
              <a:rPr lang="ru-RU" sz="2000" b="1" spc="150" dirty="0" smtClean="0"/>
              <a:t>!</a:t>
            </a:r>
          </a:p>
          <a:p>
            <a:endParaRPr lang="ru-RU" sz="800" b="1" spc="15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5556" y="1628507"/>
            <a:ext cx="8200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0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Одиночное </a:t>
            </a:r>
            <a:r>
              <a:rPr lang="ru-RU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подчеркивание</a:t>
            </a:r>
            <a:r>
              <a:rPr lang="ru-RU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начале имени атрибута указывает, что переменная или метод не предназначен для использования вне методов класса, однако атрибут доступен по этому имени.</a:t>
            </a:r>
          </a:p>
        </p:txBody>
      </p:sp>
    </p:spTree>
    <p:extLst>
      <p:ext uri="{BB962C8B-B14F-4D97-AF65-F5344CB8AC3E}">
        <p14:creationId xmlns:p14="http://schemas.microsoft.com/office/powerpoint/2010/main" val="105998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Инкапсуляция объектов. Применение</a:t>
            </a:r>
            <a:b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закрытых атрибутов и методов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95636" y="2420888"/>
            <a:ext cx="690475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FF0000"/>
                </a:solidFill>
              </a:rPr>
              <a:t>class</a:t>
            </a:r>
            <a:r>
              <a:rPr lang="en-US" sz="2000" b="1" spc="150" dirty="0"/>
              <a:t> B: </a:t>
            </a:r>
            <a:endParaRPr lang="ru-RU" sz="2000" b="1" spc="150" dirty="0" smtClean="0"/>
          </a:p>
          <a:p>
            <a:r>
              <a:rPr lang="ru-RU" sz="2000" b="1" spc="150" dirty="0" smtClean="0"/>
              <a:t> 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__private</a:t>
            </a:r>
            <a:r>
              <a:rPr lang="en-US" sz="2000" b="1" spc="150" dirty="0"/>
              <a:t>(self): </a:t>
            </a:r>
            <a:endParaRPr lang="ru-RU" sz="2000" b="1" spc="150" dirty="0" smtClean="0"/>
          </a:p>
          <a:p>
            <a:r>
              <a:rPr lang="ru-RU" sz="2000" b="1" spc="150" dirty="0" smtClean="0"/>
              <a:t>        </a:t>
            </a:r>
            <a:r>
              <a:rPr lang="en-US" sz="2000" b="1" spc="150" dirty="0" smtClean="0">
                <a:solidFill>
                  <a:srgbClr val="7030A0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ru-RU" sz="2000" b="1" spc="150" dirty="0">
                <a:solidFill>
                  <a:srgbClr val="00B050"/>
                </a:solidFill>
              </a:rPr>
              <a:t>"Это закрытый метод!"</a:t>
            </a:r>
            <a:r>
              <a:rPr lang="ru-RU" sz="2000" b="1" spc="150" dirty="0"/>
              <a:t>)</a:t>
            </a:r>
            <a:endParaRPr lang="ru-RU" sz="2000" b="1" spc="150" dirty="0" smtClean="0"/>
          </a:p>
          <a:p>
            <a:endParaRPr lang="ru-RU" sz="800" b="1" spc="150" dirty="0" smtClean="0"/>
          </a:p>
          <a:p>
            <a:r>
              <a:rPr lang="ru-RU" sz="2000" b="1" spc="150" dirty="0" smtClean="0"/>
              <a:t>&gt;&gt;&gt; </a:t>
            </a:r>
            <a:r>
              <a:rPr lang="en-US" sz="2000" b="1" spc="150" dirty="0"/>
              <a:t>b = B() </a:t>
            </a:r>
            <a:endParaRPr lang="ru-RU" sz="2000" b="1" spc="150" dirty="0" smtClean="0"/>
          </a:p>
          <a:p>
            <a:r>
              <a:rPr lang="en-US" sz="2000" b="1" spc="150" dirty="0" smtClean="0"/>
              <a:t>&gt;&gt;&gt; </a:t>
            </a:r>
            <a:r>
              <a:rPr lang="en-US" sz="2000" b="1" spc="150" dirty="0" err="1"/>
              <a:t>b.__private</a:t>
            </a:r>
            <a:r>
              <a:rPr lang="en-US" sz="2000" b="1" spc="150" dirty="0"/>
              <a:t>() </a:t>
            </a:r>
            <a:endParaRPr lang="ru-RU" sz="2000" b="1" spc="150" dirty="0" smtClean="0"/>
          </a:p>
          <a:p>
            <a:r>
              <a:rPr lang="en-US" sz="2000" b="1" spc="150" dirty="0" err="1" smtClean="0">
                <a:solidFill>
                  <a:srgbClr val="FF0000"/>
                </a:solidFill>
              </a:rPr>
              <a:t>Traceback</a:t>
            </a:r>
            <a:r>
              <a:rPr lang="en-US" sz="2000" b="1" spc="150" dirty="0" smtClean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FF0000"/>
                </a:solidFill>
              </a:rPr>
              <a:t>(most recent call last): </a:t>
            </a:r>
            <a:endParaRPr lang="ru-RU" sz="2000" b="1" spc="150" dirty="0" smtClean="0">
              <a:solidFill>
                <a:srgbClr val="FF0000"/>
              </a:solidFill>
            </a:endParaRPr>
          </a:p>
          <a:p>
            <a:r>
              <a:rPr lang="ru-RU" sz="2000" b="1" spc="150" dirty="0">
                <a:solidFill>
                  <a:srgbClr val="FF0000"/>
                </a:solidFill>
              </a:rPr>
              <a:t> </a:t>
            </a:r>
            <a:r>
              <a:rPr lang="ru-RU" sz="2000" b="1" spc="150" dirty="0" smtClean="0">
                <a:solidFill>
                  <a:srgbClr val="FF0000"/>
                </a:solidFill>
              </a:rPr>
              <a:t>   </a:t>
            </a:r>
            <a:r>
              <a:rPr lang="en-US" sz="2000" b="1" spc="150" dirty="0" smtClean="0">
                <a:solidFill>
                  <a:srgbClr val="FF0000"/>
                </a:solidFill>
              </a:rPr>
              <a:t>File </a:t>
            </a:r>
            <a:r>
              <a:rPr lang="en-US" sz="2000" b="1" spc="150" dirty="0">
                <a:solidFill>
                  <a:srgbClr val="FF0000"/>
                </a:solidFill>
              </a:rPr>
              <a:t>"", line 1, in </a:t>
            </a:r>
            <a:endParaRPr lang="ru-RU" sz="2000" b="1" spc="150" dirty="0" smtClean="0">
              <a:solidFill>
                <a:srgbClr val="FF0000"/>
              </a:solidFill>
            </a:endParaRPr>
          </a:p>
          <a:p>
            <a:r>
              <a:rPr lang="ru-RU" sz="2000" b="1" spc="150" dirty="0">
                <a:solidFill>
                  <a:srgbClr val="FF0000"/>
                </a:solidFill>
              </a:rPr>
              <a:t> </a:t>
            </a:r>
            <a:r>
              <a:rPr lang="ru-RU" sz="2000" b="1" spc="150" dirty="0" smtClean="0">
                <a:solidFill>
                  <a:srgbClr val="FF0000"/>
                </a:solidFill>
              </a:rPr>
              <a:t>    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b</a:t>
            </a:r>
            <a:r>
              <a:rPr lang="en-US" sz="2000" b="1" spc="150" dirty="0" err="1">
                <a:solidFill>
                  <a:srgbClr val="FF0000"/>
                </a:solidFill>
              </a:rPr>
              <a:t>.__private</a:t>
            </a:r>
            <a:r>
              <a:rPr lang="en-US" sz="2000" b="1" spc="150" dirty="0">
                <a:solidFill>
                  <a:srgbClr val="FF0000"/>
                </a:solidFill>
              </a:rPr>
              <a:t>() </a:t>
            </a:r>
            <a:endParaRPr lang="ru-RU" sz="2000" b="1" spc="150" dirty="0" smtClean="0">
              <a:solidFill>
                <a:srgbClr val="FF0000"/>
              </a:solidFill>
            </a:endParaRPr>
          </a:p>
          <a:p>
            <a:r>
              <a:rPr lang="en-US" sz="2000" b="1" spc="150" dirty="0" err="1" smtClean="0">
                <a:solidFill>
                  <a:srgbClr val="FF0000"/>
                </a:solidFill>
              </a:rPr>
              <a:t>AttributeError</a:t>
            </a:r>
            <a:r>
              <a:rPr lang="en-US" sz="2000" b="1" spc="150" dirty="0">
                <a:solidFill>
                  <a:srgbClr val="FF0000"/>
                </a:solidFill>
              </a:rPr>
              <a:t>: 'B' object has no attribute '__private'</a:t>
            </a:r>
            <a:endParaRPr lang="ru-RU" sz="2000" b="1" spc="150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75556" y="1412776"/>
            <a:ext cx="820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0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Двойное </a:t>
            </a:r>
            <a:r>
              <a:rPr lang="ru-RU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подчеркивание</a:t>
            </a:r>
            <a:r>
              <a:rPr lang="ru-RU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начале имени атрибута даёт большую защиту: атрибут становится недоступным по этому имени.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5556" y="5445224"/>
            <a:ext cx="8200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Атрибут будет доступным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именем</a:t>
            </a:r>
          </a:p>
          <a:p>
            <a:pPr algn="just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ИмяКласса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ИмяАтрибута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endParaRPr lang="ru-RU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ru-RU" sz="2000" dirty="0" smtClean="0"/>
              <a:t>	</a:t>
            </a:r>
            <a:r>
              <a:rPr lang="ru-RU" sz="2000" b="1" spc="150" dirty="0" smtClean="0"/>
              <a:t>&gt;&gt;&gt; </a:t>
            </a:r>
            <a:r>
              <a:rPr lang="ru-RU" sz="2000" b="1" spc="150" dirty="0"/>
              <a:t>b._B__</a:t>
            </a:r>
            <a:r>
              <a:rPr lang="ru-RU" sz="2000" b="1" spc="150" dirty="0" err="1"/>
              <a:t>private</a:t>
            </a:r>
            <a:r>
              <a:rPr lang="ru-RU" sz="2000" b="1" spc="150" dirty="0" smtClean="0"/>
              <a:t>()</a:t>
            </a:r>
          </a:p>
          <a:p>
            <a:pPr algn="just"/>
            <a:r>
              <a:rPr lang="ru-RU" sz="2000" b="1" spc="150" dirty="0" smtClean="0"/>
              <a:t>	</a:t>
            </a:r>
            <a:r>
              <a:rPr lang="ru-RU" sz="2000" b="1" spc="150" dirty="0" smtClean="0">
                <a:solidFill>
                  <a:srgbClr val="0000FF"/>
                </a:solidFill>
              </a:rPr>
              <a:t>Это закрытый </a:t>
            </a:r>
            <a:r>
              <a:rPr lang="ru-RU" sz="2000" b="1" spc="150" dirty="0">
                <a:solidFill>
                  <a:srgbClr val="0000FF"/>
                </a:solidFill>
              </a:rPr>
              <a:t>метод!</a:t>
            </a:r>
            <a:endParaRPr lang="ru-RU" sz="2000" b="1" spc="150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Инкапсуляция объектов. Применение</a:t>
            </a:r>
            <a:b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закрытых атрибутов и методов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455156"/>
            <a:ext cx="82089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Демонстрирует закрытые переменные и </a:t>
            </a:r>
            <a:r>
              <a:rPr lang="ru-RU" sz="2000" b="1" spc="150" dirty="0" smtClean="0">
                <a:solidFill>
                  <a:srgbClr val="C00000"/>
                </a:solidFill>
              </a:rPr>
              <a:t>методы</a:t>
            </a:r>
            <a:endParaRPr lang="en-US" sz="2000" b="1" spc="150" dirty="0">
              <a:solidFill>
                <a:srgbClr val="C00000"/>
              </a:solidFill>
            </a:endParaRPr>
          </a:p>
          <a:p>
            <a:endParaRPr lang="ru-RU" sz="600" b="1" spc="150" dirty="0" smtClean="0">
              <a:solidFill>
                <a:srgbClr val="FF0000"/>
              </a:solidFill>
            </a:endParaRPr>
          </a:p>
          <a:p>
            <a:r>
              <a:rPr lang="en-US" sz="2000" b="1" spc="150" dirty="0" smtClean="0">
                <a:solidFill>
                  <a:srgbClr val="FF0000"/>
                </a:solidFill>
              </a:rPr>
              <a:t>class </a:t>
            </a:r>
            <a:r>
              <a:rPr lang="en-US" sz="2000" b="1" spc="150" dirty="0" smtClean="0">
                <a:solidFill>
                  <a:srgbClr val="0000FF"/>
                </a:solidFill>
              </a:rPr>
              <a:t>Critter</a:t>
            </a:r>
            <a:r>
              <a:rPr lang="en-US" sz="2000" b="1" spc="150" dirty="0" smtClean="0"/>
              <a:t>():</a:t>
            </a:r>
            <a:endParaRPr lang="en-US" sz="2000" b="1" spc="150" dirty="0"/>
          </a:p>
          <a:p>
            <a:r>
              <a:rPr lang="ru-RU" sz="2000" b="1" spc="150" dirty="0" smtClean="0">
                <a:solidFill>
                  <a:srgbClr val="FF0000"/>
                </a:solidFill>
              </a:rPr>
              <a:t>    </a:t>
            </a:r>
            <a:r>
              <a:rPr lang="en-US" sz="2000" b="1" spc="150" dirty="0" smtClean="0">
                <a:solidFill>
                  <a:srgbClr val="00B050"/>
                </a:solidFill>
              </a:rPr>
              <a:t>"""</a:t>
            </a:r>
            <a:r>
              <a:rPr lang="ru-RU" sz="2000" b="1" spc="150" dirty="0">
                <a:solidFill>
                  <a:srgbClr val="00B050"/>
                </a:solidFill>
              </a:rPr>
              <a:t>Виртуальный питомец</a:t>
            </a:r>
            <a:r>
              <a:rPr lang="en-US" sz="2000" b="1" spc="150" dirty="0">
                <a:solidFill>
                  <a:srgbClr val="00B050"/>
                </a:solidFill>
              </a:rPr>
              <a:t>"""</a:t>
            </a:r>
          </a:p>
          <a:p>
            <a:r>
              <a:rPr lang="en-US" sz="2000" b="1" spc="150" dirty="0">
                <a:solidFill>
                  <a:srgbClr val="FF0000"/>
                </a:solidFill>
              </a:rPr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init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(self, name, mood):</a:t>
            </a:r>
          </a:p>
          <a:p>
            <a:r>
              <a:rPr lang="en-US" sz="2000" b="1" spc="150" dirty="0">
                <a:solidFill>
                  <a:schemeClr val="accent4"/>
                </a:solidFill>
              </a:rPr>
              <a:t>        print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Появилось на свет новое животное</a:t>
            </a:r>
            <a:r>
              <a:rPr lang="en-US" sz="2000" b="1" spc="150" dirty="0">
                <a:solidFill>
                  <a:srgbClr val="00B050"/>
                </a:solidFill>
              </a:rPr>
              <a:t>!"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r>
              <a:rPr lang="en-US" sz="2000" b="1" spc="150" dirty="0">
                <a:solidFill>
                  <a:srgbClr val="FF0000"/>
                </a:solidFill>
              </a:rPr>
              <a:t>        </a:t>
            </a:r>
            <a:r>
              <a:rPr lang="en-US" sz="2000" b="1" spc="150" dirty="0"/>
              <a:t>self.name = name</a:t>
            </a:r>
            <a:r>
              <a:rPr lang="en-US" sz="2000" b="1" spc="150" dirty="0">
                <a:solidFill>
                  <a:srgbClr val="FF0000"/>
                </a:solidFill>
              </a:rPr>
              <a:t>            </a:t>
            </a:r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открытый атрибут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>
                <a:solidFill>
                  <a:srgbClr val="FF0000"/>
                </a:solidFill>
              </a:rPr>
              <a:t>        </a:t>
            </a:r>
            <a:r>
              <a:rPr lang="en-US" sz="2000" b="1" spc="150" dirty="0" err="1"/>
              <a:t>self.__mood</a:t>
            </a:r>
            <a:r>
              <a:rPr lang="en-US" sz="2000" b="1" spc="150" dirty="0"/>
              <a:t> = mood</a:t>
            </a:r>
            <a:r>
              <a:rPr lang="en-US" sz="2000" b="1" spc="150" dirty="0">
                <a:solidFill>
                  <a:srgbClr val="FF0000"/>
                </a:solidFill>
              </a:rPr>
              <a:t>          </a:t>
            </a:r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закрытый атрибут</a:t>
            </a:r>
          </a:p>
          <a:p>
            <a:endParaRPr lang="en-US" sz="600" b="1" spc="150" dirty="0">
              <a:solidFill>
                <a:srgbClr val="FF0000"/>
              </a:solidFill>
            </a:endParaRPr>
          </a:p>
          <a:p>
            <a:r>
              <a:rPr lang="en-US" sz="2000" b="1" spc="150" dirty="0">
                <a:solidFill>
                  <a:srgbClr val="FF0000"/>
                </a:solidFill>
              </a:rPr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talk</a:t>
            </a:r>
            <a:r>
              <a:rPr lang="en-US" sz="2000" b="1" spc="150" dirty="0"/>
              <a:t>(self):</a:t>
            </a:r>
          </a:p>
          <a:p>
            <a:r>
              <a:rPr lang="en-US" sz="2000" b="1" spc="150" dirty="0">
                <a:solidFill>
                  <a:schemeClr val="accent4"/>
                </a:solidFill>
              </a:rPr>
              <a:t>        print</a:t>
            </a:r>
            <a:r>
              <a:rPr lang="en-US" sz="2000" b="1" spc="150" dirty="0" smtClean="0"/>
              <a:t>(</a:t>
            </a:r>
            <a:r>
              <a:rPr lang="en-US" sz="2000" b="1" spc="150" dirty="0" smtClean="0">
                <a:solidFill>
                  <a:srgbClr val="00B050"/>
                </a:solidFill>
              </a:rPr>
              <a:t>"\n</a:t>
            </a:r>
            <a:r>
              <a:rPr lang="ru-RU" sz="2000" b="1" spc="150" dirty="0" smtClean="0">
                <a:solidFill>
                  <a:srgbClr val="00B050"/>
                </a:solidFill>
              </a:rPr>
              <a:t>Меня зовут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, </a:t>
            </a:r>
            <a:r>
              <a:rPr lang="en-US" sz="2000" b="1" spc="150" dirty="0"/>
              <a:t>self.name)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Сейчас я чувствую себя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, </a:t>
            </a:r>
            <a:r>
              <a:rPr lang="en-US" sz="2000" b="1" spc="150" dirty="0" err="1"/>
              <a:t>self.__mood</a:t>
            </a:r>
            <a:r>
              <a:rPr lang="en-US" sz="2000" b="1" spc="150" dirty="0"/>
              <a:t>, </a:t>
            </a:r>
            <a:r>
              <a:rPr lang="en-US" sz="2000" b="1" spc="150" dirty="0">
                <a:solidFill>
                  <a:srgbClr val="00B050"/>
                </a:solidFill>
              </a:rPr>
              <a:t>"\n"</a:t>
            </a:r>
            <a:r>
              <a:rPr lang="en-US" sz="2000" b="1" spc="150" dirty="0"/>
              <a:t>)</a:t>
            </a:r>
          </a:p>
          <a:p>
            <a:endParaRPr lang="en-US" sz="600" b="1" spc="150" dirty="0"/>
          </a:p>
          <a:p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private_method</a:t>
            </a:r>
            <a:r>
              <a:rPr lang="en-US" sz="2000" b="1" spc="150" dirty="0"/>
              <a:t>(self):</a:t>
            </a:r>
          </a:p>
          <a:p>
            <a:r>
              <a:rPr lang="en-US" sz="2000" b="1" spc="150" dirty="0"/>
              <a:t>        print</a:t>
            </a:r>
            <a:r>
              <a:rPr lang="en-US" sz="2000" b="1" spc="150" dirty="0" smtClean="0"/>
              <a:t>(</a:t>
            </a:r>
            <a:r>
              <a:rPr lang="ru-RU" sz="2000" b="1" spc="150" dirty="0">
                <a:solidFill>
                  <a:srgbClr val="00B050"/>
                </a:solidFill>
              </a:rPr>
              <a:t>"Это закрытый метод!"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endParaRPr lang="en-US" sz="600" b="1" spc="150" dirty="0"/>
          </a:p>
          <a:p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 err="1">
                <a:solidFill>
                  <a:srgbClr val="0000FF"/>
                </a:solidFill>
              </a:rPr>
              <a:t>public_method</a:t>
            </a:r>
            <a:r>
              <a:rPr lang="en-US" sz="2000" b="1" spc="150" dirty="0"/>
              <a:t>(self):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ru-RU" sz="2000" b="1" spc="150" dirty="0">
                <a:solidFill>
                  <a:srgbClr val="00B050"/>
                </a:solidFill>
              </a:rPr>
              <a:t>"Это </a:t>
            </a:r>
            <a:r>
              <a:rPr lang="ru-RU" sz="2000" b="1" spc="150" dirty="0" smtClean="0">
                <a:solidFill>
                  <a:srgbClr val="00B050"/>
                </a:solidFill>
              </a:rPr>
              <a:t>открытый </a:t>
            </a:r>
            <a:r>
              <a:rPr lang="ru-RU" sz="2000" b="1" spc="150" dirty="0">
                <a:solidFill>
                  <a:srgbClr val="00B050"/>
                </a:solidFill>
              </a:rPr>
              <a:t>метод!"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r>
              <a:rPr lang="en-US" sz="2000" b="1" spc="150" dirty="0"/>
              <a:t>        self.__</a:t>
            </a:r>
            <a:r>
              <a:rPr lang="en-US" sz="2000" b="1" spc="150" dirty="0" err="1"/>
              <a:t>private_method</a:t>
            </a:r>
            <a:r>
              <a:rPr lang="en-US" sz="2000" b="1" spc="150" dirty="0"/>
              <a:t>()</a:t>
            </a:r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Продолжение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следует</a:t>
            </a:r>
            <a:endParaRPr lang="en-US" sz="2400" b="1" spc="1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Инкапсуляция объектов. Применение</a:t>
            </a:r>
            <a:b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закрытых атрибутов и методов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455156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Демонстрирует закрытые переменные и методы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ru-RU" sz="2000" b="1" spc="150" dirty="0" smtClean="0">
                <a:solidFill>
                  <a:srgbClr val="C00000"/>
                </a:solidFill>
              </a:rPr>
              <a:t>(продолжение)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основная часть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 err="1"/>
              <a:t>crit</a:t>
            </a:r>
            <a:r>
              <a:rPr lang="en-US" sz="2000" b="1" spc="150" dirty="0"/>
              <a:t> = Critter(name = 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Бобик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, </a:t>
            </a:r>
            <a:r>
              <a:rPr lang="en-US" sz="2000" b="1" spc="150" dirty="0"/>
              <a:t>mood = 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прекрасно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r>
              <a:rPr lang="en-US" sz="2000" b="1" spc="150" dirty="0" err="1"/>
              <a:t>crit.talk</a:t>
            </a:r>
            <a:r>
              <a:rPr lang="en-US" sz="2000" b="1" spc="150" dirty="0"/>
              <a:t>()</a:t>
            </a:r>
          </a:p>
          <a:p>
            <a:r>
              <a:rPr lang="en-US" sz="2000" b="1" spc="150" dirty="0" err="1"/>
              <a:t>crit.public_method</a:t>
            </a:r>
            <a:r>
              <a:rPr lang="en-US" sz="2000" b="1" spc="150" dirty="0"/>
              <a:t>()</a:t>
            </a:r>
          </a:p>
          <a:p>
            <a:endParaRPr lang="en-US" sz="2000" b="1" spc="150" dirty="0"/>
          </a:p>
          <a:p>
            <a:r>
              <a:rPr lang="en-US" sz="2000" b="1" spc="150" dirty="0" smtClean="0">
                <a:solidFill>
                  <a:schemeClr val="accent4"/>
                </a:solidFill>
              </a:rPr>
              <a:t>input</a:t>
            </a:r>
            <a:r>
              <a:rPr lang="en-US" sz="2000" b="1" spc="150" dirty="0"/>
              <a:t> (</a:t>
            </a:r>
            <a:r>
              <a:rPr lang="en-US" sz="2000" b="1" spc="150" dirty="0">
                <a:solidFill>
                  <a:srgbClr val="00B050"/>
                </a:solidFill>
              </a:rPr>
              <a:t>"\n</a:t>
            </a:r>
            <a:r>
              <a:rPr lang="ru-RU" sz="2000" b="1" spc="150" dirty="0">
                <a:solidFill>
                  <a:srgbClr val="00B050"/>
                </a:solidFill>
              </a:rPr>
              <a:t>Нажмите </a:t>
            </a:r>
            <a:r>
              <a:rPr lang="en-US" sz="2000" b="1" spc="150" dirty="0">
                <a:solidFill>
                  <a:srgbClr val="00B050"/>
                </a:solidFill>
              </a:rPr>
              <a:t>Enter</a:t>
            </a:r>
            <a:r>
              <a:rPr lang="ru-RU" sz="2000" b="1" spc="150" dirty="0">
                <a:solidFill>
                  <a:srgbClr val="00B050"/>
                </a:solidFill>
              </a:rPr>
              <a:t>, чтобы выйти</a:t>
            </a:r>
            <a:r>
              <a:rPr lang="en-US" sz="2000" b="1" spc="150" dirty="0">
                <a:solidFill>
                  <a:srgbClr val="00B050"/>
                </a:solidFill>
              </a:rPr>
              <a:t>."</a:t>
            </a:r>
            <a:r>
              <a:rPr lang="en-US" sz="2000" b="1" spc="150" dirty="0"/>
              <a:t>)</a:t>
            </a:r>
            <a:endParaRPr lang="ru-RU" sz="2000" b="1" spc="15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4074165"/>
            <a:ext cx="6548486" cy="273921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Вывод:</a:t>
            </a:r>
          </a:p>
          <a:p>
            <a:endParaRPr lang="ru-RU" sz="800" b="1" dirty="0"/>
          </a:p>
          <a:p>
            <a:r>
              <a:rPr lang="ru-RU" sz="2000" b="1" spc="150" dirty="0" smtClean="0">
                <a:solidFill>
                  <a:srgbClr val="0000FF"/>
                </a:solidFill>
              </a:rPr>
              <a:t>Появилось </a:t>
            </a:r>
            <a:r>
              <a:rPr lang="ru-RU" sz="2000" b="1" spc="150" dirty="0">
                <a:solidFill>
                  <a:srgbClr val="0000FF"/>
                </a:solidFill>
              </a:rPr>
              <a:t>на свет новое животное</a:t>
            </a:r>
            <a:r>
              <a:rPr lang="en-US" sz="2000" b="1" spc="150" dirty="0" smtClean="0">
                <a:solidFill>
                  <a:srgbClr val="0000FF"/>
                </a:solidFill>
              </a:rPr>
              <a:t>!</a:t>
            </a:r>
            <a:endParaRPr lang="ru-RU" sz="2000" b="1" spc="150" dirty="0" smtClean="0">
              <a:solidFill>
                <a:srgbClr val="0000FF"/>
              </a:solidFill>
            </a:endParaRPr>
          </a:p>
          <a:p>
            <a:endParaRPr lang="ru-RU" sz="800" b="1" spc="150" dirty="0" smtClean="0">
              <a:solidFill>
                <a:srgbClr val="00B050"/>
              </a:solidFill>
            </a:endParaRPr>
          </a:p>
          <a:p>
            <a:r>
              <a:rPr lang="ru-RU" sz="2000" b="1" spc="150" dirty="0" smtClean="0">
                <a:solidFill>
                  <a:srgbClr val="0000FF"/>
                </a:solidFill>
              </a:rPr>
              <a:t>Меня </a:t>
            </a:r>
            <a:r>
              <a:rPr lang="ru-RU" sz="2000" b="1" spc="150" dirty="0">
                <a:solidFill>
                  <a:srgbClr val="0000FF"/>
                </a:solidFill>
              </a:rPr>
              <a:t>зовут Бобик</a:t>
            </a:r>
            <a:endParaRPr lang="ru-RU" sz="20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Сейчас я чувствую себя </a:t>
            </a:r>
            <a:r>
              <a:rPr lang="ru-RU" sz="2000" b="1" spc="150" dirty="0" smtClean="0">
                <a:solidFill>
                  <a:srgbClr val="0000FF"/>
                </a:solidFill>
              </a:rPr>
              <a:t>прекрасно</a:t>
            </a:r>
            <a:endParaRPr lang="en-US" sz="800" b="1" dirty="0">
              <a:solidFill>
                <a:srgbClr val="0000FF"/>
              </a:solidFill>
            </a:endParaRPr>
          </a:p>
          <a:p>
            <a:endParaRPr lang="ru-RU" sz="8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 smtClean="0">
                <a:solidFill>
                  <a:srgbClr val="0000FF"/>
                </a:solidFill>
              </a:rPr>
              <a:t>Это </a:t>
            </a:r>
            <a:r>
              <a:rPr lang="ru-RU" sz="2000" b="1" spc="150" dirty="0">
                <a:solidFill>
                  <a:srgbClr val="0000FF"/>
                </a:solidFill>
              </a:rPr>
              <a:t>открытый метод</a:t>
            </a:r>
            <a:r>
              <a:rPr lang="ru-RU" sz="2000" b="1" spc="150" dirty="0" smtClean="0">
                <a:solidFill>
                  <a:srgbClr val="0000FF"/>
                </a:solidFill>
              </a:rPr>
              <a:t>!</a:t>
            </a:r>
          </a:p>
          <a:p>
            <a:r>
              <a:rPr lang="ru-RU" sz="2000" b="1" spc="150" dirty="0" smtClean="0">
                <a:solidFill>
                  <a:srgbClr val="0000FF"/>
                </a:solidFill>
              </a:rPr>
              <a:t>Это закрытый </a:t>
            </a:r>
            <a:r>
              <a:rPr lang="ru-RU" sz="2000" b="1" spc="150" dirty="0">
                <a:solidFill>
                  <a:srgbClr val="0000FF"/>
                </a:solidFill>
              </a:rPr>
              <a:t>метод!</a:t>
            </a:r>
          </a:p>
          <a:p>
            <a:endParaRPr lang="ru-RU" sz="800" b="1" spc="10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Нажмите </a:t>
            </a:r>
            <a:r>
              <a:rPr lang="en-US" sz="2000" b="1" spc="150" dirty="0">
                <a:solidFill>
                  <a:srgbClr val="0000FF"/>
                </a:solidFill>
              </a:rPr>
              <a:t>Enter</a:t>
            </a:r>
            <a:r>
              <a:rPr lang="ru-RU" sz="2000" b="1" spc="150" dirty="0">
                <a:solidFill>
                  <a:srgbClr val="0000FF"/>
                </a:solidFill>
              </a:rPr>
              <a:t>, чтобы выйти</a:t>
            </a:r>
            <a:r>
              <a:rPr lang="en-US" sz="2000" b="1" spc="150" dirty="0" smtClean="0">
                <a:solidFill>
                  <a:srgbClr val="0000FF"/>
                </a:solidFill>
              </a:rPr>
              <a:t>.</a:t>
            </a:r>
            <a:endParaRPr lang="en-US" sz="2000" b="1" spc="15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Управление доступом к атрибутам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2464147"/>
            <a:ext cx="820891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Демонстрирует </a:t>
            </a:r>
            <a:r>
              <a:rPr lang="ru-RU" sz="2000" b="1" spc="150" dirty="0" smtClean="0">
                <a:solidFill>
                  <a:srgbClr val="C00000"/>
                </a:solidFill>
              </a:rPr>
              <a:t>свойства</a:t>
            </a:r>
            <a:endParaRPr lang="en-US" sz="2000" b="1" spc="150" dirty="0">
              <a:solidFill>
                <a:srgbClr val="C00000"/>
              </a:solidFill>
            </a:endParaRPr>
          </a:p>
          <a:p>
            <a:endParaRPr lang="ru-RU" sz="500" b="1" spc="150" dirty="0" smtClean="0">
              <a:solidFill>
                <a:srgbClr val="FF0000"/>
              </a:solidFill>
            </a:endParaRPr>
          </a:p>
          <a:p>
            <a:r>
              <a:rPr lang="en-US" sz="2000" b="1" spc="150" dirty="0" smtClean="0">
                <a:solidFill>
                  <a:srgbClr val="FF0000"/>
                </a:solidFill>
              </a:rPr>
              <a:t>class </a:t>
            </a:r>
            <a:r>
              <a:rPr lang="en-US" sz="2000" b="1" spc="150" dirty="0" smtClean="0">
                <a:solidFill>
                  <a:srgbClr val="0000FF"/>
                </a:solidFill>
              </a:rPr>
              <a:t>Critter</a:t>
            </a:r>
            <a:r>
              <a:rPr lang="en-US" sz="2000" b="1" spc="150" dirty="0" smtClean="0"/>
              <a:t>():</a:t>
            </a:r>
            <a:endParaRPr lang="en-US" sz="2000" b="1" spc="150" dirty="0"/>
          </a:p>
          <a:p>
            <a:r>
              <a:rPr lang="ru-RU" sz="2000" b="1" spc="150" dirty="0" smtClean="0">
                <a:solidFill>
                  <a:srgbClr val="FF0000"/>
                </a:solidFill>
              </a:rPr>
              <a:t>    </a:t>
            </a:r>
            <a:r>
              <a:rPr lang="en-US" sz="2000" b="1" spc="150" dirty="0" smtClean="0">
                <a:solidFill>
                  <a:srgbClr val="00B050"/>
                </a:solidFill>
              </a:rPr>
              <a:t>"""</a:t>
            </a:r>
            <a:r>
              <a:rPr lang="ru-RU" sz="2000" b="1" spc="150" dirty="0">
                <a:solidFill>
                  <a:srgbClr val="00B050"/>
                </a:solidFill>
              </a:rPr>
              <a:t>Виртуальный питомец</a:t>
            </a:r>
            <a:r>
              <a:rPr lang="en-US" sz="2000" b="1" spc="150" dirty="0">
                <a:solidFill>
                  <a:srgbClr val="00B050"/>
                </a:solidFill>
              </a:rPr>
              <a:t>"""</a:t>
            </a:r>
          </a:p>
          <a:p>
            <a:r>
              <a:rPr lang="en-US" sz="2000" b="1" spc="150" dirty="0">
                <a:solidFill>
                  <a:srgbClr val="FF0000"/>
                </a:solidFill>
              </a:rPr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init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(self, </a:t>
            </a:r>
            <a:r>
              <a:rPr lang="en-US" sz="2000" b="1" spc="150" dirty="0" smtClean="0"/>
              <a:t>name):</a:t>
            </a:r>
            <a:endParaRPr lang="en-US" sz="2000" b="1" spc="150" dirty="0"/>
          </a:p>
          <a:p>
            <a:r>
              <a:rPr lang="en-US" sz="2000" b="1" spc="150" dirty="0">
                <a:solidFill>
                  <a:schemeClr val="accent4"/>
                </a:solidFill>
              </a:rPr>
              <a:t>        print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Появилось на свет новое животное</a:t>
            </a:r>
            <a:r>
              <a:rPr lang="en-US" sz="2000" b="1" spc="150" dirty="0" smtClean="0">
                <a:solidFill>
                  <a:srgbClr val="00B050"/>
                </a:solidFill>
              </a:rPr>
              <a:t>!"</a:t>
            </a:r>
            <a:r>
              <a:rPr lang="en-US" sz="2000" b="1" spc="150" dirty="0" smtClean="0"/>
              <a:t>)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>
                <a:solidFill>
                  <a:srgbClr val="FF0000"/>
                </a:solidFill>
              </a:rPr>
              <a:t>        </a:t>
            </a:r>
            <a:r>
              <a:rPr lang="en-US" sz="2000" b="1" spc="150" dirty="0" err="1"/>
              <a:t>self</a:t>
            </a:r>
            <a:r>
              <a:rPr lang="en-US" sz="2000" b="1" spc="150" dirty="0" err="1" smtClean="0"/>
              <a:t>.__name</a:t>
            </a:r>
            <a:r>
              <a:rPr lang="en-US" sz="2000" b="1" spc="150" dirty="0" smtClean="0"/>
              <a:t> = name</a:t>
            </a:r>
            <a:r>
              <a:rPr lang="en-US" sz="2000" b="1" spc="150" dirty="0" smtClean="0">
                <a:solidFill>
                  <a:srgbClr val="FF0000"/>
                </a:solidFill>
              </a:rPr>
              <a:t>          </a:t>
            </a:r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закрытый атрибут</a:t>
            </a:r>
          </a:p>
          <a:p>
            <a:endParaRPr lang="en-US" sz="800" b="1" spc="150" dirty="0">
              <a:solidFill>
                <a:srgbClr val="FF0000"/>
              </a:solidFill>
            </a:endParaRPr>
          </a:p>
          <a:p>
            <a:r>
              <a:rPr lang="en-US" sz="2000" b="1" spc="150" dirty="0">
                <a:solidFill>
                  <a:srgbClr val="FF0000"/>
                </a:solidFill>
              </a:rPr>
              <a:t>    </a:t>
            </a:r>
            <a:r>
              <a:rPr lang="en-US" sz="2000" b="1" spc="150" dirty="0"/>
              <a:t>@</a:t>
            </a:r>
            <a:r>
              <a:rPr lang="en-US" sz="2000" b="1" spc="150" dirty="0" smtClean="0">
                <a:solidFill>
                  <a:schemeClr val="accent4"/>
                </a:solidFill>
              </a:rPr>
              <a:t>property</a:t>
            </a:r>
            <a:r>
              <a:rPr lang="ru-RU" sz="2000" b="1" spc="150" dirty="0" smtClean="0">
                <a:solidFill>
                  <a:schemeClr val="accent4"/>
                </a:solidFill>
              </a:rPr>
              <a:t>			  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декоратор</a:t>
            </a:r>
            <a:endParaRPr lang="en-US" sz="2000" b="1" spc="150" dirty="0">
              <a:solidFill>
                <a:schemeClr val="accent4"/>
              </a:solidFill>
            </a:endParaRPr>
          </a:p>
          <a:p>
            <a:r>
              <a:rPr lang="en-US" sz="2000" b="1" spc="150" dirty="0">
                <a:solidFill>
                  <a:srgbClr val="FF0000"/>
                </a:solidFill>
              </a:rPr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name</a:t>
            </a:r>
            <a:r>
              <a:rPr lang="en-US" sz="2000" b="1" spc="150" dirty="0"/>
              <a:t>(self</a:t>
            </a:r>
            <a:r>
              <a:rPr lang="en-US" sz="2000" b="1" spc="150" dirty="0" smtClean="0"/>
              <a:t>):</a:t>
            </a:r>
            <a:r>
              <a:rPr lang="ru-RU" sz="2000" b="1" spc="150" dirty="0" smtClean="0"/>
              <a:t>		  </a:t>
            </a:r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свойство (позволяет узнать</a:t>
            </a:r>
            <a:endParaRPr lang="en-US" sz="2000" b="1" spc="150" dirty="0"/>
          </a:p>
          <a:p>
            <a:r>
              <a:rPr lang="en-US" sz="2000" b="1" spc="150" dirty="0">
                <a:solidFill>
                  <a:srgbClr val="FF0000"/>
                </a:solidFill>
              </a:rPr>
              <a:t>        return </a:t>
            </a:r>
            <a:r>
              <a:rPr lang="en-US" sz="2000" b="1" spc="150" dirty="0" err="1"/>
              <a:t>self.__</a:t>
            </a:r>
            <a:r>
              <a:rPr lang="en-US" sz="2000" b="1" spc="150" dirty="0" err="1" smtClean="0"/>
              <a:t>name</a:t>
            </a:r>
            <a:r>
              <a:rPr lang="ru-RU" sz="2000" b="1" spc="150" dirty="0" smtClean="0"/>
              <a:t>	  </a:t>
            </a:r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значение закрытого атрибута</a:t>
            </a:r>
          </a:p>
          <a:p>
            <a:r>
              <a:rPr lang="ru-RU" sz="2000" b="1" spc="150" dirty="0">
                <a:solidFill>
                  <a:srgbClr val="C00000"/>
                </a:solidFill>
              </a:rPr>
              <a:t>	</a:t>
            </a:r>
            <a:r>
              <a:rPr lang="ru-RU" sz="2000" b="1" spc="150" dirty="0" smtClean="0">
                <a:solidFill>
                  <a:srgbClr val="C00000"/>
                </a:solidFill>
              </a:rPr>
              <a:t>			  </a:t>
            </a:r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ru-RU" sz="2000" b="1" spc="150" dirty="0" smtClean="0">
                <a:solidFill>
                  <a:srgbClr val="C00000"/>
                </a:solidFill>
              </a:rPr>
              <a:t> __</a:t>
            </a:r>
            <a:r>
              <a:rPr lang="en-US" sz="2000" b="1" spc="150" dirty="0" smtClean="0">
                <a:solidFill>
                  <a:srgbClr val="C00000"/>
                </a:solidFill>
              </a:rPr>
              <a:t>name </a:t>
            </a:r>
            <a:r>
              <a:rPr lang="ru-RU" sz="2000" b="1" spc="150" dirty="0" smtClean="0">
                <a:solidFill>
                  <a:srgbClr val="C00000"/>
                </a:solidFill>
              </a:rPr>
              <a:t>этого объекта</a:t>
            </a:r>
            <a:r>
              <a:rPr lang="en-US" sz="2000" b="1" spc="150" dirty="0" smtClean="0">
                <a:solidFill>
                  <a:srgbClr val="C00000"/>
                </a:solidFill>
              </a:rPr>
              <a:t> </a:t>
            </a:r>
            <a:r>
              <a:rPr lang="ru-RU" sz="2000" b="1" spc="150" dirty="0" smtClean="0">
                <a:solidFill>
                  <a:srgbClr val="C00000"/>
                </a:solidFill>
              </a:rPr>
              <a:t>внутри 				  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или вне объявления класса</a:t>
            </a:r>
            <a:r>
              <a:rPr lang="en-US" sz="2000" b="1" spc="150" dirty="0" smtClean="0">
                <a:solidFill>
                  <a:srgbClr val="C00000"/>
                </a:solidFill>
              </a:rPr>
              <a:t>)</a:t>
            </a:r>
            <a:endParaRPr lang="en-US" sz="2000" b="1" spc="150" dirty="0"/>
          </a:p>
          <a:p>
            <a:r>
              <a:rPr lang="en-US" sz="500" b="1" spc="150" dirty="0">
                <a:solidFill>
                  <a:srgbClr val="FF0000"/>
                </a:solidFill>
              </a:rPr>
              <a:t>    </a:t>
            </a:r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Продолжение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следует</a:t>
            </a:r>
            <a:endParaRPr lang="en-US" sz="2400" b="1" spc="150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5556" y="1556792"/>
            <a:ext cx="820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Свойство –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 с методами, которые позволяют косвенно обращаться к закрытым атрибутам.</a:t>
            </a:r>
            <a:endParaRPr lang="ru-RU" sz="20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Объектно-ориентированное</a:t>
            </a:r>
            <a:b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программирование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67544" y="1785005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sz="2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проектировался как объектно-ориентированный язык программирования.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Построен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учетом следующих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принципов (по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Алану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Кэю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автору объектно-ориентированного языка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Smalltalk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1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Все данные в нем представляются объектами.</a:t>
            </a:r>
          </a:p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Программу можно составить как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набор взаимодействующих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объектов,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посылающих друг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другу сообщения.</a:t>
            </a:r>
          </a:p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3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Каждый объект имеет собственную часть памяти и может состоять из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других объектов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4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Каждый объект имеет тип.</a:t>
            </a:r>
          </a:p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5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Все объекты одного типа могут принимать одни и те же сообщения (и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выполнять одни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те же действия).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Управление доступом к атрибутам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666250"/>
            <a:ext cx="8208912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Демонстрирует </a:t>
            </a:r>
            <a:r>
              <a:rPr lang="ru-RU" sz="2000" b="1" spc="150" dirty="0" smtClean="0">
                <a:solidFill>
                  <a:srgbClr val="C00000"/>
                </a:solidFill>
              </a:rPr>
              <a:t>свойства</a:t>
            </a:r>
          </a:p>
          <a:p>
            <a:r>
              <a:rPr lang="ru-RU" sz="2000" b="1" spc="150" dirty="0" smtClean="0">
                <a:solidFill>
                  <a:srgbClr val="C00000"/>
                </a:solidFill>
              </a:rPr>
              <a:t>(продолжение)</a:t>
            </a:r>
            <a:endParaRPr lang="en-US" sz="2000" b="1" spc="150" dirty="0">
              <a:solidFill>
                <a:srgbClr val="C00000"/>
              </a:solidFill>
            </a:endParaRPr>
          </a:p>
          <a:p>
            <a:endParaRPr lang="ru-RU" sz="500" b="1" spc="150" dirty="0" smtClean="0">
              <a:solidFill>
                <a:srgbClr val="FF0000"/>
              </a:solidFill>
            </a:endParaRPr>
          </a:p>
          <a:p>
            <a:r>
              <a:rPr lang="ru-RU" sz="2000" b="1" spc="150" dirty="0" smtClean="0"/>
              <a:t>    </a:t>
            </a:r>
            <a:r>
              <a:rPr lang="en-US" sz="2000" b="1" spc="150" dirty="0" smtClean="0"/>
              <a:t>@</a:t>
            </a:r>
            <a:r>
              <a:rPr lang="en-US" sz="2000" b="1" spc="150" dirty="0" err="1" smtClean="0"/>
              <a:t>name.setter</a:t>
            </a:r>
            <a:r>
              <a:rPr lang="en-US" sz="2000" b="1" spc="150" dirty="0" smtClean="0"/>
              <a:t>		   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метод устанавливает новое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>
                <a:solidFill>
                  <a:srgbClr val="FF0000"/>
                </a:solidFill>
              </a:rPr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name</a:t>
            </a:r>
            <a:r>
              <a:rPr lang="en-US" sz="2000" b="1" spc="150" dirty="0"/>
              <a:t>(self, </a:t>
            </a:r>
            <a:r>
              <a:rPr lang="en-US" sz="2000" b="1" spc="150" dirty="0" err="1"/>
              <a:t>new_name</a:t>
            </a:r>
            <a:r>
              <a:rPr lang="en-US" sz="2000" b="1" spc="150" dirty="0" smtClean="0"/>
              <a:t>):</a:t>
            </a:r>
            <a:r>
              <a:rPr lang="ru-RU" sz="2000" b="1" spc="150" dirty="0" smtClean="0"/>
              <a:t>   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значение свойства </a:t>
            </a:r>
            <a:r>
              <a:rPr lang="en-US" sz="2000" b="1" spc="150" dirty="0" smtClean="0">
                <a:solidFill>
                  <a:srgbClr val="C00000"/>
                </a:solidFill>
              </a:rPr>
              <a:t>name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>
                <a:solidFill>
                  <a:srgbClr val="FF0000"/>
                </a:solidFill>
              </a:rPr>
              <a:t>        if </a:t>
            </a:r>
            <a:r>
              <a:rPr lang="en-US" sz="2000" b="1" spc="150" dirty="0" err="1"/>
              <a:t>new_name</a:t>
            </a:r>
            <a:r>
              <a:rPr lang="en-US" sz="2000" b="1" spc="150" dirty="0"/>
              <a:t> == </a:t>
            </a:r>
            <a:r>
              <a:rPr lang="en-US" sz="2000" b="1" spc="150" dirty="0">
                <a:solidFill>
                  <a:srgbClr val="00B050"/>
                </a:solidFill>
              </a:rPr>
              <a:t>""</a:t>
            </a:r>
            <a:r>
              <a:rPr lang="en-US" sz="2000" b="1" spc="150" dirty="0"/>
              <a:t>:</a:t>
            </a:r>
          </a:p>
          <a:p>
            <a:r>
              <a:rPr lang="en-US" sz="2000" b="1" spc="150" dirty="0">
                <a:solidFill>
                  <a:schemeClr val="accent4"/>
                </a:solidFill>
              </a:rPr>
              <a:t>            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Имя животного не может быть пустой строкой</a:t>
            </a:r>
            <a:r>
              <a:rPr lang="en-US" sz="2000" b="1" spc="150" dirty="0">
                <a:solidFill>
                  <a:srgbClr val="00B050"/>
                </a:solidFill>
              </a:rPr>
              <a:t>."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>
                <a:solidFill>
                  <a:srgbClr val="FF0000"/>
                </a:solidFill>
              </a:rPr>
              <a:t>        else</a:t>
            </a:r>
            <a:r>
              <a:rPr lang="en-US" sz="2000" b="1" spc="150" dirty="0"/>
              <a:t>:</a:t>
            </a:r>
          </a:p>
          <a:p>
            <a:r>
              <a:rPr lang="en-US" sz="2000" b="1" spc="150" dirty="0">
                <a:solidFill>
                  <a:srgbClr val="FF0000"/>
                </a:solidFill>
              </a:rPr>
              <a:t>            </a:t>
            </a:r>
            <a:r>
              <a:rPr lang="en-US" sz="2000" b="1" spc="150" dirty="0" err="1"/>
              <a:t>self.__name</a:t>
            </a:r>
            <a:r>
              <a:rPr lang="en-US" sz="2000" b="1" spc="150" dirty="0"/>
              <a:t> = </a:t>
            </a:r>
            <a:r>
              <a:rPr lang="en-US" sz="2000" b="1" spc="150" dirty="0" err="1"/>
              <a:t>new_name</a:t>
            </a:r>
            <a:endParaRPr lang="en-US" sz="2000" b="1" spc="150" dirty="0"/>
          </a:p>
          <a:p>
            <a:r>
              <a:rPr lang="en-US" sz="2000" b="1" spc="150" dirty="0">
                <a:solidFill>
                  <a:srgbClr val="FF0000"/>
                </a:solidFill>
              </a:rPr>
              <a:t>    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Имя успешно изменено</a:t>
            </a:r>
            <a:r>
              <a:rPr lang="en-US" sz="2000" b="1" spc="150" dirty="0">
                <a:solidFill>
                  <a:srgbClr val="00B050"/>
                </a:solidFill>
              </a:rPr>
              <a:t>."</a:t>
            </a:r>
            <a:r>
              <a:rPr lang="en-US" sz="2000" b="1" spc="150" dirty="0"/>
              <a:t>)</a:t>
            </a:r>
          </a:p>
          <a:p>
            <a:endParaRPr lang="ru-RU" sz="800" b="1" spc="150" dirty="0" smtClean="0">
              <a:solidFill>
                <a:srgbClr val="FF0000"/>
              </a:solidFill>
            </a:endParaRPr>
          </a:p>
          <a:p>
            <a:endParaRPr lang="en-US" sz="800" b="1" spc="150" dirty="0" smtClean="0">
              <a:solidFill>
                <a:srgbClr val="FF0000"/>
              </a:solidFill>
            </a:endParaRPr>
          </a:p>
          <a:p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en-US" sz="2000" b="1" spc="150" dirty="0" smtClean="0">
                <a:solidFill>
                  <a:srgbClr val="FF0000"/>
                </a:solidFill>
              </a:rPr>
              <a:t>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talk</a:t>
            </a:r>
            <a:r>
              <a:rPr lang="en-US" sz="2000" b="1" spc="150" dirty="0"/>
              <a:t>(self):</a:t>
            </a:r>
          </a:p>
          <a:p>
            <a:r>
              <a:rPr lang="en-US" sz="2000" b="1" spc="150" dirty="0">
                <a:solidFill>
                  <a:schemeClr val="accent4"/>
                </a:solidFill>
              </a:rPr>
              <a:t>        print</a:t>
            </a:r>
            <a:r>
              <a:rPr lang="en-US" sz="2000" b="1" spc="150" dirty="0" smtClean="0"/>
              <a:t>(</a:t>
            </a:r>
            <a:r>
              <a:rPr lang="en-US" sz="2000" b="1" spc="150" dirty="0" smtClean="0">
                <a:solidFill>
                  <a:srgbClr val="00B050"/>
                </a:solidFill>
              </a:rPr>
              <a:t>"\n</a:t>
            </a:r>
            <a:r>
              <a:rPr lang="ru-RU" sz="2000" b="1" spc="150" dirty="0" smtClean="0">
                <a:solidFill>
                  <a:srgbClr val="00B050"/>
                </a:solidFill>
              </a:rPr>
              <a:t>Привет, меня зовут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, </a:t>
            </a:r>
            <a:r>
              <a:rPr lang="en-US" sz="2000" b="1" spc="150" dirty="0"/>
              <a:t>self.name</a:t>
            </a:r>
            <a:r>
              <a:rPr lang="en-US" sz="2000" b="1" spc="150" dirty="0" smtClean="0"/>
              <a:t>)</a:t>
            </a:r>
          </a:p>
          <a:p>
            <a:endParaRPr lang="en-US" sz="800" b="1" spc="150" dirty="0"/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Продолжение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следует</a:t>
            </a:r>
            <a:endParaRPr lang="en-US" sz="2000" b="1" spc="150" dirty="0"/>
          </a:p>
          <a:p>
            <a:endParaRPr lang="ru-RU" sz="800" b="1" spc="15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2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12776"/>
            <a:ext cx="867645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Демонстрирует </a:t>
            </a:r>
            <a:r>
              <a:rPr lang="ru-RU" sz="2000" b="1" spc="150" dirty="0" smtClean="0">
                <a:solidFill>
                  <a:srgbClr val="C00000"/>
                </a:solidFill>
              </a:rPr>
              <a:t>свойства</a:t>
            </a:r>
            <a:endParaRPr lang="en-US" sz="800" b="1" spc="150" dirty="0" smtClean="0">
              <a:solidFill>
                <a:srgbClr val="FF0000"/>
              </a:solidFill>
            </a:endParaRPr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основная часть</a:t>
            </a:r>
          </a:p>
          <a:p>
            <a:r>
              <a:rPr lang="en-US" sz="2000" b="1" spc="150" dirty="0" err="1"/>
              <a:t>crit</a:t>
            </a:r>
            <a:r>
              <a:rPr lang="en-US" sz="2000" b="1" spc="150" dirty="0"/>
              <a:t> = Critter(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Бобик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 err="1"/>
              <a:t>crit.talk</a:t>
            </a:r>
            <a:r>
              <a:rPr lang="en-US" sz="2000" b="1" spc="150" dirty="0"/>
              <a:t>()</a:t>
            </a:r>
          </a:p>
          <a:p>
            <a:endParaRPr lang="en-US" sz="800" b="1" spc="150" dirty="0"/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"\</a:t>
            </a:r>
            <a:r>
              <a:rPr lang="en-US" sz="2000" b="1" spc="150" dirty="0" smtClean="0">
                <a:solidFill>
                  <a:srgbClr val="00B050"/>
                </a:solidFill>
              </a:rPr>
              <a:t>n</a:t>
            </a:r>
            <a:r>
              <a:rPr lang="ru-RU" sz="2000" b="1" spc="150" dirty="0" smtClean="0">
                <a:solidFill>
                  <a:srgbClr val="00B050"/>
                </a:solidFill>
              </a:rPr>
              <a:t>Мое животное зовут</a:t>
            </a:r>
            <a:r>
              <a:rPr lang="en-US" sz="2000" b="1" spc="150" dirty="0" smtClean="0">
                <a:solidFill>
                  <a:srgbClr val="00B050"/>
                </a:solidFill>
              </a:rPr>
              <a:t>:"</a:t>
            </a:r>
            <a:r>
              <a:rPr lang="en-US" sz="2000" b="1" spc="150" dirty="0" smtClean="0"/>
              <a:t>, </a:t>
            </a:r>
            <a:r>
              <a:rPr lang="en-US" sz="2000" b="1" spc="150" dirty="0"/>
              <a:t>end= </a:t>
            </a:r>
            <a:r>
              <a:rPr lang="en-US" sz="2000" b="1" spc="150" dirty="0">
                <a:solidFill>
                  <a:srgbClr val="00B050"/>
                </a:solidFill>
              </a:rPr>
              <a:t>" 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(crit.name)</a:t>
            </a:r>
          </a:p>
          <a:p>
            <a:endParaRPr lang="en-US" sz="800" b="1" spc="150" dirty="0"/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"\</a:t>
            </a:r>
            <a:r>
              <a:rPr lang="en-US" sz="2000" b="1" spc="150" dirty="0" smtClean="0">
                <a:solidFill>
                  <a:srgbClr val="00B050"/>
                </a:solidFill>
              </a:rPr>
              <a:t>n</a:t>
            </a:r>
            <a:r>
              <a:rPr lang="ru-RU" sz="2000" b="1" spc="150" dirty="0" smtClean="0">
                <a:solidFill>
                  <a:srgbClr val="00B050"/>
                </a:solidFill>
              </a:rPr>
              <a:t>Попробую изменить имя животного на Шарик</a:t>
            </a:r>
            <a:r>
              <a:rPr lang="en-US" sz="2000" b="1" spc="150" dirty="0" smtClean="0">
                <a:solidFill>
                  <a:srgbClr val="00B050"/>
                </a:solidFill>
              </a:rPr>
              <a:t>..."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r>
              <a:rPr lang="en-US" sz="2000" b="1" spc="150" dirty="0"/>
              <a:t>crit.name = 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Шарик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Мое </a:t>
            </a:r>
            <a:r>
              <a:rPr lang="ru-RU" sz="2000" b="1" spc="150" dirty="0">
                <a:solidFill>
                  <a:srgbClr val="00B050"/>
                </a:solidFill>
              </a:rPr>
              <a:t>животное </a:t>
            </a:r>
            <a:r>
              <a:rPr lang="ru-RU" sz="2000" b="1" spc="150" dirty="0" smtClean="0">
                <a:solidFill>
                  <a:srgbClr val="00B050"/>
                </a:solidFill>
              </a:rPr>
              <a:t>зовут</a:t>
            </a:r>
            <a:r>
              <a:rPr lang="en-US" sz="2000" b="1" spc="150" dirty="0" smtClean="0">
                <a:solidFill>
                  <a:srgbClr val="00B050"/>
                </a:solidFill>
              </a:rPr>
              <a:t>:"</a:t>
            </a:r>
            <a:r>
              <a:rPr lang="en-US" sz="2000" b="1" spc="150" dirty="0" smtClean="0"/>
              <a:t>, </a:t>
            </a:r>
            <a:r>
              <a:rPr lang="en-US" sz="2000" b="1" spc="150" dirty="0"/>
              <a:t>end= </a:t>
            </a:r>
            <a:r>
              <a:rPr lang="en-US" sz="2000" b="1" spc="150" dirty="0">
                <a:solidFill>
                  <a:srgbClr val="00B050"/>
                </a:solidFill>
              </a:rPr>
              <a:t>" 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(crit.name)</a:t>
            </a:r>
          </a:p>
          <a:p>
            <a:endParaRPr lang="en-US" sz="800" b="1" spc="150" dirty="0"/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 smtClean="0">
                <a:solidFill>
                  <a:srgbClr val="00B050"/>
                </a:solidFill>
              </a:rPr>
              <a:t>"\n</a:t>
            </a:r>
            <a:r>
              <a:rPr lang="ru-RU" sz="2000" b="1" spc="150" dirty="0" smtClean="0">
                <a:solidFill>
                  <a:srgbClr val="00B050"/>
                </a:solidFill>
              </a:rPr>
              <a:t>Попробую </a:t>
            </a:r>
            <a:r>
              <a:rPr lang="ru-RU" sz="2000" b="1" spc="150" dirty="0">
                <a:solidFill>
                  <a:srgbClr val="00B050"/>
                </a:solidFill>
              </a:rPr>
              <a:t>изменить имя животного </a:t>
            </a:r>
            <a:r>
              <a:rPr lang="ru-RU" sz="2000" b="1" spc="150" dirty="0" smtClean="0">
                <a:solidFill>
                  <a:srgbClr val="00B050"/>
                </a:solidFill>
              </a:rPr>
              <a:t>на пустую строку</a:t>
            </a:r>
            <a:r>
              <a:rPr lang="en-US" sz="2000" b="1" spc="150" dirty="0" smtClean="0">
                <a:solidFill>
                  <a:srgbClr val="00B050"/>
                </a:solidFill>
              </a:rPr>
              <a:t>..."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r>
              <a:rPr lang="en-US" sz="2000" b="1" spc="150" dirty="0"/>
              <a:t>crit.name = </a:t>
            </a:r>
            <a:r>
              <a:rPr lang="en-US" sz="2000" b="1" spc="150" dirty="0">
                <a:solidFill>
                  <a:srgbClr val="00B050"/>
                </a:solidFill>
              </a:rPr>
              <a:t>""</a:t>
            </a:r>
          </a:p>
          <a:p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Мое животное зовут</a:t>
            </a:r>
            <a:r>
              <a:rPr lang="en-US" sz="2000" b="1" spc="150" dirty="0">
                <a:solidFill>
                  <a:srgbClr val="00B050"/>
                </a:solidFill>
              </a:rPr>
              <a:t>:"</a:t>
            </a:r>
            <a:r>
              <a:rPr lang="en-US" sz="2000" b="1" spc="150" dirty="0"/>
              <a:t>, end= </a:t>
            </a:r>
            <a:r>
              <a:rPr lang="en-US" sz="2000" b="1" spc="150" dirty="0">
                <a:solidFill>
                  <a:srgbClr val="00B050"/>
                </a:solidFill>
              </a:rPr>
              <a:t>" 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 smtClean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(crit.name</a:t>
            </a:r>
            <a:r>
              <a:rPr lang="en-US" sz="2000" b="1" spc="150" dirty="0"/>
              <a:t>)</a:t>
            </a:r>
          </a:p>
          <a:p>
            <a:endParaRPr lang="en-US" sz="800" b="1" spc="150" dirty="0"/>
          </a:p>
          <a:p>
            <a:r>
              <a:rPr lang="en-US" sz="2000" b="1" spc="150" dirty="0">
                <a:solidFill>
                  <a:schemeClr val="accent4"/>
                </a:solidFill>
              </a:rPr>
              <a:t>input</a:t>
            </a:r>
            <a:r>
              <a:rPr lang="en-US" sz="2000" b="1" spc="150" dirty="0"/>
              <a:t> (</a:t>
            </a:r>
            <a:r>
              <a:rPr lang="en-US" sz="2000" b="1" spc="150" dirty="0">
                <a:solidFill>
                  <a:srgbClr val="00B050"/>
                </a:solidFill>
              </a:rPr>
              <a:t>"\n</a:t>
            </a:r>
            <a:r>
              <a:rPr lang="ru-RU" sz="2000" b="1" spc="150" dirty="0">
                <a:solidFill>
                  <a:srgbClr val="00B050"/>
                </a:solidFill>
              </a:rPr>
              <a:t>Нажмите </a:t>
            </a:r>
            <a:r>
              <a:rPr lang="en-US" sz="2000" b="1" spc="150" dirty="0">
                <a:solidFill>
                  <a:srgbClr val="00B050"/>
                </a:solidFill>
              </a:rPr>
              <a:t>Enter</a:t>
            </a:r>
            <a:r>
              <a:rPr lang="ru-RU" sz="2000" b="1" spc="150" dirty="0">
                <a:solidFill>
                  <a:srgbClr val="00B050"/>
                </a:solidFill>
              </a:rPr>
              <a:t>, чтобы выйти</a:t>
            </a:r>
            <a:r>
              <a:rPr lang="en-US" sz="2000" b="1" spc="150" dirty="0">
                <a:solidFill>
                  <a:srgbClr val="00B050"/>
                </a:solidFill>
              </a:rPr>
              <a:t>."</a:t>
            </a:r>
            <a:r>
              <a:rPr lang="en-US" sz="2000" b="1" spc="150" dirty="0"/>
              <a:t>)</a:t>
            </a:r>
            <a:endParaRPr lang="ru-RU" sz="2000" b="1" spc="15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Управление доступом к атрибутам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1628800"/>
            <a:ext cx="7340574" cy="421653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Вывод:</a:t>
            </a:r>
          </a:p>
          <a:p>
            <a:endParaRPr lang="ru-RU" sz="800" b="1" dirty="0"/>
          </a:p>
          <a:p>
            <a:r>
              <a:rPr lang="ru-RU" sz="2000" b="1" spc="150" dirty="0" smtClean="0">
                <a:solidFill>
                  <a:srgbClr val="0000FF"/>
                </a:solidFill>
              </a:rPr>
              <a:t>Появилось </a:t>
            </a:r>
            <a:r>
              <a:rPr lang="ru-RU" sz="2000" b="1" spc="150" dirty="0">
                <a:solidFill>
                  <a:srgbClr val="0000FF"/>
                </a:solidFill>
              </a:rPr>
              <a:t>на свет новое животное</a:t>
            </a:r>
            <a:r>
              <a:rPr lang="en-US" sz="2000" b="1" spc="150" dirty="0" smtClean="0">
                <a:solidFill>
                  <a:srgbClr val="0000FF"/>
                </a:solidFill>
              </a:rPr>
              <a:t>!</a:t>
            </a:r>
            <a:endParaRPr lang="ru-RU" sz="2000" b="1" spc="150" dirty="0" smtClean="0">
              <a:solidFill>
                <a:srgbClr val="0000FF"/>
              </a:solidFill>
            </a:endParaRPr>
          </a:p>
          <a:p>
            <a:endParaRPr lang="ru-RU" sz="800" b="1" spc="150" dirty="0" smtClean="0">
              <a:solidFill>
                <a:srgbClr val="00B050"/>
              </a:solidFill>
            </a:endParaRPr>
          </a:p>
          <a:p>
            <a:r>
              <a:rPr lang="ru-RU" sz="2000" b="1" spc="150" dirty="0" smtClean="0">
                <a:solidFill>
                  <a:srgbClr val="0000FF"/>
                </a:solidFill>
              </a:rPr>
              <a:t>Привет, меня </a:t>
            </a:r>
            <a:r>
              <a:rPr lang="ru-RU" sz="2000" b="1" spc="150" dirty="0">
                <a:solidFill>
                  <a:srgbClr val="0000FF"/>
                </a:solidFill>
              </a:rPr>
              <a:t>зовут </a:t>
            </a:r>
            <a:r>
              <a:rPr lang="ru-RU" sz="2000" b="1" spc="150" dirty="0" smtClean="0">
                <a:solidFill>
                  <a:srgbClr val="0000FF"/>
                </a:solidFill>
              </a:rPr>
              <a:t>Бобик</a:t>
            </a:r>
          </a:p>
          <a:p>
            <a:endParaRPr lang="ru-RU" sz="8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Мое животное зовут</a:t>
            </a:r>
            <a:r>
              <a:rPr lang="en-US" sz="2000" b="1" spc="150" dirty="0" smtClean="0">
                <a:solidFill>
                  <a:srgbClr val="0000FF"/>
                </a:solidFill>
              </a:rPr>
              <a:t>:</a:t>
            </a:r>
            <a:r>
              <a:rPr lang="ru-RU" sz="2000" b="1" spc="150" dirty="0" smtClean="0">
                <a:solidFill>
                  <a:srgbClr val="0000FF"/>
                </a:solidFill>
              </a:rPr>
              <a:t> </a:t>
            </a:r>
            <a:r>
              <a:rPr lang="ru-RU" sz="2000" b="1" spc="150" dirty="0">
                <a:solidFill>
                  <a:srgbClr val="0000FF"/>
                </a:solidFill>
              </a:rPr>
              <a:t>Бобик</a:t>
            </a:r>
          </a:p>
          <a:p>
            <a:endParaRPr lang="ru-RU" sz="8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Попробую изменить имя животного на Шарик</a:t>
            </a:r>
            <a:r>
              <a:rPr lang="en-US" sz="2000" b="1" spc="150" dirty="0">
                <a:solidFill>
                  <a:srgbClr val="0000FF"/>
                </a:solidFill>
              </a:rPr>
              <a:t>...</a:t>
            </a:r>
            <a:endParaRPr lang="ru-RU" sz="8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Имя успешно изменено</a:t>
            </a:r>
            <a:r>
              <a:rPr lang="en-US" sz="2000" b="1" spc="150" dirty="0" smtClean="0">
                <a:solidFill>
                  <a:srgbClr val="0000FF"/>
                </a:solidFill>
              </a:rPr>
              <a:t>.</a:t>
            </a:r>
            <a:endParaRPr lang="ru-RU" sz="20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Мое животное зовут</a:t>
            </a:r>
            <a:r>
              <a:rPr lang="en-US" sz="2000" b="1" spc="150" dirty="0">
                <a:solidFill>
                  <a:srgbClr val="0000FF"/>
                </a:solidFill>
              </a:rPr>
              <a:t>:</a:t>
            </a:r>
            <a:r>
              <a:rPr lang="ru-RU" sz="2000" b="1" spc="150" dirty="0">
                <a:solidFill>
                  <a:srgbClr val="0000FF"/>
                </a:solidFill>
              </a:rPr>
              <a:t> </a:t>
            </a:r>
            <a:r>
              <a:rPr lang="ru-RU" sz="2000" b="1" spc="150" dirty="0" smtClean="0">
                <a:solidFill>
                  <a:srgbClr val="0000FF"/>
                </a:solidFill>
              </a:rPr>
              <a:t>Шарик</a:t>
            </a:r>
          </a:p>
          <a:p>
            <a:endParaRPr lang="ru-RU" sz="8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Попробую изменить имя животного на </a:t>
            </a:r>
            <a:r>
              <a:rPr lang="ru-RU" sz="2000" b="1" spc="150" dirty="0" smtClean="0">
                <a:solidFill>
                  <a:srgbClr val="0000FF"/>
                </a:solidFill>
              </a:rPr>
              <a:t>пустую строку</a:t>
            </a:r>
            <a:r>
              <a:rPr lang="en-US" sz="2000" b="1" spc="150" dirty="0" smtClean="0">
                <a:solidFill>
                  <a:srgbClr val="0000FF"/>
                </a:solidFill>
              </a:rPr>
              <a:t>...</a:t>
            </a:r>
            <a:endParaRPr lang="ru-RU" sz="800" b="1" spc="150" dirty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Имя животного не может быть пустой строкой</a:t>
            </a:r>
            <a:r>
              <a:rPr lang="en-US" sz="2000" b="1" spc="150" dirty="0" smtClean="0">
                <a:solidFill>
                  <a:srgbClr val="0000FF"/>
                </a:solidFill>
              </a:rPr>
              <a:t>.</a:t>
            </a:r>
            <a:endParaRPr lang="ru-RU" sz="2000" b="1" spc="150" dirty="0" smtClean="0">
              <a:solidFill>
                <a:srgbClr val="0000FF"/>
              </a:solidFill>
            </a:endParaRPr>
          </a:p>
          <a:p>
            <a:r>
              <a:rPr lang="ru-RU" sz="2000" b="1" spc="150" dirty="0" smtClean="0">
                <a:solidFill>
                  <a:srgbClr val="0000FF"/>
                </a:solidFill>
              </a:rPr>
              <a:t>Мое </a:t>
            </a:r>
            <a:r>
              <a:rPr lang="ru-RU" sz="2000" b="1" spc="150" dirty="0">
                <a:solidFill>
                  <a:srgbClr val="0000FF"/>
                </a:solidFill>
              </a:rPr>
              <a:t>животное зовут</a:t>
            </a:r>
            <a:r>
              <a:rPr lang="en-US" sz="2000" b="1" spc="150" dirty="0">
                <a:solidFill>
                  <a:srgbClr val="0000FF"/>
                </a:solidFill>
              </a:rPr>
              <a:t>:</a:t>
            </a:r>
            <a:r>
              <a:rPr lang="ru-RU" sz="2000" b="1" spc="150" dirty="0">
                <a:solidFill>
                  <a:srgbClr val="0000FF"/>
                </a:solidFill>
              </a:rPr>
              <a:t> </a:t>
            </a:r>
            <a:r>
              <a:rPr lang="ru-RU" sz="2000" b="1" spc="150" dirty="0" smtClean="0">
                <a:solidFill>
                  <a:srgbClr val="0000FF"/>
                </a:solidFill>
              </a:rPr>
              <a:t>Шарик</a:t>
            </a:r>
            <a:endParaRPr lang="ru-RU" sz="2000" b="1" spc="150" dirty="0">
              <a:solidFill>
                <a:srgbClr val="0000FF"/>
              </a:solidFill>
            </a:endParaRPr>
          </a:p>
          <a:p>
            <a:endParaRPr lang="ru-RU" sz="800" b="1" spc="100" dirty="0" smtClean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Нажмите </a:t>
            </a:r>
            <a:r>
              <a:rPr lang="en-US" sz="2000" b="1" spc="150" dirty="0">
                <a:solidFill>
                  <a:srgbClr val="0000FF"/>
                </a:solidFill>
              </a:rPr>
              <a:t>Enter</a:t>
            </a:r>
            <a:r>
              <a:rPr lang="ru-RU" sz="2000" b="1" spc="150" dirty="0">
                <a:solidFill>
                  <a:srgbClr val="0000FF"/>
                </a:solidFill>
              </a:rPr>
              <a:t>, чтобы выйти</a:t>
            </a:r>
            <a:r>
              <a:rPr lang="en-US" sz="2000" b="1" spc="150" dirty="0" smtClean="0">
                <a:solidFill>
                  <a:srgbClr val="0000FF"/>
                </a:solidFill>
              </a:rPr>
              <a:t>.</a:t>
            </a:r>
            <a:endParaRPr lang="en-US" sz="2000" b="1" spc="15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3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66775"/>
            <a:ext cx="820891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Мое животное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40" dirty="0" smtClean="0">
                <a:solidFill>
                  <a:srgbClr val="C00000"/>
                </a:solidFill>
              </a:rPr>
              <a:t>Виртуальный питомец, от котором пользователь может заботиться</a:t>
            </a:r>
            <a:endParaRPr lang="en-US" sz="2000" b="1" spc="40" dirty="0">
              <a:solidFill>
                <a:srgbClr val="C00000"/>
              </a:solidFill>
            </a:endParaRPr>
          </a:p>
          <a:p>
            <a:endParaRPr lang="ru-RU" sz="800" b="1" spc="150" dirty="0" smtClean="0">
              <a:solidFill>
                <a:srgbClr val="FF0000"/>
              </a:solidFill>
            </a:endParaRPr>
          </a:p>
          <a:p>
            <a:r>
              <a:rPr lang="en-US" sz="2000" b="1" spc="150" dirty="0" smtClean="0">
                <a:solidFill>
                  <a:srgbClr val="FF0000"/>
                </a:solidFill>
              </a:rPr>
              <a:t>class</a:t>
            </a:r>
            <a:r>
              <a:rPr lang="en-US" sz="2000" b="1" spc="150" dirty="0" smtClean="0"/>
              <a:t> </a:t>
            </a:r>
            <a:r>
              <a:rPr lang="en-US" sz="2000" b="1" spc="150" dirty="0" smtClean="0">
                <a:solidFill>
                  <a:srgbClr val="0000FF"/>
                </a:solidFill>
              </a:rPr>
              <a:t>Critter</a:t>
            </a:r>
            <a:r>
              <a:rPr lang="en-US" sz="2000" b="1" spc="150" dirty="0" smtClean="0"/>
              <a:t>():</a:t>
            </a:r>
            <a:r>
              <a:rPr lang="ru-RU" sz="2000" b="1" spc="150" dirty="0" smtClean="0"/>
              <a:t>			</a:t>
            </a:r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ru-RU" sz="2000" b="1" spc="150" dirty="0" smtClean="0">
                <a:solidFill>
                  <a:srgbClr val="C00000"/>
                </a:solidFill>
              </a:rPr>
              <a:t> класс </a:t>
            </a:r>
            <a:r>
              <a:rPr lang="en-US" sz="2000" b="1" spc="150" dirty="0">
                <a:solidFill>
                  <a:srgbClr val="C00000"/>
                </a:solidFill>
              </a:rPr>
              <a:t>Critter</a:t>
            </a:r>
          </a:p>
          <a:p>
            <a:r>
              <a:rPr lang="en-US" sz="2000" b="1" spc="150" dirty="0">
                <a:solidFill>
                  <a:srgbClr val="00B050"/>
                </a:solidFill>
              </a:rPr>
              <a:t>    """</a:t>
            </a:r>
            <a:r>
              <a:rPr lang="ru-RU" sz="2000" b="1" spc="150" dirty="0">
                <a:solidFill>
                  <a:srgbClr val="00B050"/>
                </a:solidFill>
              </a:rPr>
              <a:t>Виртуальный питомец</a:t>
            </a:r>
            <a:r>
              <a:rPr lang="en-US" sz="2000" b="1" spc="150" dirty="0" smtClean="0">
                <a:solidFill>
                  <a:srgbClr val="00B050"/>
                </a:solidFill>
              </a:rPr>
              <a:t>""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endParaRPr lang="en-US" sz="2000" b="1" spc="150" dirty="0" smtClean="0">
              <a:solidFill>
                <a:srgbClr val="00B050"/>
              </a:solidFill>
            </a:endParaRPr>
          </a:p>
          <a:p>
            <a:endParaRPr lang="en-US" sz="800" b="1" spc="150" dirty="0" smtClean="0">
              <a:solidFill>
                <a:srgbClr val="C00000"/>
              </a:solidFill>
            </a:endParaRPr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ru-RU" sz="2000" b="1" spc="150" dirty="0" smtClean="0">
                <a:solidFill>
                  <a:srgbClr val="C00000"/>
                </a:solidFill>
              </a:rPr>
              <a:t> метод-конструктор класса инициализирует три открытых</a:t>
            </a:r>
            <a:endParaRPr lang="en-US" sz="2000" b="1" spc="150" dirty="0" smtClean="0">
              <a:solidFill>
                <a:srgbClr val="C00000"/>
              </a:solidFill>
            </a:endParaRPr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атрибута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init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(self, name, hunger = 0, boredom = 0):</a:t>
            </a:r>
          </a:p>
          <a:p>
            <a:r>
              <a:rPr lang="en-US" sz="2000" b="1" spc="150" dirty="0"/>
              <a:t>        self.name = name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 err="1"/>
              <a:t>self.hunger</a:t>
            </a:r>
            <a:r>
              <a:rPr lang="en-US" sz="2000" b="1" spc="150" dirty="0"/>
              <a:t> = hunger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 err="1"/>
              <a:t>self.boredom</a:t>
            </a:r>
            <a:r>
              <a:rPr lang="en-US" sz="2000" b="1" spc="150" dirty="0"/>
              <a:t> = boredom</a:t>
            </a:r>
          </a:p>
          <a:p>
            <a:endParaRPr lang="en-US" sz="800" b="1" spc="150" dirty="0" smtClean="0"/>
          </a:p>
          <a:p>
            <a:r>
              <a:rPr lang="en-US" sz="2000" b="1" spc="150" dirty="0">
                <a:solidFill>
                  <a:srgbClr val="C00000"/>
                </a:solidFill>
              </a:rPr>
              <a:t>#</a:t>
            </a:r>
            <a:r>
              <a:rPr lang="ru-RU" sz="2000" b="1" spc="150" dirty="0">
                <a:solidFill>
                  <a:srgbClr val="C00000"/>
                </a:solidFill>
              </a:rPr>
              <a:t> </a:t>
            </a:r>
            <a:r>
              <a:rPr lang="ru-RU" sz="2000" b="1" spc="150" dirty="0" smtClean="0">
                <a:solidFill>
                  <a:srgbClr val="C00000"/>
                </a:solidFill>
              </a:rPr>
              <a:t>закрытый метод, увеличивающий уровень голода и уныния</a:t>
            </a:r>
            <a:endParaRPr lang="en-US" sz="2000" b="1" spc="150" dirty="0"/>
          </a:p>
          <a:p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pass_time</a:t>
            </a:r>
            <a:r>
              <a:rPr lang="en-US" sz="2000" b="1" spc="150" dirty="0"/>
              <a:t>(self):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 err="1"/>
              <a:t>self.hunger</a:t>
            </a:r>
            <a:r>
              <a:rPr lang="en-US" sz="2000" b="1" spc="150" dirty="0"/>
              <a:t> += 1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 err="1"/>
              <a:t>self.boredom</a:t>
            </a:r>
            <a:r>
              <a:rPr lang="en-US" sz="2000" b="1" spc="150" dirty="0"/>
              <a:t> += </a:t>
            </a:r>
            <a:r>
              <a:rPr lang="en-US" sz="2000" b="1" spc="150" dirty="0" smtClean="0"/>
              <a:t>1</a:t>
            </a:r>
            <a:endParaRPr lang="ru-RU" sz="2000" b="1" spc="150" dirty="0" smtClean="0"/>
          </a:p>
          <a:p>
            <a:endParaRPr lang="ru-RU" sz="800" b="1" spc="150" dirty="0"/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Продолжение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следует</a:t>
            </a:r>
            <a:endParaRPr lang="en-US" sz="2000" b="1" spc="15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программы «Мое животное»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66775"/>
            <a:ext cx="820891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Мое животное (продолжение)</a:t>
            </a:r>
            <a:endParaRPr lang="en-US" sz="2000" b="1" spc="150" dirty="0">
              <a:solidFill>
                <a:srgbClr val="C00000"/>
              </a:solidFill>
            </a:endParaRPr>
          </a:p>
          <a:p>
            <a:endParaRPr lang="en-US" sz="800" b="1" spc="150" dirty="0" smtClean="0">
              <a:solidFill>
                <a:srgbClr val="C00000"/>
              </a:solidFill>
            </a:endParaRPr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ru-RU" sz="2000" b="1" spc="150" dirty="0" smtClean="0">
                <a:solidFill>
                  <a:srgbClr val="C00000"/>
                </a:solidFill>
              </a:rPr>
              <a:t> свойство, отражающее самочувствие животного</a:t>
            </a:r>
            <a:endParaRPr lang="en-US" sz="2000" b="1" spc="150" dirty="0" smtClean="0">
              <a:solidFill>
                <a:srgbClr val="C00000"/>
              </a:solidFill>
            </a:endParaRPr>
          </a:p>
          <a:p>
            <a:r>
              <a:rPr lang="ru-RU" sz="2000" b="1" spc="150" dirty="0" smtClean="0"/>
              <a:t>    </a:t>
            </a:r>
            <a:r>
              <a:rPr lang="en-US" sz="2000" b="1" spc="150" dirty="0" smtClean="0"/>
              <a:t>@</a:t>
            </a:r>
            <a:r>
              <a:rPr lang="en-US" sz="2000" b="1" spc="150" dirty="0">
                <a:solidFill>
                  <a:schemeClr val="accent4"/>
                </a:solidFill>
              </a:rPr>
              <a:t>property</a:t>
            </a:r>
          </a:p>
          <a:p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mood</a:t>
            </a:r>
            <a:r>
              <a:rPr lang="en-US" sz="2000" b="1" spc="150" dirty="0"/>
              <a:t>(self):</a:t>
            </a:r>
          </a:p>
          <a:p>
            <a:r>
              <a:rPr lang="en-US" sz="2000" b="1" spc="150" dirty="0"/>
              <a:t>        unhappiness = </a:t>
            </a:r>
            <a:r>
              <a:rPr lang="en-US" sz="2000" b="1" spc="150" dirty="0" err="1"/>
              <a:t>self.hunger</a:t>
            </a:r>
            <a:r>
              <a:rPr lang="en-US" sz="2000" b="1" spc="150" dirty="0"/>
              <a:t> + </a:t>
            </a:r>
            <a:r>
              <a:rPr lang="en-US" sz="2000" b="1" spc="150" dirty="0" err="1"/>
              <a:t>self.boredom</a:t>
            </a:r>
            <a:endParaRPr lang="en-US" sz="2000" b="1" spc="150" dirty="0"/>
          </a:p>
          <a:p>
            <a:r>
              <a:rPr lang="en-US" sz="2000" b="1" spc="150" dirty="0"/>
              <a:t>        if unhappiness &lt; 5:</a:t>
            </a:r>
          </a:p>
          <a:p>
            <a:r>
              <a:rPr lang="en-US" sz="2000" b="1" spc="150" dirty="0"/>
              <a:t>            m = 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прекрасно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2000" b="1" spc="150" dirty="0"/>
              <a:t>        </a:t>
            </a:r>
            <a:r>
              <a:rPr lang="en-US" sz="2000" b="1" spc="150" dirty="0" err="1"/>
              <a:t>elif</a:t>
            </a:r>
            <a:r>
              <a:rPr lang="en-US" sz="2000" b="1" spc="150" dirty="0"/>
              <a:t> 5 &lt;= unhappiness &lt;= 10:</a:t>
            </a:r>
          </a:p>
          <a:p>
            <a:r>
              <a:rPr lang="en-US" sz="2000" b="1" spc="150" dirty="0"/>
              <a:t>            m = 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неплохо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2000" b="1" spc="150" dirty="0"/>
              <a:t>        </a:t>
            </a:r>
            <a:r>
              <a:rPr lang="en-US" sz="2000" b="1" spc="150" dirty="0" err="1"/>
              <a:t>elif</a:t>
            </a:r>
            <a:r>
              <a:rPr lang="en-US" sz="2000" b="1" spc="150" dirty="0"/>
              <a:t> 11 &lt;= unhappiness &lt;= 15:</a:t>
            </a:r>
          </a:p>
          <a:p>
            <a:r>
              <a:rPr lang="en-US" sz="2000" b="1" spc="150" dirty="0"/>
              <a:t>            m = 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так себе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2000" b="1" spc="150" dirty="0"/>
              <a:t>        else:</a:t>
            </a:r>
          </a:p>
          <a:p>
            <a:r>
              <a:rPr lang="en-US" sz="2000" b="1" spc="150" dirty="0"/>
              <a:t>            m = 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ужасно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2000" b="1" spc="150" dirty="0"/>
              <a:t>        return m</a:t>
            </a:r>
            <a:endParaRPr lang="en-US" sz="800" b="1" spc="150" dirty="0" smtClean="0"/>
          </a:p>
          <a:p>
            <a:endParaRPr lang="ru-RU" sz="800" b="1" spc="150" dirty="0"/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Продолжение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следует</a:t>
            </a:r>
            <a:endParaRPr lang="en-US" sz="2000" b="1" spc="15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программы «Мое животное»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66775"/>
            <a:ext cx="820891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Мое животное (продолжение)</a:t>
            </a:r>
            <a:endParaRPr lang="en-US" sz="2000" b="1" spc="150" dirty="0">
              <a:solidFill>
                <a:srgbClr val="C00000"/>
              </a:solidFill>
            </a:endParaRPr>
          </a:p>
          <a:p>
            <a:endParaRPr lang="en-US" sz="800" b="1" spc="150" dirty="0" smtClean="0">
              <a:solidFill>
                <a:srgbClr val="C00000"/>
              </a:solidFill>
            </a:endParaRPr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ru-RU" sz="2000" b="1" spc="150" dirty="0" smtClean="0">
                <a:solidFill>
                  <a:srgbClr val="C00000"/>
                </a:solidFill>
              </a:rPr>
              <a:t> метод сообщает о самочувствии животного</a:t>
            </a:r>
            <a:endParaRPr lang="en-US" sz="2000" b="1" spc="150" dirty="0" smtClean="0">
              <a:solidFill>
                <a:srgbClr val="C00000"/>
              </a:solidFill>
            </a:endParaRPr>
          </a:p>
          <a:p>
            <a:r>
              <a:rPr lang="ru-RU" sz="2000" b="1" spc="150" dirty="0" smtClean="0">
                <a:solidFill>
                  <a:srgbClr val="FF0000"/>
                </a:solidFill>
              </a:rPr>
              <a:t> 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talk</a:t>
            </a:r>
            <a:r>
              <a:rPr lang="en-US" sz="2000" b="1" spc="150" dirty="0"/>
              <a:t>(self):</a:t>
            </a:r>
          </a:p>
          <a:p>
            <a:r>
              <a:rPr lang="en-US" sz="2000" b="1" spc="150" dirty="0">
                <a:solidFill>
                  <a:schemeClr val="accent4"/>
                </a:solidFill>
              </a:rPr>
              <a:t>        print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Меня зовут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, </a:t>
            </a:r>
            <a:r>
              <a:rPr lang="en-US" sz="2000" b="1" spc="150" dirty="0"/>
              <a:t>self.name</a:t>
            </a:r>
            <a:r>
              <a:rPr lang="en-US" sz="2000" b="1" spc="150" dirty="0" smtClean="0"/>
              <a:t>, </a:t>
            </a:r>
            <a:r>
              <a:rPr lang="en-US" sz="2000" b="1" spc="150" dirty="0"/>
              <a:t>end=</a:t>
            </a:r>
            <a:r>
              <a:rPr lang="en-US" sz="2000" b="1" spc="150" dirty="0">
                <a:solidFill>
                  <a:srgbClr val="00B050"/>
                </a:solidFill>
              </a:rPr>
              <a:t>" "</a:t>
            </a:r>
            <a:r>
              <a:rPr lang="en-US" sz="2000" b="1" spc="150" dirty="0"/>
              <a:t>) </a:t>
            </a:r>
            <a:endParaRPr lang="ru-RU" sz="2000" b="1" spc="150" dirty="0" smtClean="0">
              <a:solidFill>
                <a:srgbClr val="00B050"/>
              </a:solidFill>
            </a:endParaRPr>
          </a:p>
          <a:p>
            <a:r>
              <a:rPr lang="ru-RU" sz="2000" b="1" spc="150" dirty="0">
                <a:solidFill>
                  <a:srgbClr val="00B050"/>
                </a:solidFill>
              </a:rPr>
              <a:t> </a:t>
            </a:r>
            <a:r>
              <a:rPr lang="ru-RU" sz="2000" b="1" spc="150" dirty="0" smtClean="0">
                <a:solidFill>
                  <a:srgbClr val="00B050"/>
                </a:solidFill>
              </a:rPr>
              <a:t>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и сейчас я </a:t>
            </a:r>
            <a:r>
              <a:rPr lang="ru-RU" sz="2000" b="1" spc="150" dirty="0" smtClean="0">
                <a:solidFill>
                  <a:srgbClr val="00B050"/>
                </a:solidFill>
              </a:rPr>
              <a:t>чувствую себя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, </a:t>
            </a:r>
            <a:r>
              <a:rPr lang="en-US" sz="2000" b="1" spc="150" dirty="0" err="1"/>
              <a:t>self.mood</a:t>
            </a:r>
            <a:r>
              <a:rPr lang="en-US" sz="2000" b="1" spc="150" dirty="0"/>
              <a:t>, </a:t>
            </a:r>
            <a:r>
              <a:rPr lang="en-US" sz="2000" b="1" spc="150" dirty="0" smtClean="0">
                <a:solidFill>
                  <a:srgbClr val="00B050"/>
                </a:solidFill>
              </a:rPr>
              <a:t>"\n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/>
              <a:t>        self.__</a:t>
            </a:r>
            <a:r>
              <a:rPr lang="en-US" sz="2000" b="1" spc="150" dirty="0" err="1"/>
              <a:t>pass_time</a:t>
            </a:r>
            <a:r>
              <a:rPr lang="en-US" sz="2000" b="1" spc="150" dirty="0" smtClean="0"/>
              <a:t>()</a:t>
            </a:r>
            <a:endParaRPr lang="ru-RU" sz="2000" b="1" spc="150" dirty="0" smtClean="0"/>
          </a:p>
          <a:p>
            <a:endParaRPr lang="ru-RU" sz="800" b="1" spc="150" dirty="0"/>
          </a:p>
          <a:p>
            <a:r>
              <a:rPr lang="en-US" sz="2000" b="1" spc="150" dirty="0">
                <a:solidFill>
                  <a:srgbClr val="C00000"/>
                </a:solidFill>
              </a:rPr>
              <a:t>#</a:t>
            </a:r>
            <a:r>
              <a:rPr lang="ru-RU" sz="2000" b="1" spc="150" dirty="0">
                <a:solidFill>
                  <a:srgbClr val="C00000"/>
                </a:solidFill>
              </a:rPr>
              <a:t> метод </a:t>
            </a:r>
            <a:r>
              <a:rPr lang="ru-RU" sz="2000" b="1" spc="150" dirty="0" smtClean="0">
                <a:solidFill>
                  <a:srgbClr val="C00000"/>
                </a:solidFill>
              </a:rPr>
              <a:t>уменьшает уровень голода животного</a:t>
            </a:r>
          </a:p>
          <a:p>
            <a:r>
              <a:rPr lang="ru-RU" sz="2000" b="1" spc="150" dirty="0" smtClean="0">
                <a:solidFill>
                  <a:srgbClr val="C00000"/>
                </a:solidFill>
              </a:rPr>
              <a:t> 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>
                <a:solidFill>
                  <a:srgbClr val="C0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eat</a:t>
            </a:r>
            <a:r>
              <a:rPr lang="en-US" sz="2000" b="1" spc="150" dirty="0"/>
              <a:t>(self, food = 4):</a:t>
            </a:r>
          </a:p>
          <a:p>
            <a:r>
              <a:rPr lang="en-US" sz="2000" b="1" spc="150" dirty="0">
                <a:solidFill>
                  <a:srgbClr val="C00000"/>
                </a:solidFill>
              </a:rPr>
              <a:t>    </a:t>
            </a:r>
            <a:r>
              <a:rPr lang="en-US" sz="2000" b="1" spc="150" dirty="0" smtClean="0">
                <a:solidFill>
                  <a:srgbClr val="C00000"/>
                </a:solidFill>
              </a:rPr>
              <a:t>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М</a:t>
            </a:r>
            <a:r>
              <a:rPr lang="en-US" sz="2000" b="1" spc="150" dirty="0" err="1" smtClean="0">
                <a:solidFill>
                  <a:srgbClr val="00B050"/>
                </a:solidFill>
              </a:rPr>
              <a:t>ppp</a:t>
            </a:r>
            <a:r>
              <a:rPr lang="en-US" sz="2000" b="1" spc="150" dirty="0" smtClean="0">
                <a:solidFill>
                  <a:srgbClr val="00B050"/>
                </a:solidFill>
              </a:rPr>
              <a:t>. </a:t>
            </a:r>
            <a:r>
              <a:rPr lang="ru-RU" sz="2000" b="1" spc="150" dirty="0" smtClean="0">
                <a:solidFill>
                  <a:srgbClr val="00B050"/>
                </a:solidFill>
              </a:rPr>
              <a:t>Спасибо</a:t>
            </a:r>
            <a:r>
              <a:rPr lang="en-US" sz="2000" b="1" spc="150" dirty="0" smtClean="0">
                <a:solidFill>
                  <a:srgbClr val="00B050"/>
                </a:solidFill>
              </a:rPr>
              <a:t>."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r>
              <a:rPr lang="en-US" sz="2000" b="1" spc="150" dirty="0"/>
              <a:t>        </a:t>
            </a:r>
            <a:r>
              <a:rPr lang="en-US" sz="2000" b="1" spc="150" dirty="0" err="1"/>
              <a:t>self.hunger</a:t>
            </a:r>
            <a:r>
              <a:rPr lang="en-US" sz="2000" b="1" spc="150" dirty="0"/>
              <a:t> -= food</a:t>
            </a:r>
          </a:p>
          <a:p>
            <a:r>
              <a:rPr lang="en-US" sz="2000" b="1" spc="150" dirty="0"/>
              <a:t>        if </a:t>
            </a:r>
            <a:r>
              <a:rPr lang="en-US" sz="2000" b="1" spc="150" dirty="0" err="1"/>
              <a:t>self.hunger</a:t>
            </a:r>
            <a:r>
              <a:rPr lang="en-US" sz="2000" b="1" spc="150" dirty="0"/>
              <a:t> &lt; 0:</a:t>
            </a:r>
          </a:p>
          <a:p>
            <a:r>
              <a:rPr lang="en-US" sz="2000" b="1" spc="150" dirty="0"/>
              <a:t>            </a:t>
            </a:r>
            <a:r>
              <a:rPr lang="en-US" sz="2000" b="1" spc="150" dirty="0" err="1"/>
              <a:t>self.hunger</a:t>
            </a:r>
            <a:r>
              <a:rPr lang="en-US" sz="2000" b="1" spc="150" dirty="0"/>
              <a:t> = 0</a:t>
            </a:r>
          </a:p>
          <a:p>
            <a:r>
              <a:rPr lang="en-US" sz="2000" b="1" spc="150" dirty="0"/>
              <a:t>        self.__</a:t>
            </a:r>
            <a:r>
              <a:rPr lang="en-US" sz="2000" b="1" spc="150" dirty="0" err="1"/>
              <a:t>pass_time</a:t>
            </a:r>
            <a:r>
              <a:rPr lang="en-US" sz="2000" b="1" spc="150" dirty="0"/>
              <a:t>()</a:t>
            </a:r>
            <a:endParaRPr lang="ru-RU" sz="2000" b="1" spc="150" dirty="0" smtClean="0"/>
          </a:p>
          <a:p>
            <a:endParaRPr lang="ru-RU" sz="800" b="1" spc="150" dirty="0">
              <a:solidFill>
                <a:srgbClr val="C00000"/>
              </a:solidFill>
            </a:endParaRPr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Продолжение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следует</a:t>
            </a:r>
            <a:endParaRPr lang="en-US" sz="2000" b="1" spc="15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программы «Мое животное»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66775"/>
            <a:ext cx="82089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Мое животное (продолжение)</a:t>
            </a:r>
            <a:endParaRPr lang="en-US" sz="2000" b="1" spc="150" dirty="0">
              <a:solidFill>
                <a:srgbClr val="C00000"/>
              </a:solidFill>
            </a:endParaRPr>
          </a:p>
          <a:p>
            <a:endParaRPr lang="en-US" sz="800" b="1" spc="150" dirty="0" smtClean="0">
              <a:solidFill>
                <a:srgbClr val="C00000"/>
              </a:solidFill>
            </a:endParaRPr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ru-RU" sz="2000" b="1" spc="150" dirty="0" smtClean="0">
                <a:solidFill>
                  <a:srgbClr val="C00000"/>
                </a:solidFill>
              </a:rPr>
              <a:t> метод снижает уровень уныния животного</a:t>
            </a:r>
            <a:endParaRPr lang="en-US" sz="2000" b="1" spc="150" dirty="0" smtClean="0">
              <a:solidFill>
                <a:srgbClr val="C00000"/>
              </a:solidFill>
            </a:endParaRPr>
          </a:p>
          <a:p>
            <a:r>
              <a:rPr lang="ru-RU" sz="2000" b="1" spc="150" dirty="0" smtClean="0">
                <a:solidFill>
                  <a:srgbClr val="FF0000"/>
                </a:solidFill>
              </a:rPr>
              <a:t> 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/>
              <a:t> </a:t>
            </a:r>
            <a:r>
              <a:rPr lang="en-US" sz="2000" b="1" spc="150" dirty="0" smtClean="0">
                <a:solidFill>
                  <a:srgbClr val="0000FF"/>
                </a:solidFill>
              </a:rPr>
              <a:t>play</a:t>
            </a:r>
            <a:r>
              <a:rPr lang="en-US" sz="2000" b="1" spc="150" dirty="0" smtClean="0"/>
              <a:t>(self</a:t>
            </a:r>
            <a:r>
              <a:rPr lang="en-US" sz="2000" b="1" spc="150" dirty="0"/>
              <a:t>, fun = 4):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("</a:t>
            </a:r>
            <a:r>
              <a:rPr lang="ru-RU" sz="2000" b="1" spc="150" dirty="0" err="1" smtClean="0"/>
              <a:t>Уиии</a:t>
            </a:r>
            <a:r>
              <a:rPr lang="en-US" sz="2000" b="1" spc="150" dirty="0" smtClean="0"/>
              <a:t>!")</a:t>
            </a:r>
            <a:endParaRPr lang="en-US" sz="2000" b="1" spc="150" dirty="0"/>
          </a:p>
          <a:p>
            <a:r>
              <a:rPr lang="en-US" sz="2000" b="1" spc="150" dirty="0"/>
              <a:t>        </a:t>
            </a:r>
            <a:r>
              <a:rPr lang="en-US" sz="2000" b="1" spc="150" dirty="0" err="1"/>
              <a:t>self.boredom</a:t>
            </a:r>
            <a:r>
              <a:rPr lang="en-US" sz="2000" b="1" spc="150" dirty="0"/>
              <a:t> -= fun</a:t>
            </a:r>
          </a:p>
          <a:p>
            <a:r>
              <a:rPr lang="en-US" sz="2000" b="1" spc="150" dirty="0"/>
              <a:t>        if </a:t>
            </a:r>
            <a:r>
              <a:rPr lang="en-US" sz="2000" b="1" spc="150" dirty="0" err="1"/>
              <a:t>self.boredom</a:t>
            </a:r>
            <a:r>
              <a:rPr lang="en-US" sz="2000" b="1" spc="150" dirty="0"/>
              <a:t> &lt; 0:</a:t>
            </a:r>
          </a:p>
          <a:p>
            <a:r>
              <a:rPr lang="en-US" sz="2000" b="1" spc="150" dirty="0"/>
              <a:t>            </a:t>
            </a:r>
            <a:r>
              <a:rPr lang="en-US" sz="2000" b="1" spc="150" dirty="0" err="1"/>
              <a:t>self.boredom</a:t>
            </a:r>
            <a:r>
              <a:rPr lang="en-US" sz="2000" b="1" spc="150" dirty="0"/>
              <a:t> = 0</a:t>
            </a:r>
          </a:p>
          <a:p>
            <a:r>
              <a:rPr lang="en-US" sz="2000" b="1" spc="150" dirty="0"/>
              <a:t>        self.__</a:t>
            </a:r>
            <a:r>
              <a:rPr lang="en-US" sz="2000" b="1" spc="150" dirty="0" err="1"/>
              <a:t>pass_time</a:t>
            </a:r>
            <a:r>
              <a:rPr lang="en-US" sz="2000" b="1" spc="150" dirty="0"/>
              <a:t>()</a:t>
            </a:r>
            <a:endParaRPr lang="ru-RU" sz="800" b="1" spc="150" dirty="0"/>
          </a:p>
          <a:p>
            <a:r>
              <a:rPr lang="en-US" sz="2000" b="1" spc="150" dirty="0">
                <a:solidFill>
                  <a:srgbClr val="C00000"/>
                </a:solidFill>
              </a:rPr>
              <a:t>#</a:t>
            </a:r>
            <a:r>
              <a:rPr lang="ru-RU" sz="2000" b="1" spc="150" dirty="0">
                <a:solidFill>
                  <a:srgbClr val="C00000"/>
                </a:solidFill>
              </a:rPr>
              <a:t> </a:t>
            </a:r>
            <a:r>
              <a:rPr lang="ru-RU" sz="2000" b="1" spc="150" dirty="0" smtClean="0">
                <a:solidFill>
                  <a:srgbClr val="C00000"/>
                </a:solidFill>
              </a:rPr>
              <a:t>основная часть программы</a:t>
            </a:r>
          </a:p>
          <a:p>
            <a:r>
              <a:rPr lang="en-US" sz="2000" b="1" spc="150" dirty="0" err="1">
                <a:solidFill>
                  <a:srgbClr val="C00000"/>
                </a:solidFill>
              </a:rPr>
              <a:t>def</a:t>
            </a:r>
            <a:r>
              <a:rPr lang="en-US" sz="2000" b="1" spc="150" dirty="0">
                <a:solidFill>
                  <a:srgbClr val="C0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main</a:t>
            </a:r>
            <a:r>
              <a:rPr lang="en-US" sz="2000" b="1" spc="150" dirty="0"/>
              <a:t>():</a:t>
            </a:r>
          </a:p>
          <a:p>
            <a:r>
              <a:rPr lang="en-US" sz="2000" b="1" spc="150" dirty="0"/>
              <a:t>    </a:t>
            </a:r>
            <a:r>
              <a:rPr lang="en-US" sz="2000" b="1" spc="150" dirty="0" err="1"/>
              <a:t>crit_name</a:t>
            </a:r>
            <a:r>
              <a:rPr lang="en-US" sz="2000" b="1" spc="150" dirty="0"/>
              <a:t> = </a:t>
            </a:r>
            <a:r>
              <a:rPr lang="en-US" sz="2000" b="1" spc="150" dirty="0">
                <a:solidFill>
                  <a:schemeClr val="accent4"/>
                </a:solidFill>
              </a:rPr>
              <a:t>input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Как вы назовете свое животное</a:t>
            </a:r>
            <a:r>
              <a:rPr lang="en-US" sz="2000" b="1" spc="150" dirty="0" smtClean="0">
                <a:solidFill>
                  <a:srgbClr val="00B050"/>
                </a:solidFill>
              </a:rPr>
              <a:t>?: 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/>
              <a:t>    </a:t>
            </a:r>
            <a:r>
              <a:rPr lang="en-US" sz="2000" b="1" spc="150" dirty="0" err="1"/>
              <a:t>crit</a:t>
            </a:r>
            <a:r>
              <a:rPr lang="en-US" sz="2000" b="1" spc="150" dirty="0"/>
              <a:t> = Critter(</a:t>
            </a:r>
            <a:r>
              <a:rPr lang="en-US" sz="2000" b="1" spc="150" dirty="0" err="1"/>
              <a:t>crit_name</a:t>
            </a:r>
            <a:r>
              <a:rPr lang="en-US" sz="2000" b="1" spc="150" dirty="0" smtClean="0"/>
              <a:t>)</a:t>
            </a:r>
            <a:endParaRPr lang="ru-RU" sz="2000" b="1" spc="150" dirty="0" smtClean="0"/>
          </a:p>
          <a:p>
            <a:endParaRPr lang="ru-RU" sz="800" b="1" spc="150" dirty="0"/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Продолжение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следует</a:t>
            </a:r>
            <a:endParaRPr lang="en-US" sz="2000" b="1" spc="15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программы «Мое животное»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66775"/>
            <a:ext cx="82089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Мое животное (продолжение)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>
                <a:solidFill>
                  <a:srgbClr val="C00000"/>
                </a:solidFill>
              </a:rPr>
              <a:t>#</a:t>
            </a:r>
            <a:r>
              <a:rPr lang="ru-RU" sz="2000" b="1" spc="150" dirty="0">
                <a:solidFill>
                  <a:srgbClr val="C00000"/>
                </a:solidFill>
              </a:rPr>
              <a:t> основная часть </a:t>
            </a:r>
            <a:r>
              <a:rPr lang="ru-RU" sz="2000" b="1" spc="150" dirty="0" smtClean="0">
                <a:solidFill>
                  <a:srgbClr val="C00000"/>
                </a:solidFill>
              </a:rPr>
              <a:t>программы (продолжение)</a:t>
            </a:r>
            <a:endParaRPr lang="en-US" sz="2000" b="1" spc="150" dirty="0" smtClean="0">
              <a:solidFill>
                <a:srgbClr val="C00000"/>
              </a:solidFill>
            </a:endParaRPr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ru-RU" sz="2000" b="1" spc="150" dirty="0" smtClean="0">
                <a:solidFill>
                  <a:srgbClr val="C00000"/>
                </a:solidFill>
              </a:rPr>
              <a:t> создание меню</a:t>
            </a:r>
            <a:endParaRPr lang="en-US" sz="2000" b="1" spc="150" dirty="0" smtClean="0">
              <a:solidFill>
                <a:srgbClr val="C00000"/>
              </a:solidFill>
            </a:endParaRPr>
          </a:p>
          <a:p>
            <a:r>
              <a:rPr lang="ru-RU" sz="2000" b="1" spc="150" dirty="0" smtClean="0">
                <a:solidFill>
                  <a:srgbClr val="FF0000"/>
                </a:solidFill>
              </a:rPr>
              <a:t>    </a:t>
            </a:r>
            <a:r>
              <a:rPr lang="en-US" sz="2000" b="1" spc="150" dirty="0"/>
              <a:t>choice = </a:t>
            </a:r>
            <a:r>
              <a:rPr lang="en-US" sz="2000" b="1" spc="150" dirty="0">
                <a:solidFill>
                  <a:srgbClr val="FF0000"/>
                </a:solidFill>
              </a:rPr>
              <a:t>None</a:t>
            </a:r>
            <a:r>
              <a:rPr lang="en-US" sz="2000" b="1" spc="150" dirty="0"/>
              <a:t>  </a:t>
            </a:r>
          </a:p>
          <a:p>
            <a:r>
              <a:rPr lang="en-US" sz="2000" b="1" spc="150" dirty="0">
                <a:solidFill>
                  <a:srgbClr val="FF0000"/>
                </a:solidFill>
              </a:rPr>
              <a:t>    while </a:t>
            </a:r>
            <a:r>
              <a:rPr lang="en-US" sz="2000" b="1" spc="150" dirty="0"/>
              <a:t>choice != </a:t>
            </a:r>
            <a:r>
              <a:rPr lang="en-US" sz="2000" b="1" spc="150" dirty="0">
                <a:solidFill>
                  <a:srgbClr val="00B050"/>
                </a:solidFill>
              </a:rPr>
              <a:t>"0"</a:t>
            </a:r>
            <a:r>
              <a:rPr lang="en-US" sz="2000" b="1" spc="150" dirty="0"/>
              <a:t>: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 \</a:t>
            </a:r>
          </a:p>
          <a:p>
            <a:r>
              <a:rPr lang="en-US" sz="2000" b="1" spc="150" dirty="0"/>
              <a:t>        (</a:t>
            </a:r>
            <a:r>
              <a:rPr lang="en-US" sz="2000" b="1" spc="150" dirty="0">
                <a:solidFill>
                  <a:srgbClr val="00B050"/>
                </a:solidFill>
              </a:rPr>
              <a:t>"""</a:t>
            </a:r>
          </a:p>
          <a:p>
            <a:r>
              <a:rPr lang="en-US" sz="2000" b="1" spc="150" dirty="0">
                <a:solidFill>
                  <a:srgbClr val="00B050"/>
                </a:solidFill>
              </a:rPr>
              <a:t>        </a:t>
            </a:r>
            <a:r>
              <a:rPr lang="ru-RU" sz="2000" b="1" spc="150" dirty="0" smtClean="0">
                <a:solidFill>
                  <a:srgbClr val="00B050"/>
                </a:solidFill>
              </a:rPr>
              <a:t>Мое животное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800" b="1" spc="150" dirty="0">
                <a:solidFill>
                  <a:srgbClr val="00B050"/>
                </a:solidFill>
              </a:rPr>
              <a:t>    </a:t>
            </a:r>
          </a:p>
          <a:p>
            <a:r>
              <a:rPr lang="en-US" sz="2000" b="1" spc="150" dirty="0">
                <a:solidFill>
                  <a:srgbClr val="00B050"/>
                </a:solidFill>
              </a:rPr>
              <a:t>        0 –</a:t>
            </a:r>
            <a:r>
              <a:rPr lang="en-US" sz="2000" b="1" spc="150" dirty="0" smtClean="0">
                <a:solidFill>
                  <a:srgbClr val="00B050"/>
                </a:solidFill>
              </a:rPr>
              <a:t> </a:t>
            </a:r>
            <a:r>
              <a:rPr lang="ru-RU" sz="2000" b="1" spc="150" dirty="0" smtClean="0">
                <a:solidFill>
                  <a:srgbClr val="00B050"/>
                </a:solidFill>
              </a:rPr>
              <a:t>Выйти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2000" b="1" spc="150" dirty="0">
                <a:solidFill>
                  <a:srgbClr val="00B050"/>
                </a:solidFill>
              </a:rPr>
              <a:t>        1 </a:t>
            </a:r>
            <a:r>
              <a:rPr lang="en-US" sz="2000" b="1" spc="150" dirty="0" smtClean="0">
                <a:solidFill>
                  <a:srgbClr val="00B050"/>
                </a:solidFill>
              </a:rPr>
              <a:t>– </a:t>
            </a:r>
            <a:r>
              <a:rPr lang="ru-RU" sz="2000" b="1" spc="150" dirty="0" smtClean="0">
                <a:solidFill>
                  <a:srgbClr val="00B050"/>
                </a:solidFill>
              </a:rPr>
              <a:t>Узнать о самочувствии животного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2000" b="1" spc="150" dirty="0">
                <a:solidFill>
                  <a:srgbClr val="00B050"/>
                </a:solidFill>
              </a:rPr>
              <a:t>        2 </a:t>
            </a:r>
            <a:r>
              <a:rPr lang="en-US" sz="2000" b="1" spc="150" dirty="0" smtClean="0">
                <a:solidFill>
                  <a:srgbClr val="00B050"/>
                </a:solidFill>
              </a:rPr>
              <a:t>– </a:t>
            </a:r>
            <a:r>
              <a:rPr lang="ru-RU" sz="2000" b="1" spc="150" dirty="0" smtClean="0">
                <a:solidFill>
                  <a:srgbClr val="00B050"/>
                </a:solidFill>
              </a:rPr>
              <a:t>Покормить животное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2000" b="1" spc="150" dirty="0">
                <a:solidFill>
                  <a:srgbClr val="00B050"/>
                </a:solidFill>
              </a:rPr>
              <a:t>        3 </a:t>
            </a:r>
            <a:r>
              <a:rPr lang="en-US" sz="2000" b="1" spc="150" dirty="0" smtClean="0">
                <a:solidFill>
                  <a:srgbClr val="00B050"/>
                </a:solidFill>
              </a:rPr>
              <a:t>–</a:t>
            </a:r>
            <a:r>
              <a:rPr lang="ru-RU" sz="2000" b="1" spc="150" dirty="0" smtClean="0">
                <a:solidFill>
                  <a:srgbClr val="00B050"/>
                </a:solidFill>
              </a:rPr>
              <a:t> Поиграть с животным</a:t>
            </a:r>
            <a:r>
              <a:rPr lang="en-US" sz="2000" b="1" spc="150" dirty="0" smtClean="0">
                <a:solidFill>
                  <a:srgbClr val="00B050"/>
                </a:solidFill>
              </a:rPr>
              <a:t> 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2000" b="1" spc="150" dirty="0">
                <a:solidFill>
                  <a:srgbClr val="00B050"/>
                </a:solidFill>
              </a:rPr>
              <a:t>        </a:t>
            </a:r>
            <a:r>
              <a:rPr lang="en-US" sz="2000" b="1" spc="150" dirty="0" smtClean="0">
                <a:solidFill>
                  <a:srgbClr val="00B050"/>
                </a:solidFill>
              </a:rPr>
              <a:t>"""</a:t>
            </a:r>
            <a:r>
              <a:rPr lang="en-US" sz="2000" b="1" spc="150" dirty="0" smtClean="0"/>
              <a:t>)</a:t>
            </a:r>
            <a:endParaRPr lang="ru-RU" sz="2000" b="1" spc="150" dirty="0" smtClean="0"/>
          </a:p>
          <a:p>
            <a:endParaRPr lang="ru-RU" sz="800" b="1" spc="150" dirty="0" smtClean="0"/>
          </a:p>
          <a:p>
            <a:r>
              <a:rPr lang="ru-RU" sz="2000" b="1" spc="150" dirty="0"/>
              <a:t> </a:t>
            </a:r>
            <a:r>
              <a:rPr lang="ru-RU" sz="2000" b="1" spc="150" dirty="0" smtClean="0"/>
              <a:t>       </a:t>
            </a:r>
            <a:r>
              <a:rPr lang="en-US" sz="2000" b="1" spc="150" dirty="0"/>
              <a:t>choice = </a:t>
            </a:r>
            <a:r>
              <a:rPr lang="en-US" sz="2000" b="1" spc="150" dirty="0">
                <a:solidFill>
                  <a:schemeClr val="accent4"/>
                </a:solidFill>
              </a:rPr>
              <a:t>input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Ваш выбор</a:t>
            </a:r>
            <a:r>
              <a:rPr lang="en-US" sz="2000" b="1" spc="150" dirty="0" smtClean="0">
                <a:solidFill>
                  <a:srgbClr val="00B050"/>
                </a:solidFill>
              </a:rPr>
              <a:t>: 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()</a:t>
            </a:r>
            <a:endParaRPr lang="ru-RU" sz="2000" b="1" spc="150" dirty="0" smtClean="0"/>
          </a:p>
          <a:p>
            <a:endParaRPr lang="ru-RU" sz="800" b="1" spc="150" dirty="0"/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Продолжение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следует</a:t>
            </a:r>
            <a:endParaRPr lang="en-US" sz="2000" b="1" spc="15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программы «Мое животное»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66775"/>
            <a:ext cx="82089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Мое животное (продолжение)</a:t>
            </a:r>
            <a:endParaRPr lang="en-US" sz="2000" b="1" spc="150" dirty="0">
              <a:solidFill>
                <a:srgbClr val="C00000"/>
              </a:solidFill>
            </a:endParaRPr>
          </a:p>
          <a:p>
            <a:endParaRPr lang="en-US" sz="800" b="1" spc="150" dirty="0" smtClean="0">
              <a:solidFill>
                <a:srgbClr val="C00000"/>
              </a:solidFill>
            </a:endParaRPr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ru-RU" sz="2000" b="1" spc="150" dirty="0" smtClean="0">
                <a:solidFill>
                  <a:srgbClr val="C00000"/>
                </a:solidFill>
              </a:rPr>
              <a:t> создание меню </a:t>
            </a:r>
            <a:r>
              <a:rPr lang="ru-RU" sz="2000" b="1" spc="150" dirty="0">
                <a:solidFill>
                  <a:srgbClr val="C00000"/>
                </a:solidFill>
              </a:rPr>
              <a:t>(продолжение)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ru-RU" sz="2000" b="1" spc="150" dirty="0" smtClean="0">
                <a:solidFill>
                  <a:srgbClr val="C00000"/>
                </a:solidFill>
              </a:rPr>
              <a:t>        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выход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rgbClr val="FF0000"/>
                </a:solidFill>
              </a:rPr>
              <a:t>if</a:t>
            </a:r>
            <a:r>
              <a:rPr lang="en-US" sz="2000" b="1" spc="150" dirty="0"/>
              <a:t> choice == </a:t>
            </a:r>
            <a:r>
              <a:rPr lang="en-US" sz="2000" b="1" spc="150" dirty="0">
                <a:solidFill>
                  <a:srgbClr val="00B050"/>
                </a:solidFill>
              </a:rPr>
              <a:t>"0"</a:t>
            </a:r>
            <a:r>
              <a:rPr lang="en-US" sz="2000" b="1" spc="150" dirty="0"/>
              <a:t>:</a:t>
            </a:r>
          </a:p>
          <a:p>
            <a:r>
              <a:rPr lang="en-US" sz="2000" b="1" spc="150" dirty="0"/>
              <a:t>    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("</a:t>
            </a:r>
            <a:r>
              <a:rPr lang="ru-RU" sz="2000" b="1" spc="150" dirty="0" smtClean="0"/>
              <a:t>До свидания</a:t>
            </a:r>
            <a:r>
              <a:rPr lang="en-US" sz="2000" b="1" spc="150" dirty="0" smtClean="0"/>
              <a:t>.")</a:t>
            </a:r>
            <a:endParaRPr lang="en-US" sz="2000" b="1" spc="150" dirty="0"/>
          </a:p>
          <a:p>
            <a:endParaRPr lang="en-US" sz="800" b="1" spc="150" dirty="0"/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беседа с животным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/>
              <a:t>        </a:t>
            </a:r>
            <a:r>
              <a:rPr lang="en-US" sz="2000" b="1" spc="150" dirty="0" err="1">
                <a:solidFill>
                  <a:srgbClr val="FF0000"/>
                </a:solidFill>
              </a:rPr>
              <a:t>elif</a:t>
            </a:r>
            <a:r>
              <a:rPr lang="en-US" sz="2000" b="1" spc="150" dirty="0"/>
              <a:t> choice == </a:t>
            </a:r>
            <a:r>
              <a:rPr lang="en-US" sz="2000" b="1" spc="150" dirty="0">
                <a:solidFill>
                  <a:srgbClr val="00B050"/>
                </a:solidFill>
              </a:rPr>
              <a:t>"1"</a:t>
            </a:r>
            <a:r>
              <a:rPr lang="en-US" sz="2000" b="1" spc="150" dirty="0"/>
              <a:t>:</a:t>
            </a:r>
          </a:p>
          <a:p>
            <a:r>
              <a:rPr lang="en-US" sz="2000" b="1" spc="150" dirty="0"/>
              <a:t>            </a:t>
            </a:r>
            <a:r>
              <a:rPr lang="en-US" sz="2000" b="1" spc="150" dirty="0" err="1"/>
              <a:t>crit.talk</a:t>
            </a:r>
            <a:r>
              <a:rPr lang="en-US" sz="2000" b="1" spc="150" dirty="0"/>
              <a:t>()</a:t>
            </a:r>
          </a:p>
          <a:p>
            <a:r>
              <a:rPr lang="en-US" sz="800" b="1" spc="150" dirty="0"/>
              <a:t>        </a:t>
            </a:r>
          </a:p>
          <a:p>
            <a:r>
              <a:rPr lang="en-US" sz="2000" b="1" spc="150" dirty="0">
                <a:solidFill>
                  <a:srgbClr val="C00000"/>
                </a:solidFill>
              </a:rPr>
              <a:t>        # </a:t>
            </a:r>
            <a:r>
              <a:rPr lang="ru-RU" sz="2000" b="1" spc="150" dirty="0" smtClean="0">
                <a:solidFill>
                  <a:srgbClr val="C00000"/>
                </a:solidFill>
              </a:rPr>
              <a:t>кормление животного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/>
              <a:t>        </a:t>
            </a:r>
            <a:r>
              <a:rPr lang="en-US" sz="2000" b="1" spc="150" dirty="0" err="1">
                <a:solidFill>
                  <a:srgbClr val="FF0000"/>
                </a:solidFill>
              </a:rPr>
              <a:t>elif</a:t>
            </a:r>
            <a:r>
              <a:rPr lang="en-US" sz="2000" b="1" spc="150" dirty="0"/>
              <a:t> choice == </a:t>
            </a:r>
            <a:r>
              <a:rPr lang="en-US" sz="2000" b="1" spc="150" dirty="0">
                <a:solidFill>
                  <a:srgbClr val="00B050"/>
                </a:solidFill>
              </a:rPr>
              <a:t>"2"</a:t>
            </a:r>
            <a:r>
              <a:rPr lang="en-US" sz="2000" b="1" spc="150" dirty="0"/>
              <a:t>:</a:t>
            </a:r>
          </a:p>
          <a:p>
            <a:r>
              <a:rPr lang="en-US" sz="2000" b="1" spc="150" dirty="0"/>
              <a:t>            </a:t>
            </a:r>
            <a:r>
              <a:rPr lang="en-US" sz="2000" b="1" spc="150" dirty="0" err="1"/>
              <a:t>crit.eat</a:t>
            </a:r>
            <a:r>
              <a:rPr lang="en-US" sz="2000" b="1" spc="150" dirty="0"/>
              <a:t>()</a:t>
            </a:r>
          </a:p>
          <a:p>
            <a:r>
              <a:rPr lang="en-US" sz="800" b="1" spc="150" dirty="0"/>
              <a:t>         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игра с животным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/>
              <a:t>        </a:t>
            </a:r>
            <a:r>
              <a:rPr lang="en-US" sz="2000" b="1" spc="150" dirty="0" err="1">
                <a:solidFill>
                  <a:srgbClr val="FF0000"/>
                </a:solidFill>
              </a:rPr>
              <a:t>elif</a:t>
            </a:r>
            <a:r>
              <a:rPr lang="en-US" sz="2000" b="1" spc="150" dirty="0"/>
              <a:t> choice == </a:t>
            </a:r>
            <a:r>
              <a:rPr lang="en-US" sz="2000" b="1" spc="150" dirty="0">
                <a:solidFill>
                  <a:srgbClr val="00B050"/>
                </a:solidFill>
              </a:rPr>
              <a:t>"3"</a:t>
            </a:r>
            <a:r>
              <a:rPr lang="en-US" sz="2000" b="1" spc="150" dirty="0"/>
              <a:t>:</a:t>
            </a:r>
          </a:p>
          <a:p>
            <a:r>
              <a:rPr lang="en-US" sz="2000" b="1" spc="150" dirty="0"/>
              <a:t>            </a:t>
            </a:r>
            <a:r>
              <a:rPr lang="en-US" sz="2000" b="1" spc="150" dirty="0" err="1"/>
              <a:t>crit.play</a:t>
            </a:r>
            <a:r>
              <a:rPr lang="en-US" sz="2000" b="1" spc="150" dirty="0"/>
              <a:t>()</a:t>
            </a:r>
          </a:p>
          <a:p>
            <a:endParaRPr lang="en-US" sz="800" b="1" spc="150" dirty="0"/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Продолжение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следует</a:t>
            </a:r>
            <a:endParaRPr lang="en-US" sz="2000" b="1" spc="15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программы «Мое животное»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66775"/>
            <a:ext cx="82089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Мое животное (продолжение)</a:t>
            </a:r>
            <a:endParaRPr lang="en-US" sz="2000" b="1" spc="150" dirty="0">
              <a:solidFill>
                <a:srgbClr val="C00000"/>
              </a:solidFill>
            </a:endParaRPr>
          </a:p>
          <a:p>
            <a:endParaRPr lang="en-US" sz="800" b="1" spc="150" dirty="0" smtClean="0">
              <a:solidFill>
                <a:srgbClr val="C00000"/>
              </a:solidFill>
            </a:endParaRPr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ru-RU" sz="2000" b="1" spc="150" dirty="0" smtClean="0">
                <a:solidFill>
                  <a:srgbClr val="C00000"/>
                </a:solidFill>
              </a:rPr>
              <a:t> создание меню </a:t>
            </a:r>
            <a:r>
              <a:rPr lang="ru-RU" sz="2000" b="1" spc="150" dirty="0">
                <a:solidFill>
                  <a:srgbClr val="C00000"/>
                </a:solidFill>
              </a:rPr>
              <a:t>(продолжение)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ru-RU" sz="800" b="1" spc="150" dirty="0" smtClean="0">
                <a:solidFill>
                  <a:srgbClr val="C00000"/>
                </a:solidFill>
              </a:rPr>
              <a:t>        </a:t>
            </a:r>
            <a:endParaRPr lang="en-US" sz="800" b="1" spc="150" dirty="0"/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непонятный ввод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rgbClr val="FF0000"/>
                </a:solidFill>
              </a:rPr>
              <a:t>else</a:t>
            </a:r>
            <a:r>
              <a:rPr lang="en-US" sz="2000" b="1" spc="150" dirty="0"/>
              <a:t>:</a:t>
            </a:r>
          </a:p>
          <a:p>
            <a:r>
              <a:rPr lang="en-US" sz="2000" b="1" spc="150" dirty="0"/>
              <a:t>    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"\</a:t>
            </a:r>
            <a:r>
              <a:rPr lang="en-US" sz="2000" b="1" spc="150" dirty="0" smtClean="0">
                <a:solidFill>
                  <a:srgbClr val="00B050"/>
                </a:solidFill>
              </a:rPr>
              <a:t>n</a:t>
            </a:r>
            <a:r>
              <a:rPr lang="ru-RU" sz="2000" b="1" spc="150" dirty="0" smtClean="0">
                <a:solidFill>
                  <a:srgbClr val="00B050"/>
                </a:solidFill>
              </a:rPr>
              <a:t>Извините, в меню нет пункта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, choice)</a:t>
            </a:r>
            <a:endParaRPr lang="ru-RU" sz="2000" b="1" spc="150" dirty="0" smtClean="0"/>
          </a:p>
          <a:p>
            <a:endParaRPr lang="ru-RU" sz="800" b="1" spc="150" dirty="0"/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запуск программы</a:t>
            </a:r>
          </a:p>
          <a:p>
            <a:r>
              <a:rPr lang="en-US" sz="2000" b="1" spc="150" dirty="0"/>
              <a:t>main()</a:t>
            </a:r>
          </a:p>
          <a:p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"\n</a:t>
            </a:r>
            <a:r>
              <a:rPr lang="ru-RU" sz="2000" b="1" spc="150" dirty="0">
                <a:solidFill>
                  <a:srgbClr val="00B050"/>
                </a:solidFill>
              </a:rPr>
              <a:t>Нажмите </a:t>
            </a:r>
            <a:r>
              <a:rPr lang="en-US" sz="2000" b="1" spc="150" dirty="0">
                <a:solidFill>
                  <a:srgbClr val="00B050"/>
                </a:solidFill>
              </a:rPr>
              <a:t>Enter</a:t>
            </a:r>
            <a:r>
              <a:rPr lang="ru-RU" sz="2000" b="1" spc="150" dirty="0">
                <a:solidFill>
                  <a:srgbClr val="00B050"/>
                </a:solidFill>
              </a:rPr>
              <a:t>, чтобы выйти</a:t>
            </a:r>
            <a:r>
              <a:rPr lang="en-US" sz="2000" b="1" spc="150" dirty="0">
                <a:solidFill>
                  <a:srgbClr val="00B050"/>
                </a:solidFill>
              </a:rPr>
              <a:t>."</a:t>
            </a:r>
            <a:r>
              <a:rPr lang="en-US" sz="2000" b="1" spc="150" dirty="0"/>
              <a:t>)</a:t>
            </a:r>
            <a:endParaRPr lang="ru-RU" sz="2000" b="1" spc="150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программы «Мое животное»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Наследование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2698467"/>
            <a:ext cx="5760640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solidFill>
                  <a:srgbClr val="C00000"/>
                </a:solidFill>
              </a:rPr>
              <a:t># Расширение класса через наследование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class </a:t>
            </a:r>
            <a:r>
              <a:rPr lang="en-US" sz="2000" b="1" spc="150" dirty="0">
                <a:solidFill>
                  <a:srgbClr val="0000FF"/>
                </a:solidFill>
              </a:rPr>
              <a:t>Person</a:t>
            </a:r>
            <a:r>
              <a:rPr lang="en-US" sz="2000" b="1" spc="150" dirty="0">
                <a:solidFill>
                  <a:srgbClr val="FF0000"/>
                </a:solidFill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solidFill>
                  <a:srgbClr val="FF0000"/>
                </a:solidFill>
              </a:rPr>
              <a:t> 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init</a:t>
            </a:r>
            <a:r>
              <a:rPr lang="en-US" sz="2000" b="1" spc="150" dirty="0"/>
              <a:t>__(</a:t>
            </a:r>
            <a:r>
              <a:rPr lang="en-US" sz="2000" b="1" spc="150" dirty="0" err="1"/>
              <a:t>self,n</a:t>
            </a:r>
            <a:r>
              <a:rPr lang="en-US" sz="2000" b="1" spc="150" dirty="0"/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/>
              <a:t>        </a:t>
            </a:r>
            <a:r>
              <a:rPr lang="en-US" sz="2000" b="1" spc="150" dirty="0" smtClean="0"/>
              <a:t>self.name=n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solidFill>
                  <a:srgbClr val="FF0000"/>
                </a:solidFill>
              </a:rPr>
              <a:t> 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write</a:t>
            </a:r>
            <a:r>
              <a:rPr lang="en-US" sz="2000" b="1" spc="150" dirty="0"/>
              <a:t>(self):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solidFill>
                  <a:srgbClr val="FF0000"/>
                </a:solidFill>
              </a:rPr>
              <a:t>        </a:t>
            </a:r>
            <a:r>
              <a:rPr lang="en-US" sz="2000" b="1" spc="150" dirty="0" smtClean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(self.name)</a:t>
            </a:r>
            <a:endParaRPr lang="ru-RU" sz="800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800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class</a:t>
            </a:r>
            <a:r>
              <a:rPr lang="en-US" sz="2000" b="1" spc="150" dirty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Student</a:t>
            </a:r>
            <a:r>
              <a:rPr lang="en-US" sz="2000" b="1" spc="150" dirty="0"/>
              <a:t>(Person):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/>
              <a:t> 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init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self,gr,n</a:t>
            </a:r>
            <a:r>
              <a:rPr lang="en-US" sz="2000" b="1" spc="150" dirty="0"/>
              <a:t>,):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/>
              <a:t>        </a:t>
            </a:r>
            <a:r>
              <a:rPr lang="en-US" sz="2000" b="1" spc="150" dirty="0" smtClean="0"/>
              <a:t>Person</a:t>
            </a:r>
            <a:r>
              <a:rPr lang="en-US" sz="2000" b="1" spc="150" dirty="0"/>
              <a:t>.__</a:t>
            </a:r>
            <a:r>
              <a:rPr lang="en-US" sz="2000" b="1" spc="150" dirty="0" err="1"/>
              <a:t>init</a:t>
            </a:r>
            <a:r>
              <a:rPr lang="en-US" sz="2000" b="1" spc="150" dirty="0"/>
              <a:t>__(</a:t>
            </a:r>
            <a:r>
              <a:rPr lang="en-US" sz="2000" b="1" spc="150" dirty="0" err="1"/>
              <a:t>self,n</a:t>
            </a:r>
            <a:r>
              <a:rPr lang="en-US" sz="2000" b="1" spc="15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/>
              <a:t>        </a:t>
            </a:r>
            <a:r>
              <a:rPr lang="en-US" sz="2000" b="1" spc="150" dirty="0" err="1" smtClean="0"/>
              <a:t>self.group</a:t>
            </a:r>
            <a:r>
              <a:rPr lang="en-US" sz="2000" b="1" spc="150" dirty="0" smtClean="0"/>
              <a:t>=gr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/>
              <a:t> 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write</a:t>
            </a:r>
            <a:r>
              <a:rPr lang="en-US" sz="2000" b="1" spc="150" dirty="0"/>
              <a:t>(self):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/>
              <a:t>        </a:t>
            </a:r>
            <a:r>
              <a:rPr lang="en-US" sz="2000" b="1" spc="150" dirty="0" smtClean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 err="1" smtClean="0"/>
              <a:t>self.name,self.group</a:t>
            </a:r>
            <a:r>
              <a:rPr lang="en-US" sz="2000" b="1" spc="150" dirty="0"/>
              <a:t>)</a:t>
            </a:r>
            <a:endParaRPr lang="en-US" sz="2000" b="1" spc="15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5148064" y="3573016"/>
            <a:ext cx="3528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Ввод и вывод:</a:t>
            </a:r>
          </a:p>
          <a:p>
            <a:endParaRPr lang="ru-RU" sz="800" b="1" dirty="0"/>
          </a:p>
          <a:p>
            <a:r>
              <a:rPr lang="en-US" sz="2000" b="1" spc="150" dirty="0" smtClean="0">
                <a:solidFill>
                  <a:srgbClr val="C00000"/>
                </a:solidFill>
              </a:rPr>
              <a:t>&gt;&gt;&gt;</a:t>
            </a:r>
            <a:r>
              <a:rPr lang="en-US" sz="2000" b="1" spc="150" dirty="0" smtClean="0"/>
              <a:t> p=Person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en-US" sz="2000" b="1" spc="150" dirty="0" err="1">
                <a:solidFill>
                  <a:srgbClr val="00B050"/>
                </a:solidFill>
              </a:rPr>
              <a:t>Petya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>
                <a:solidFill>
                  <a:srgbClr val="C00000"/>
                </a:solidFill>
              </a:rPr>
              <a:t>&gt;&gt;&gt;</a:t>
            </a:r>
            <a:r>
              <a:rPr lang="en-US" sz="2000" b="1" spc="150" dirty="0"/>
              <a:t> </a:t>
            </a:r>
            <a:r>
              <a:rPr lang="en-US" sz="2000" b="1" spc="150" dirty="0" err="1"/>
              <a:t>p.write</a:t>
            </a:r>
            <a:r>
              <a:rPr lang="en-US" sz="2000" b="1" spc="150" dirty="0"/>
              <a:t>()</a:t>
            </a:r>
          </a:p>
          <a:p>
            <a:r>
              <a:rPr lang="en-US" sz="2000" b="1" spc="150" dirty="0" err="1">
                <a:solidFill>
                  <a:srgbClr val="0000FF"/>
                </a:solidFill>
              </a:rPr>
              <a:t>Petya</a:t>
            </a:r>
            <a:endParaRPr lang="en-US" sz="2000" b="1" spc="150" dirty="0">
              <a:solidFill>
                <a:srgbClr val="0000FF"/>
              </a:solidFill>
            </a:endParaRPr>
          </a:p>
          <a:p>
            <a:r>
              <a:rPr lang="en-US" sz="2000" b="1" spc="150" dirty="0">
                <a:solidFill>
                  <a:srgbClr val="C00000"/>
                </a:solidFill>
              </a:rPr>
              <a:t>&gt;&gt;&gt;</a:t>
            </a:r>
            <a:r>
              <a:rPr lang="en-US" sz="2000" b="1" spc="150" dirty="0"/>
              <a:t> s=Student(23,</a:t>
            </a:r>
            <a:r>
              <a:rPr lang="en-US" sz="2000" b="1" spc="150" dirty="0">
                <a:solidFill>
                  <a:srgbClr val="00B050"/>
                </a:solidFill>
              </a:rPr>
              <a:t>"Vasya"</a:t>
            </a:r>
            <a:r>
              <a:rPr lang="en-US" sz="2000" b="1" spc="150" dirty="0"/>
              <a:t>)</a:t>
            </a:r>
          </a:p>
          <a:p>
            <a:r>
              <a:rPr lang="en-US" sz="2000" b="1" spc="150" dirty="0">
                <a:solidFill>
                  <a:srgbClr val="C00000"/>
                </a:solidFill>
              </a:rPr>
              <a:t>&gt;&gt;&gt;</a:t>
            </a:r>
            <a:r>
              <a:rPr lang="en-US" sz="2000" b="1" spc="150" dirty="0"/>
              <a:t> </a:t>
            </a:r>
            <a:r>
              <a:rPr lang="en-US" sz="2000" b="1" spc="150" dirty="0" err="1"/>
              <a:t>s.write</a:t>
            </a:r>
            <a:r>
              <a:rPr lang="en-US" sz="2000" b="1" spc="150" dirty="0"/>
              <a:t>()</a:t>
            </a:r>
          </a:p>
          <a:p>
            <a:r>
              <a:rPr lang="en-US" sz="2000" b="1" spc="150" dirty="0" err="1">
                <a:solidFill>
                  <a:srgbClr val="0000FF"/>
                </a:solidFill>
              </a:rPr>
              <a:t>Vasya</a:t>
            </a:r>
            <a:r>
              <a:rPr lang="en-US" sz="2000" b="1" spc="150" dirty="0">
                <a:solidFill>
                  <a:srgbClr val="0000FF"/>
                </a:solidFill>
              </a:rPr>
              <a:t> 23</a:t>
            </a:r>
          </a:p>
          <a:p>
            <a:r>
              <a:rPr lang="en-US" sz="2000" b="1" spc="150" dirty="0">
                <a:solidFill>
                  <a:srgbClr val="C00000"/>
                </a:solidFill>
              </a:rPr>
              <a:t>&gt;&gt;&gt;</a:t>
            </a:r>
            <a:endParaRPr lang="ru-RU" sz="2000" b="1" spc="150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412776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Наследование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одна из ключевых идей ООП.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Можно создать класс и унаследовать все атрибуты и методы </a:t>
            </a:r>
            <a:r>
              <a:rPr lang="ru-RU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родительского класса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Родительский класс должен быть более обобщённой, абстрактной версией дочернего класса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6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Основные понятия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67544" y="1484784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Объектно-ориентированная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программа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это совокупность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взаимодействующих </a:t>
            </a:r>
            <a:r>
              <a:rPr lang="ru-RU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объектов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Над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объектами можно производить </a:t>
            </a: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операции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(посылая им сообщения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Сообщения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это запросы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 объекту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выполнить некоторые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действия, т.е. взаимодействие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объектов заключается в вызове </a:t>
            </a:r>
            <a:r>
              <a:rPr lang="ru-RU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методов</a:t>
            </a: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одних объектов другими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Характеристики объекта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это </a:t>
            </a:r>
            <a:r>
              <a:rPr lang="ru-RU" sz="20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атрибуты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способы поведения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это </a:t>
            </a:r>
            <a:r>
              <a:rPr lang="ru-RU" sz="20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endParaRPr lang="ru-RU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Каждый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 принадлежит определенному классу (типу), который задает поведение объектов, созданных на его основе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 это описание объектов определенного типа. </a:t>
            </a:r>
            <a:endParaRPr lang="ru-RU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Объект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созданный на основе некоторого класса,</a:t>
            </a:r>
          </a:p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называется </a:t>
            </a: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экземпляром класса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0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Полиморфизм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35696" y="2498988"/>
            <a:ext cx="5544616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>
                <a:solidFill>
                  <a:srgbClr val="FF0000"/>
                </a:solidFill>
              </a:rPr>
              <a:t>class</a:t>
            </a:r>
            <a:r>
              <a:rPr lang="en-US" sz="2000" b="1" spc="150" dirty="0" smtClean="0"/>
              <a:t> </a:t>
            </a:r>
            <a:r>
              <a:rPr lang="en-US" sz="2000" b="1" spc="150" dirty="0" smtClean="0">
                <a:solidFill>
                  <a:srgbClr val="0000FF"/>
                </a:solidFill>
              </a:rPr>
              <a:t>T1</a:t>
            </a:r>
            <a:r>
              <a:rPr lang="en-US" sz="2000" b="1" spc="150" dirty="0" smtClean="0"/>
              <a:t>: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/>
              <a:t> </a:t>
            </a:r>
            <a:r>
              <a:rPr lang="ru-RU" sz="2000" b="1" spc="150" dirty="0" smtClean="0"/>
              <a:t>   </a:t>
            </a:r>
            <a:r>
              <a:rPr lang="en-US" sz="2000" b="1" spc="150" dirty="0" smtClean="0"/>
              <a:t>n=10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/>
              <a:t> </a:t>
            </a:r>
            <a:r>
              <a:rPr lang="ru-RU" sz="2000" b="1" spc="150" dirty="0" smtClean="0"/>
              <a:t>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total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self,N</a:t>
            </a:r>
            <a:r>
              <a:rPr lang="en-US" sz="2000" b="1" spc="150" dirty="0" smtClean="0"/>
              <a:t>):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/>
              <a:t> </a:t>
            </a:r>
            <a:r>
              <a:rPr lang="ru-RU" sz="2000" b="1" spc="150" dirty="0" smtClean="0"/>
              <a:t>       </a:t>
            </a:r>
            <a:r>
              <a:rPr lang="en-US" sz="2000" b="1" spc="150" dirty="0" err="1" smtClean="0"/>
              <a:t>self.total</a:t>
            </a:r>
            <a:r>
              <a:rPr lang="en-US" sz="2000" b="1" spc="150" dirty="0" smtClean="0"/>
              <a:t> </a:t>
            </a:r>
            <a:r>
              <a:rPr lang="en-US" sz="2000" b="1" spc="150" dirty="0"/>
              <a:t>= </a:t>
            </a:r>
            <a:r>
              <a:rPr lang="en-US" sz="2000" b="1" spc="150" dirty="0" err="1"/>
              <a:t>int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self.n</a:t>
            </a:r>
            <a:r>
              <a:rPr lang="en-US" sz="2000" b="1" spc="150" dirty="0"/>
              <a:t>) + </a:t>
            </a:r>
            <a:r>
              <a:rPr lang="en-US" sz="2000" b="1" spc="150" dirty="0" err="1" smtClean="0"/>
              <a:t>int</a:t>
            </a:r>
            <a:r>
              <a:rPr lang="en-US" sz="2000" b="1" spc="150" dirty="0" smtClean="0"/>
              <a:t>(N)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>
                <a:solidFill>
                  <a:srgbClr val="FF0000"/>
                </a:solidFill>
              </a:rPr>
              <a:t>class</a:t>
            </a:r>
            <a:r>
              <a:rPr lang="en-US" sz="2000" b="1" spc="150" dirty="0" smtClean="0"/>
              <a:t> </a:t>
            </a:r>
            <a:r>
              <a:rPr lang="en-US" sz="2000" b="1" spc="150" dirty="0" smtClean="0">
                <a:solidFill>
                  <a:srgbClr val="0000FF"/>
                </a:solidFill>
              </a:rPr>
              <a:t>T2</a:t>
            </a:r>
            <a:r>
              <a:rPr lang="en-US" sz="2000" b="1" spc="150" dirty="0" smtClean="0"/>
              <a:t>: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/>
              <a:t> </a:t>
            </a:r>
            <a:r>
              <a:rPr lang="ru-RU" sz="2000" b="1" spc="150" dirty="0" smtClean="0"/>
              <a:t>  </a:t>
            </a:r>
            <a:r>
              <a:rPr lang="ru-RU" sz="2000" b="1" spc="150" dirty="0" smtClean="0">
                <a:solidFill>
                  <a:srgbClr val="FF0000"/>
                </a:solidFill>
              </a:rPr>
              <a:t>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total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self,s</a:t>
            </a:r>
            <a:r>
              <a:rPr lang="en-US" sz="2000" b="1" spc="150" dirty="0"/>
              <a:t>): 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/>
              <a:t> </a:t>
            </a:r>
            <a:r>
              <a:rPr lang="ru-RU" sz="2000" b="1" spc="150" dirty="0" smtClean="0"/>
              <a:t>       </a:t>
            </a:r>
            <a:r>
              <a:rPr lang="en-US" sz="2000" b="1" spc="150" dirty="0" err="1" smtClean="0"/>
              <a:t>self.total</a:t>
            </a:r>
            <a:r>
              <a:rPr lang="en-US" sz="2000" b="1" spc="150" dirty="0" smtClean="0"/>
              <a:t> </a:t>
            </a:r>
            <a:r>
              <a:rPr lang="en-US" sz="2000" b="1" spc="150" dirty="0"/>
              <a:t>= </a:t>
            </a:r>
            <a:r>
              <a:rPr lang="en-US" sz="2000" b="1" spc="150" dirty="0" err="1"/>
              <a:t>len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str</a:t>
            </a:r>
            <a:r>
              <a:rPr lang="en-US" sz="2000" b="1" spc="150" dirty="0"/>
              <a:t>(s</a:t>
            </a:r>
            <a:r>
              <a:rPr lang="en-US" sz="2000" b="1" spc="150" dirty="0" smtClean="0"/>
              <a:t>))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8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/>
              <a:t>t1 </a:t>
            </a:r>
            <a:r>
              <a:rPr lang="en-US" sz="2000" b="1" spc="150" dirty="0"/>
              <a:t>= T1</a:t>
            </a:r>
            <a:r>
              <a:rPr lang="en-US" sz="2000" b="1" spc="150" dirty="0" smtClean="0"/>
              <a:t>()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/>
              <a:t>t2 </a:t>
            </a:r>
            <a:r>
              <a:rPr lang="en-US" sz="2000" b="1" spc="150" dirty="0"/>
              <a:t>= T2</a:t>
            </a:r>
            <a:r>
              <a:rPr lang="en-US" sz="2000" b="1" spc="150" dirty="0" smtClean="0"/>
              <a:t>()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/>
              <a:t>t1.total(45)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/>
              <a:t>t2.total(45)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 </a:t>
            </a:r>
            <a:r>
              <a:rPr lang="en-US" sz="2000" b="1" spc="150" dirty="0"/>
              <a:t>(t1.total) </a:t>
            </a:r>
            <a:r>
              <a:rPr lang="ru-RU" sz="2000" b="1" spc="150" dirty="0" smtClean="0"/>
              <a:t>	</a:t>
            </a:r>
            <a:r>
              <a:rPr lang="en-US" sz="2000" b="1" i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i="1" spc="150" dirty="0">
                <a:solidFill>
                  <a:srgbClr val="C00000"/>
                </a:solidFill>
              </a:rPr>
              <a:t>Вывод</a:t>
            </a:r>
            <a:r>
              <a:rPr lang="en-US" sz="2000" b="1" i="1" spc="150" dirty="0">
                <a:solidFill>
                  <a:srgbClr val="C00000"/>
                </a:solidFill>
              </a:rPr>
              <a:t>: </a:t>
            </a:r>
            <a:r>
              <a:rPr lang="en-US" sz="2000" b="1" i="1" spc="150" dirty="0" smtClean="0">
                <a:solidFill>
                  <a:srgbClr val="C00000"/>
                </a:solidFill>
              </a:rPr>
              <a:t>55</a:t>
            </a:r>
            <a:endParaRPr lang="ru-RU" sz="2000" b="1" i="1" spc="150" dirty="0" smtClean="0">
              <a:solidFill>
                <a:srgbClr val="C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err="1" smtClean="0">
                <a:solidFill>
                  <a:schemeClr val="accent4"/>
                </a:solidFill>
              </a:rPr>
              <a:t>print</a:t>
            </a:r>
            <a:r>
              <a:rPr lang="ru-RU" sz="2000" b="1" spc="150" dirty="0" smtClean="0"/>
              <a:t> </a:t>
            </a:r>
            <a:r>
              <a:rPr lang="ru-RU" sz="2000" b="1" spc="150" dirty="0"/>
              <a:t>(t2.total) </a:t>
            </a:r>
            <a:r>
              <a:rPr lang="ru-RU" sz="2000" b="1" spc="150" dirty="0" smtClean="0"/>
              <a:t>	</a:t>
            </a:r>
            <a:r>
              <a:rPr lang="ru-RU" sz="2000" b="1" i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i="1" spc="150" dirty="0">
                <a:solidFill>
                  <a:srgbClr val="C00000"/>
                </a:solidFill>
              </a:rPr>
              <a:t>Вывод: 2</a:t>
            </a:r>
            <a:endParaRPr lang="en-US" sz="2000" b="1" spc="150" dirty="0" smtClean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412776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Полиморфизм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разное поведение одного и того же метода в разных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классах, при этом действия, совершаемые с объектами, могут существенно различаться.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6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программы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«Банк»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068960"/>
            <a:ext cx="820891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Банк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>
                <a:solidFill>
                  <a:srgbClr val="C00000"/>
                </a:solidFill>
              </a:rPr>
              <a:t># Расширение класса через наследование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>
                <a:solidFill>
                  <a:srgbClr val="C00000"/>
                </a:solidFill>
              </a:rPr>
              <a:t># Использование методов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2000" b="1" spc="150" dirty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class </a:t>
            </a:r>
            <a:r>
              <a:rPr lang="en-US" sz="2000" b="1" spc="150" dirty="0">
                <a:solidFill>
                  <a:srgbClr val="0000FF"/>
                </a:solidFill>
              </a:rPr>
              <a:t>Person</a:t>
            </a:r>
            <a:r>
              <a:rPr lang="en-US" sz="2000" b="1" spc="150" dirty="0" smtClean="0"/>
              <a:t>():			</a:t>
            </a:r>
            <a:r>
              <a:rPr lang="en-US" sz="2000" b="1" spc="150" dirty="0">
                <a:solidFill>
                  <a:srgbClr val="C00000"/>
                </a:solidFill>
              </a:rPr>
              <a:t> #</a:t>
            </a:r>
            <a:r>
              <a:rPr lang="ru-RU" sz="2000" b="1" spc="150" dirty="0">
                <a:solidFill>
                  <a:srgbClr val="C00000"/>
                </a:solidFill>
              </a:rPr>
              <a:t> </a:t>
            </a:r>
            <a:r>
              <a:rPr lang="ru-RU" sz="2000" b="1" spc="150" dirty="0" smtClean="0">
                <a:solidFill>
                  <a:srgbClr val="C00000"/>
                </a:solidFill>
              </a:rPr>
              <a:t>родительский класс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init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self,fio</a:t>
            </a:r>
            <a:r>
              <a:rPr lang="en-US" sz="2000" b="1" spc="150" dirty="0" smtClean="0"/>
              <a:t>):	</a:t>
            </a:r>
            <a:r>
              <a:rPr lang="en-US" sz="2000" b="1" spc="150" dirty="0">
                <a:solidFill>
                  <a:srgbClr val="C00000"/>
                </a:solidFill>
              </a:rPr>
              <a:t> #</a:t>
            </a:r>
            <a:r>
              <a:rPr lang="ru-RU" sz="2000" b="1" spc="150" dirty="0">
                <a:solidFill>
                  <a:srgbClr val="C00000"/>
                </a:solidFill>
              </a:rPr>
              <a:t> метод-конструктор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   </a:t>
            </a:r>
            <a:r>
              <a:rPr lang="en-US" sz="2000" b="1" spc="150" dirty="0" err="1"/>
              <a:t>self.fio</a:t>
            </a:r>
            <a:r>
              <a:rPr lang="en-US" sz="2000" b="1" spc="150" dirty="0"/>
              <a:t> = </a:t>
            </a:r>
            <a:r>
              <a:rPr lang="en-US" sz="2000" b="1" spc="150" dirty="0" err="1"/>
              <a:t>fio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   #print("Person", </a:t>
            </a:r>
            <a:r>
              <a:rPr lang="en-US" sz="2000" b="1" spc="150" dirty="0" err="1">
                <a:solidFill>
                  <a:srgbClr val="FF0000"/>
                </a:solidFill>
              </a:rPr>
              <a:t>self.fio</a:t>
            </a:r>
            <a:r>
              <a:rPr lang="en-US" sz="2000" b="1" spc="150" dirty="0">
                <a:solidFill>
                  <a:srgbClr val="FF0000"/>
                </a:solidFill>
              </a:rPr>
              <a:t>, "created")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b="1" spc="150" dirty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str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(self</a:t>
            </a:r>
            <a:r>
              <a:rPr lang="en-US" sz="2000" b="1" spc="150" dirty="0" smtClean="0"/>
              <a:t>):		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возвращает строку, </a:t>
            </a:r>
            <a:r>
              <a:rPr lang="ru-RU" sz="2000" b="1" spc="150" dirty="0" smtClean="0">
                <a:solidFill>
                  <a:srgbClr val="C00000"/>
                </a:solidFill>
              </a:rPr>
              <a:t>которая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   return </a:t>
            </a:r>
            <a:r>
              <a:rPr lang="en-US" sz="2000" b="1" spc="150" dirty="0" err="1" smtClean="0"/>
              <a:t>self.fio</a:t>
            </a:r>
            <a:r>
              <a:rPr lang="en-US" sz="2000" b="1" spc="150" dirty="0" smtClean="0"/>
              <a:t>		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содержит </a:t>
            </a:r>
            <a:r>
              <a:rPr lang="ru-RU" sz="2000" b="1" spc="150" dirty="0" smtClean="0">
                <a:solidFill>
                  <a:srgbClr val="C00000"/>
                </a:solidFill>
              </a:rPr>
              <a:t>значение</a:t>
            </a:r>
            <a:r>
              <a:rPr lang="en-US" sz="2000" b="1" spc="150" dirty="0" smtClean="0">
                <a:solidFill>
                  <a:srgbClr val="C00000"/>
                </a:solidFill>
              </a:rPr>
              <a:t> </a:t>
            </a:r>
            <a:r>
              <a:rPr lang="ru-RU" sz="2000" b="1" spc="150" dirty="0" smtClean="0">
                <a:solidFill>
                  <a:srgbClr val="C00000"/>
                </a:solidFill>
              </a:rPr>
              <a:t>атрибута </a:t>
            </a:r>
            <a:r>
              <a:rPr lang="en-US" sz="2000" b="1" spc="150" dirty="0" err="1" smtClean="0">
                <a:solidFill>
                  <a:srgbClr val="C00000"/>
                </a:solidFill>
              </a:rPr>
              <a:t>fio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800" b="1" spc="15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Продолжение следует</a:t>
            </a:r>
            <a:endParaRPr lang="ru-RU" sz="2000" b="1" spc="150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08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Реализовать </a:t>
            </a: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работу </a:t>
            </a:r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банка (сотрудник, клиент, вклад, кредит).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программе должны быть классы и объекты, принадлежащие разным классам; один объект с помощью метода своего класса должен так или иначе изменять данные другого объекта. </a:t>
            </a:r>
          </a:p>
        </p:txBody>
      </p:sp>
    </p:spTree>
    <p:extLst>
      <p:ext uri="{BB962C8B-B14F-4D97-AF65-F5344CB8AC3E}">
        <p14:creationId xmlns:p14="http://schemas.microsoft.com/office/powerpoint/2010/main" val="4461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программы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«Банк»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556792"/>
            <a:ext cx="835292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Банк (продолжение)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800" b="1" spc="150" dirty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class </a:t>
            </a:r>
            <a:r>
              <a:rPr lang="en-US" sz="2000" b="1" spc="150" dirty="0" err="1" smtClean="0">
                <a:solidFill>
                  <a:srgbClr val="0000FF"/>
                </a:solidFill>
              </a:rPr>
              <a:t>Sotrudnik</a:t>
            </a:r>
            <a:r>
              <a:rPr lang="en-US" sz="2000" b="1" spc="150" dirty="0" smtClean="0"/>
              <a:t>(Person):</a:t>
            </a:r>
            <a:r>
              <a:rPr lang="ru-RU" sz="2000" b="1" spc="150" dirty="0" smtClean="0"/>
              <a:t>		</a:t>
            </a:r>
            <a:r>
              <a:rPr lang="en-US" sz="2000" b="1" spc="150" dirty="0">
                <a:solidFill>
                  <a:srgbClr val="C00000"/>
                </a:solidFill>
              </a:rPr>
              <a:t> #</a:t>
            </a:r>
            <a:r>
              <a:rPr lang="ru-RU" sz="2000" b="1" spc="150" dirty="0">
                <a:solidFill>
                  <a:srgbClr val="C00000"/>
                </a:solidFill>
              </a:rPr>
              <a:t> </a:t>
            </a:r>
            <a:r>
              <a:rPr lang="ru-RU" sz="2000" b="1" spc="150" dirty="0" smtClean="0">
                <a:solidFill>
                  <a:srgbClr val="C00000"/>
                </a:solidFill>
              </a:rPr>
              <a:t>дочерний </a:t>
            </a:r>
            <a:r>
              <a:rPr lang="ru-RU" sz="2000" b="1" spc="150" dirty="0">
                <a:solidFill>
                  <a:srgbClr val="C00000"/>
                </a:solidFill>
              </a:rPr>
              <a:t>класс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init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self,fio,job_title</a:t>
            </a:r>
            <a:r>
              <a:rPr lang="en-US" sz="2000" b="1" spc="150" dirty="0" smtClean="0"/>
              <a:t>,):</a:t>
            </a:r>
            <a:r>
              <a:rPr lang="ru-RU" sz="2000" b="1" spc="150" dirty="0" smtClean="0"/>
              <a:t>	</a:t>
            </a:r>
            <a:r>
              <a:rPr lang="en-US" sz="2000" b="1" spc="150" dirty="0">
                <a:solidFill>
                  <a:srgbClr val="C00000"/>
                </a:solidFill>
              </a:rPr>
              <a:t> #</a:t>
            </a:r>
            <a:r>
              <a:rPr lang="ru-RU" sz="2000" b="1" spc="150" dirty="0">
                <a:solidFill>
                  <a:srgbClr val="C00000"/>
                </a:solidFill>
              </a:rPr>
              <a:t> </a:t>
            </a:r>
            <a:r>
              <a:rPr lang="ru-RU" sz="2000" b="1" spc="150" dirty="0" smtClean="0">
                <a:solidFill>
                  <a:srgbClr val="C00000"/>
                </a:solidFill>
              </a:rPr>
              <a:t>унаследовал атрибут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  Person.__</a:t>
            </a:r>
            <a:r>
              <a:rPr lang="en-US" sz="2000" b="1" spc="150" dirty="0" err="1"/>
              <a:t>init</a:t>
            </a:r>
            <a:r>
              <a:rPr lang="en-US" sz="2000" b="1" spc="150" dirty="0"/>
              <a:t>__(</a:t>
            </a:r>
            <a:r>
              <a:rPr lang="en-US" sz="2000" b="1" spc="150" dirty="0" err="1"/>
              <a:t>self,fio</a:t>
            </a:r>
            <a:r>
              <a:rPr lang="en-US" sz="2000" b="1" spc="150" dirty="0" smtClean="0"/>
              <a:t>)</a:t>
            </a:r>
            <a:r>
              <a:rPr lang="ru-RU" sz="2000" b="1" spc="150" dirty="0" smtClean="0"/>
              <a:t>		</a:t>
            </a:r>
            <a:r>
              <a:rPr lang="en-US" sz="2000" b="1" spc="150" dirty="0">
                <a:solidFill>
                  <a:srgbClr val="C00000"/>
                </a:solidFill>
              </a:rPr>
              <a:t> #</a:t>
            </a:r>
            <a:r>
              <a:rPr lang="ru-RU" sz="2000" b="1" spc="150" dirty="0">
                <a:solidFill>
                  <a:srgbClr val="C00000"/>
                </a:solidFill>
              </a:rPr>
              <a:t> </a:t>
            </a:r>
            <a:r>
              <a:rPr lang="ru-RU" sz="2000" b="1" spc="150" dirty="0" smtClean="0">
                <a:solidFill>
                  <a:srgbClr val="C00000"/>
                </a:solidFill>
              </a:rPr>
              <a:t>родительского класса </a:t>
            </a:r>
            <a:r>
              <a:rPr lang="en-US" sz="2000" b="1" spc="150" dirty="0" err="1" smtClean="0">
                <a:solidFill>
                  <a:srgbClr val="C00000"/>
                </a:solidFill>
              </a:rPr>
              <a:t>fio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  </a:t>
            </a:r>
            <a:r>
              <a:rPr lang="en-US" sz="2000" b="1" spc="150" dirty="0" err="1"/>
              <a:t>self.job_title</a:t>
            </a:r>
            <a:r>
              <a:rPr lang="en-US" sz="2000" b="1" spc="150" dirty="0"/>
              <a:t> = </a:t>
            </a:r>
            <a:r>
              <a:rPr lang="en-US" sz="2000" b="1" spc="150" dirty="0" err="1"/>
              <a:t>job_title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(self.job_title,"-",</a:t>
            </a:r>
            <a:r>
              <a:rPr lang="en-US" sz="2000" b="1" spc="150" dirty="0" err="1"/>
              <a:t>self.fio</a:t>
            </a:r>
            <a:r>
              <a:rPr lang="en-US" sz="2000" b="1" spc="150" dirty="0"/>
              <a:t>,</a:t>
            </a:r>
            <a:r>
              <a:rPr lang="en-US" sz="2000" b="1" spc="150" dirty="0">
                <a:solidFill>
                  <a:srgbClr val="00B050"/>
                </a:solidFill>
              </a:rPr>
              <a:t>"\n"</a:t>
            </a:r>
            <a:r>
              <a:rPr lang="en-US" sz="2000" b="1" spc="15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spc="150" dirty="0">
                <a:solidFill>
                  <a:srgbClr val="FF0000"/>
                </a:solidFill>
              </a:rPr>
              <a:t>   </a:t>
            </a:r>
            <a:endParaRPr lang="ru-RU" sz="800" b="1" spc="150" dirty="0" smtClean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>
                <a:solidFill>
                  <a:srgbClr val="FF0000"/>
                </a:solidFill>
              </a:rPr>
              <a:t> </a:t>
            </a:r>
            <a:r>
              <a:rPr lang="ru-RU" sz="2000" b="1" spc="150" dirty="0" smtClean="0">
                <a:solidFill>
                  <a:srgbClr val="FF0000"/>
                </a:solidFill>
              </a:rPr>
              <a:t>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>
                <a:solidFill>
                  <a:srgbClr val="FF0000"/>
                </a:solidFill>
              </a:rPr>
              <a:t> </a:t>
            </a:r>
            <a:r>
              <a:rPr lang="en-US" sz="2000" b="1" spc="150" dirty="0" err="1">
                <a:solidFill>
                  <a:srgbClr val="0000FF"/>
                </a:solidFill>
              </a:rPr>
              <a:t>kredit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self,client</a:t>
            </a:r>
            <a:r>
              <a:rPr lang="en-US" sz="2000" b="1" spc="150" dirty="0"/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  </a:t>
            </a:r>
            <a:r>
              <a:rPr lang="en-US" sz="2000" b="1" spc="150" dirty="0" err="1"/>
              <a:t>client.dolg</a:t>
            </a:r>
            <a:r>
              <a:rPr lang="en-US" sz="2000" b="1" spc="150" dirty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self.fio</a:t>
            </a:r>
            <a:r>
              <a:rPr lang="en-US" sz="2000" b="1" spc="150" dirty="0"/>
              <a:t>,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оформил кредит \</a:t>
            </a:r>
            <a:r>
              <a:rPr lang="en-US" sz="2000" b="1" spc="150" dirty="0">
                <a:solidFill>
                  <a:srgbClr val="00B050"/>
                </a:solidFill>
              </a:rPr>
              <a:t>n"</a:t>
            </a:r>
            <a:r>
              <a:rPr lang="en-US" sz="2000" b="1" spc="15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spc="150" dirty="0">
                <a:solidFill>
                  <a:srgbClr val="FF0000"/>
                </a:solidFill>
              </a:rPr>
              <a:t>   </a:t>
            </a:r>
            <a:endParaRPr lang="ru-RU" sz="800" b="1" spc="150" dirty="0" smtClean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>
                <a:solidFill>
                  <a:srgbClr val="FF0000"/>
                </a:solidFill>
              </a:rPr>
              <a:t> </a:t>
            </a:r>
            <a:r>
              <a:rPr lang="ru-RU" sz="2000" b="1" spc="150" dirty="0" smtClean="0">
                <a:solidFill>
                  <a:srgbClr val="FF0000"/>
                </a:solidFill>
              </a:rPr>
              <a:t>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>
                <a:solidFill>
                  <a:srgbClr val="FF0000"/>
                </a:solidFill>
              </a:rPr>
              <a:t> </a:t>
            </a:r>
            <a:r>
              <a:rPr lang="en-US" sz="2000" b="1" spc="150" dirty="0" err="1">
                <a:solidFill>
                  <a:srgbClr val="0000FF"/>
                </a:solidFill>
              </a:rPr>
              <a:t>vklad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self,client</a:t>
            </a:r>
            <a:r>
              <a:rPr lang="en-US" sz="2000" b="1" spc="150" dirty="0"/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  </a:t>
            </a:r>
            <a:r>
              <a:rPr lang="en-US" sz="2000" b="1" spc="150" dirty="0" err="1"/>
              <a:t>client.dohod</a:t>
            </a:r>
            <a:r>
              <a:rPr lang="en-US" sz="2000" b="1" spc="150" dirty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  </a:t>
            </a:r>
            <a:r>
              <a:rPr lang="en-US" sz="2000" b="1" spc="150" dirty="0">
                <a:solidFill>
                  <a:schemeClr val="accent4"/>
                </a:solidFill>
              </a:rPr>
              <a:t> print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self.fio</a:t>
            </a:r>
            <a:r>
              <a:rPr lang="en-US" sz="2000" b="1" spc="150" dirty="0"/>
              <a:t>,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оформил вклад \</a:t>
            </a:r>
            <a:r>
              <a:rPr lang="en-US" sz="2000" b="1" spc="150" dirty="0">
                <a:solidFill>
                  <a:srgbClr val="00B050"/>
                </a:solidFill>
              </a:rPr>
              <a:t>n</a:t>
            </a:r>
            <a:r>
              <a:rPr lang="en-US" sz="2000" b="1" spc="150" dirty="0" smtClean="0">
                <a:solidFill>
                  <a:srgbClr val="00B050"/>
                </a:solidFill>
              </a:rPr>
              <a:t>"</a:t>
            </a:r>
            <a:r>
              <a:rPr lang="en-US" sz="2000" b="1" spc="150" dirty="0" smtClean="0"/>
              <a:t>)</a:t>
            </a:r>
            <a:endParaRPr lang="ru-RU" sz="20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800" b="1" spc="15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Продолжение следует</a:t>
            </a:r>
            <a:endParaRPr lang="ru-RU" sz="2000" b="1" spc="1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программы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«Банк»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569854"/>
            <a:ext cx="8208912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Банк (продолжение)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500" b="1" spc="150" dirty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class </a:t>
            </a:r>
            <a:r>
              <a:rPr lang="en-US" sz="2000" b="1" spc="150" dirty="0">
                <a:solidFill>
                  <a:srgbClr val="0000FF"/>
                </a:solidFill>
              </a:rPr>
              <a:t>Client</a:t>
            </a:r>
            <a:r>
              <a:rPr lang="en-US" sz="2000" b="1" spc="150" dirty="0"/>
              <a:t>(Person):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init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self,fio,sum_vklada,sum_kr</a:t>
            </a:r>
            <a:r>
              <a:rPr lang="en-US" sz="2000" b="1" spc="150" dirty="0"/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  Person.__</a:t>
            </a:r>
            <a:r>
              <a:rPr lang="en-US" sz="2000" b="1" spc="150" dirty="0" err="1"/>
              <a:t>init</a:t>
            </a:r>
            <a:r>
              <a:rPr lang="en-US" sz="2000" b="1" spc="150" dirty="0"/>
              <a:t>__(</a:t>
            </a:r>
            <a:r>
              <a:rPr lang="en-US" sz="2000" b="1" spc="150" dirty="0" err="1"/>
              <a:t>self,fio</a:t>
            </a:r>
            <a:r>
              <a:rPr lang="en-US" sz="2000" b="1" spc="15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  </a:t>
            </a:r>
            <a:r>
              <a:rPr lang="en-US" sz="2000" b="1" spc="150" dirty="0" err="1"/>
              <a:t>self.sum_vklada</a:t>
            </a:r>
            <a:r>
              <a:rPr lang="en-US" sz="2000" b="1" spc="150" dirty="0"/>
              <a:t> = </a:t>
            </a:r>
            <a:r>
              <a:rPr lang="en-US" sz="2000" b="1" spc="150" dirty="0" err="1"/>
              <a:t>sum_vklada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  </a:t>
            </a:r>
            <a:r>
              <a:rPr lang="en-US" sz="2000" b="1" spc="150" dirty="0" err="1"/>
              <a:t>self.sum_kr</a:t>
            </a:r>
            <a:r>
              <a:rPr lang="en-US" sz="2000" b="1" spc="150" dirty="0"/>
              <a:t> = </a:t>
            </a:r>
            <a:r>
              <a:rPr lang="en-US" sz="2000" b="1" spc="150" dirty="0" err="1"/>
              <a:t>sum_kr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  </a:t>
            </a:r>
            <a:r>
              <a:rPr lang="en-US" sz="2000" b="1" spc="150" dirty="0">
                <a:solidFill>
                  <a:schemeClr val="accent4"/>
                </a:solidFill>
              </a:rPr>
              <a:t> 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Клиент:"</a:t>
            </a:r>
            <a:r>
              <a:rPr lang="ru-RU" sz="2000" b="1" spc="150" dirty="0"/>
              <a:t>, </a:t>
            </a:r>
            <a:r>
              <a:rPr lang="en-US" sz="2000" b="1" spc="150" dirty="0" err="1"/>
              <a:t>self.fio</a:t>
            </a:r>
            <a:r>
              <a:rPr lang="en-US" sz="2000" b="1" spc="150" dirty="0"/>
              <a:t>,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Сумма </a:t>
            </a:r>
            <a:r>
              <a:rPr lang="ru-RU" sz="2000" b="1" spc="150" dirty="0" smtClean="0">
                <a:solidFill>
                  <a:srgbClr val="00B050"/>
                </a:solidFill>
              </a:rPr>
              <a:t>кредита:"</a:t>
            </a:r>
            <a:r>
              <a:rPr lang="ru-RU" sz="2000" b="1" spc="150" dirty="0" smtClean="0"/>
              <a:t>, </a:t>
            </a:r>
            <a:r>
              <a:rPr lang="en-US" sz="2000" b="1" spc="150" dirty="0" err="1"/>
              <a:t>self.sum_kr</a:t>
            </a:r>
            <a:r>
              <a:rPr lang="en-US" sz="2000" b="1" spc="150" dirty="0"/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         </a:t>
            </a:r>
            <a:r>
              <a:rPr lang="en-US" sz="2000" b="1" spc="150" dirty="0" smtClean="0">
                <a:solidFill>
                  <a:srgbClr val="00B050"/>
                </a:solidFill>
              </a:rPr>
              <a:t>«</a:t>
            </a:r>
            <a:r>
              <a:rPr lang="ru-RU" sz="2000" b="1" spc="150" dirty="0" smtClean="0">
                <a:solidFill>
                  <a:srgbClr val="00B050"/>
                </a:solidFill>
              </a:rPr>
              <a:t>Сумма вклада:"</a:t>
            </a:r>
            <a:r>
              <a:rPr lang="ru-RU" sz="2000" b="1" spc="150" dirty="0" smtClean="0"/>
              <a:t>, </a:t>
            </a:r>
            <a:r>
              <a:rPr lang="en-US" sz="2000" b="1" spc="150" dirty="0" err="1"/>
              <a:t>self.sum_vklada</a:t>
            </a:r>
            <a:r>
              <a:rPr lang="en-US" sz="2000" b="1" spc="150" dirty="0"/>
              <a:t>,</a:t>
            </a:r>
            <a:r>
              <a:rPr lang="en-US" sz="2000" b="1" spc="150" dirty="0">
                <a:solidFill>
                  <a:srgbClr val="00B050"/>
                </a:solidFill>
              </a:rPr>
              <a:t>"\n"</a:t>
            </a:r>
            <a:r>
              <a:rPr lang="en-US" sz="2000" b="1" spc="150" dirty="0"/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 spc="150" dirty="0" smtClean="0">
              <a:solidFill>
                <a:srgbClr val="C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solidFill>
                  <a:srgbClr val="C00000"/>
                </a:solidFill>
              </a:rPr>
              <a:t># Продолжение следует</a:t>
            </a:r>
            <a:endParaRPr lang="ru-RU" sz="2000" b="1" spc="1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3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программы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«Банк»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556206"/>
            <a:ext cx="820891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Банк (продолжение)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800" b="1" spc="150" dirty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solidFill>
                  <a:srgbClr val="FF0000"/>
                </a:solidFill>
              </a:rPr>
              <a:t>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>
                <a:solidFill>
                  <a:srgbClr val="FF0000"/>
                </a:solidFill>
              </a:rPr>
              <a:t> </a:t>
            </a:r>
            <a:r>
              <a:rPr lang="en-US" sz="2000" b="1" spc="150" dirty="0" err="1">
                <a:solidFill>
                  <a:srgbClr val="0000FF"/>
                </a:solidFill>
              </a:rPr>
              <a:t>dohod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self,persent</a:t>
            </a:r>
            <a:r>
              <a:rPr lang="en-US" sz="2000" b="1" spc="150" dirty="0"/>
              <a:t>=0.03):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  </a:t>
            </a:r>
            <a:r>
              <a:rPr lang="en-US" sz="2000" b="1" spc="150" dirty="0" err="1"/>
              <a:t>self.sum_vklada</a:t>
            </a:r>
            <a:r>
              <a:rPr lang="en-US" sz="2000" b="1" spc="150" dirty="0"/>
              <a:t> = </a:t>
            </a:r>
            <a:r>
              <a:rPr lang="en-US" sz="2000" b="1" spc="150" dirty="0">
                <a:solidFill>
                  <a:schemeClr val="accent4"/>
                </a:solidFill>
              </a:rPr>
              <a:t>float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self.sum_vklada</a:t>
            </a:r>
            <a:r>
              <a:rPr lang="en-US" sz="2000" b="1" spc="150" dirty="0"/>
              <a:t>*(1+persent</a:t>
            </a:r>
            <a:r>
              <a:rPr lang="en-US" sz="2000" b="1" spc="150" dirty="0" smtClean="0"/>
              <a:t>))</a:t>
            </a:r>
            <a:endParaRPr lang="en-US" sz="2000" b="1" spc="150" dirty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spc="150" dirty="0">
                <a:solidFill>
                  <a:srgbClr val="FF0000"/>
                </a:solidFill>
              </a:rPr>
              <a:t>   </a:t>
            </a:r>
            <a:endParaRPr lang="en-US" sz="800" b="1" spc="150" dirty="0" smtClean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en-US" sz="2000" b="1" spc="150" dirty="0" smtClean="0">
                <a:solidFill>
                  <a:srgbClr val="FF0000"/>
                </a:solidFill>
              </a:rPr>
              <a:t>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>
                <a:solidFill>
                  <a:srgbClr val="FF0000"/>
                </a:solidFill>
              </a:rPr>
              <a:t> </a:t>
            </a:r>
            <a:r>
              <a:rPr lang="en-US" sz="2000" b="1" spc="150" dirty="0" err="1">
                <a:solidFill>
                  <a:srgbClr val="0000FF"/>
                </a:solidFill>
              </a:rPr>
              <a:t>dolg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self,persent</a:t>
            </a:r>
            <a:r>
              <a:rPr lang="en-US" sz="2000" b="1" spc="150" dirty="0"/>
              <a:t>=0.18,amount=0):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   </a:t>
            </a:r>
            <a:r>
              <a:rPr lang="en-US" sz="2000" b="1" spc="150" dirty="0" err="1"/>
              <a:t>self.sum_kr</a:t>
            </a:r>
            <a:r>
              <a:rPr lang="en-US" sz="2000" b="1" spc="150" dirty="0"/>
              <a:t> = </a:t>
            </a:r>
            <a:r>
              <a:rPr lang="en-US" sz="2000" b="1" spc="150" dirty="0">
                <a:solidFill>
                  <a:schemeClr val="accent4"/>
                </a:solidFill>
              </a:rPr>
              <a:t>float</a:t>
            </a:r>
            <a:r>
              <a:rPr lang="en-US" sz="2000" b="1" spc="150" dirty="0"/>
              <a:t>(</a:t>
            </a:r>
            <a:r>
              <a:rPr lang="en-US" sz="2000" b="1" spc="150" dirty="0" err="1"/>
              <a:t>self.sum_kr</a:t>
            </a:r>
            <a:r>
              <a:rPr lang="en-US" sz="2000" b="1" spc="150" dirty="0"/>
              <a:t>*(1+persent))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  </a:t>
            </a:r>
            <a:r>
              <a:rPr lang="en-US" sz="2000" b="1" spc="150" dirty="0" err="1"/>
              <a:t>self.sum_kr</a:t>
            </a:r>
            <a:r>
              <a:rPr lang="en-US" sz="2000" b="1" spc="150" dirty="0"/>
              <a:t> -= amount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spc="150" dirty="0">
                <a:solidFill>
                  <a:srgbClr val="FF0000"/>
                </a:solidFill>
              </a:rPr>
              <a:t>   </a:t>
            </a:r>
            <a:endParaRPr lang="en-US" sz="800" b="1" spc="150" dirty="0" smtClean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en-US" sz="2000" b="1" spc="150" dirty="0" smtClean="0">
                <a:solidFill>
                  <a:srgbClr val="FF0000"/>
                </a:solidFill>
              </a:rPr>
              <a:t>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>
                <a:solidFill>
                  <a:srgbClr val="FF0000"/>
                </a:solidFill>
              </a:rPr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out</a:t>
            </a:r>
            <a:r>
              <a:rPr lang="en-US" sz="2000" b="1" spc="150" dirty="0"/>
              <a:t>(self):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Клиент:"</a:t>
            </a:r>
            <a:r>
              <a:rPr lang="ru-RU" sz="2000" b="1" spc="150" dirty="0"/>
              <a:t>, </a:t>
            </a:r>
            <a:r>
              <a:rPr lang="en-US" sz="2000" b="1" spc="150" dirty="0" err="1"/>
              <a:t>self.fio</a:t>
            </a:r>
            <a:r>
              <a:rPr lang="en-US" sz="2000" b="1" spc="150" dirty="0"/>
              <a:t>,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Сумма долга:"</a:t>
            </a:r>
            <a:r>
              <a:rPr lang="ru-RU" sz="2000" b="1" spc="150" dirty="0"/>
              <a:t>, </a:t>
            </a:r>
            <a:r>
              <a:rPr lang="en-US" sz="2000" b="1" spc="150" dirty="0" err="1"/>
              <a:t>self.sum_kr</a:t>
            </a:r>
            <a:r>
              <a:rPr lang="en-US" sz="2000" b="1" spc="15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     </a:t>
            </a:r>
            <a:r>
              <a:rPr lang="en-US" sz="2000" b="1" spc="150" dirty="0">
                <a:solidFill>
                  <a:schemeClr val="accent4"/>
                </a:solidFill>
              </a:rPr>
              <a:t> 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Клиент:"</a:t>
            </a:r>
            <a:r>
              <a:rPr lang="ru-RU" sz="2000" b="1" spc="150" dirty="0"/>
              <a:t>, </a:t>
            </a:r>
            <a:r>
              <a:rPr lang="en-US" sz="2000" b="1" spc="150" dirty="0" err="1"/>
              <a:t>self.fio</a:t>
            </a:r>
            <a:r>
              <a:rPr lang="en-US" sz="2000" b="1" spc="150" dirty="0">
                <a:solidFill>
                  <a:srgbClr val="FF0000"/>
                </a:solidFill>
              </a:rPr>
              <a:t>,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Доход:"</a:t>
            </a:r>
            <a:r>
              <a:rPr lang="ru-RU" sz="2000" b="1" spc="150" dirty="0"/>
              <a:t>, </a:t>
            </a:r>
            <a:r>
              <a:rPr lang="en-US" sz="2000" b="1" spc="150" dirty="0" err="1"/>
              <a:t>self.sum_vklada</a:t>
            </a:r>
            <a:r>
              <a:rPr lang="en-US" sz="2000" b="1" spc="150" dirty="0"/>
              <a:t>)</a:t>
            </a:r>
            <a:endParaRPr lang="ru-RU" sz="800" b="1" spc="15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 spc="150" dirty="0" smtClean="0">
              <a:solidFill>
                <a:srgbClr val="C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solidFill>
                  <a:srgbClr val="C00000"/>
                </a:solidFill>
              </a:rPr>
              <a:t># Продолжение следует</a:t>
            </a:r>
            <a:endParaRPr lang="ru-RU" sz="2000" b="1" spc="1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программы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«Банк»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549236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Банк (продолжение)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800" b="1" spc="150" dirty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err="1"/>
              <a:t>name_s</a:t>
            </a:r>
            <a:r>
              <a:rPr lang="en-US" sz="2000" b="1" spc="150" dirty="0"/>
              <a:t> = </a:t>
            </a:r>
            <a:r>
              <a:rPr lang="en-US" sz="2000" b="1" spc="150" dirty="0">
                <a:solidFill>
                  <a:schemeClr val="accent4"/>
                </a:solidFill>
              </a:rPr>
              <a:t>input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Введите ФИО сотрудника:"</a:t>
            </a:r>
            <a:r>
              <a:rPr lang="ru-RU" sz="2000" b="1" spc="15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err="1"/>
              <a:t>job_s</a:t>
            </a:r>
            <a:r>
              <a:rPr lang="en-US" sz="2000" b="1" spc="150" dirty="0"/>
              <a:t>  =</a:t>
            </a:r>
            <a:r>
              <a:rPr lang="en-US" sz="2000" b="1" spc="150" dirty="0">
                <a:solidFill>
                  <a:schemeClr val="accent4"/>
                </a:solidFill>
              </a:rPr>
              <a:t> input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Введите должность:"</a:t>
            </a:r>
            <a:r>
              <a:rPr lang="ru-RU" sz="2000" b="1" spc="15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2000" b="1" spc="150" dirty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err="1"/>
              <a:t>name_c</a:t>
            </a:r>
            <a:r>
              <a:rPr lang="en-US" sz="2000" b="1" spc="150" dirty="0"/>
              <a:t> = </a:t>
            </a:r>
            <a:r>
              <a:rPr lang="en-US" sz="2000" b="1" spc="150" dirty="0">
                <a:solidFill>
                  <a:schemeClr val="accent4"/>
                </a:solidFill>
              </a:rPr>
              <a:t>input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Введите ФИО клиента:"</a:t>
            </a:r>
            <a:r>
              <a:rPr lang="ru-RU" sz="2000" b="1" spc="15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err="1"/>
              <a:t>svk</a:t>
            </a:r>
            <a:r>
              <a:rPr lang="en-US" sz="2000" b="1" spc="150" dirty="0"/>
              <a:t> = </a:t>
            </a:r>
            <a:r>
              <a:rPr lang="en-US" sz="2000" b="1" spc="150" dirty="0" err="1">
                <a:solidFill>
                  <a:schemeClr val="accent4"/>
                </a:solidFill>
              </a:rPr>
              <a:t>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chemeClr val="accent4"/>
                </a:solidFill>
              </a:rPr>
              <a:t>input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Введите сумму вклада:"</a:t>
            </a:r>
            <a:r>
              <a:rPr lang="ru-RU" sz="2000" b="1" spc="150" dirty="0"/>
              <a:t>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err="1"/>
              <a:t>skr</a:t>
            </a:r>
            <a:r>
              <a:rPr lang="en-US" sz="2000" b="1" spc="150" dirty="0"/>
              <a:t> = </a:t>
            </a:r>
            <a:r>
              <a:rPr lang="en-US" sz="2000" b="1" spc="150" dirty="0" err="1">
                <a:solidFill>
                  <a:schemeClr val="accent4"/>
                </a:solidFill>
              </a:rPr>
              <a:t>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chemeClr val="accent4"/>
                </a:solidFill>
              </a:rPr>
              <a:t>input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>
                <a:solidFill>
                  <a:srgbClr val="00B050"/>
                </a:solidFill>
              </a:rPr>
              <a:t>Введите </a:t>
            </a:r>
            <a:r>
              <a:rPr lang="en-US" sz="2000" b="1" spc="150" dirty="0">
                <a:solidFill>
                  <a:srgbClr val="00B050"/>
                </a:solidFill>
              </a:rPr>
              <a:t>c</a:t>
            </a:r>
            <a:r>
              <a:rPr lang="ru-RU" sz="2000" b="1" spc="150" dirty="0" err="1">
                <a:solidFill>
                  <a:srgbClr val="00B050"/>
                </a:solidFill>
              </a:rPr>
              <a:t>умму</a:t>
            </a:r>
            <a:r>
              <a:rPr lang="ru-RU" sz="2000" b="1" spc="150" dirty="0">
                <a:solidFill>
                  <a:srgbClr val="00B050"/>
                </a:solidFill>
              </a:rPr>
              <a:t> кредита:"</a:t>
            </a:r>
            <a:r>
              <a:rPr lang="ru-RU" sz="2000" b="1" spc="150" dirty="0"/>
              <a:t>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2000" b="1" spc="150" dirty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obj1 = </a:t>
            </a:r>
            <a:r>
              <a:rPr lang="en-US" sz="2000" b="1" spc="150" dirty="0" err="1"/>
              <a:t>Sotrudnik</a:t>
            </a:r>
            <a:r>
              <a:rPr lang="en-US" sz="2000" b="1" spc="150" dirty="0"/>
              <a:t>(</a:t>
            </a:r>
            <a:r>
              <a:rPr lang="en-US" sz="2000" b="1" spc="150" dirty="0" err="1"/>
              <a:t>name_s,job_s</a:t>
            </a:r>
            <a:r>
              <a:rPr lang="en-US" sz="2000" b="1" spc="15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obj2 = Client(</a:t>
            </a:r>
            <a:r>
              <a:rPr lang="en-US" sz="2000" b="1" spc="150" dirty="0" err="1"/>
              <a:t>name_c,svk,skr</a:t>
            </a:r>
            <a:r>
              <a:rPr lang="en-US" sz="2000" b="1" spc="15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obj1.vklad(obj2)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obj1.kredit(obj2)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obj2.out()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spc="150" dirty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chemeClr val="accent4"/>
                </a:solidFill>
              </a:rPr>
              <a:t>input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"\n\n</a:t>
            </a:r>
            <a:r>
              <a:rPr lang="ru-RU" sz="2000" b="1" spc="150" dirty="0">
                <a:solidFill>
                  <a:srgbClr val="00B050"/>
                </a:solidFill>
              </a:rPr>
              <a:t>Нажмите </a:t>
            </a:r>
            <a:r>
              <a:rPr lang="en-US" sz="2000" b="1" spc="150" dirty="0">
                <a:solidFill>
                  <a:srgbClr val="00B050"/>
                </a:solidFill>
              </a:rPr>
              <a:t>Enter </a:t>
            </a:r>
            <a:r>
              <a:rPr lang="ru-RU" sz="2000" b="1" spc="150" dirty="0">
                <a:solidFill>
                  <a:srgbClr val="00B050"/>
                </a:solidFill>
              </a:rPr>
              <a:t>чтобы выйти."</a:t>
            </a:r>
            <a:r>
              <a:rPr lang="ru-RU" sz="2000" b="1" spc="1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0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программы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«Банк»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556792"/>
            <a:ext cx="7704856" cy="513986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Вывод:</a:t>
            </a:r>
          </a:p>
          <a:p>
            <a:endParaRPr lang="ru-RU" sz="800" b="1" dirty="0"/>
          </a:p>
          <a:p>
            <a:r>
              <a:rPr lang="ru-RU" sz="2000" b="1" spc="150" dirty="0">
                <a:solidFill>
                  <a:srgbClr val="0000FF"/>
                </a:solidFill>
              </a:rPr>
              <a:t>Введите ФИО </a:t>
            </a:r>
            <a:r>
              <a:rPr lang="ru-RU" sz="2000" b="1" spc="150" dirty="0" err="1">
                <a:solidFill>
                  <a:srgbClr val="0000FF"/>
                </a:solidFill>
              </a:rPr>
              <a:t>сотрудника:</a:t>
            </a:r>
            <a:r>
              <a:rPr lang="ru-RU" sz="2000" b="1" spc="150" dirty="0" err="1"/>
              <a:t>Иванов</a:t>
            </a:r>
            <a:endParaRPr lang="ru-RU" sz="2000" b="1" spc="150" dirty="0"/>
          </a:p>
          <a:p>
            <a:r>
              <a:rPr lang="ru-RU" sz="2000" b="1" spc="150" dirty="0">
                <a:solidFill>
                  <a:srgbClr val="0000FF"/>
                </a:solidFill>
              </a:rPr>
              <a:t>Введите </a:t>
            </a:r>
            <a:r>
              <a:rPr lang="ru-RU" sz="2000" b="1" spc="150" dirty="0" err="1">
                <a:solidFill>
                  <a:srgbClr val="0000FF"/>
                </a:solidFill>
              </a:rPr>
              <a:t>должность:</a:t>
            </a:r>
            <a:r>
              <a:rPr lang="ru-RU" sz="2000" b="1" spc="150" dirty="0" err="1"/>
              <a:t>операционист</a:t>
            </a:r>
            <a:endParaRPr lang="ru-RU" sz="2000" b="1" spc="150" dirty="0"/>
          </a:p>
          <a:p>
            <a:r>
              <a:rPr lang="ru-RU" sz="2000" b="1" spc="150" dirty="0">
                <a:solidFill>
                  <a:srgbClr val="0000FF"/>
                </a:solidFill>
              </a:rPr>
              <a:t>Введите ФИО </a:t>
            </a:r>
            <a:r>
              <a:rPr lang="ru-RU" sz="2000" b="1" spc="150" dirty="0" err="1">
                <a:solidFill>
                  <a:srgbClr val="0000FF"/>
                </a:solidFill>
              </a:rPr>
              <a:t>клиента:</a:t>
            </a:r>
            <a:r>
              <a:rPr lang="ru-RU" sz="2000" b="1" spc="150" dirty="0" err="1"/>
              <a:t>Петров</a:t>
            </a:r>
            <a:endParaRPr lang="ru-RU" sz="2000" b="1" spc="150" dirty="0"/>
          </a:p>
          <a:p>
            <a:r>
              <a:rPr lang="ru-RU" sz="2000" b="1" spc="150" dirty="0">
                <a:solidFill>
                  <a:srgbClr val="0000FF"/>
                </a:solidFill>
              </a:rPr>
              <a:t>Введите сумму вклада:</a:t>
            </a:r>
            <a:r>
              <a:rPr lang="ru-RU" sz="2000" b="1" spc="150" dirty="0"/>
              <a:t>100</a:t>
            </a:r>
          </a:p>
          <a:p>
            <a:r>
              <a:rPr lang="ru-RU" sz="2000" b="1" spc="150" dirty="0">
                <a:solidFill>
                  <a:srgbClr val="0000FF"/>
                </a:solidFill>
              </a:rPr>
              <a:t>Введите </a:t>
            </a:r>
            <a:r>
              <a:rPr lang="ru-RU" sz="2000" b="1" spc="150" dirty="0" err="1">
                <a:solidFill>
                  <a:srgbClr val="0000FF"/>
                </a:solidFill>
              </a:rPr>
              <a:t>cумму</a:t>
            </a:r>
            <a:r>
              <a:rPr lang="ru-RU" sz="2000" b="1" spc="150" dirty="0">
                <a:solidFill>
                  <a:srgbClr val="0000FF"/>
                </a:solidFill>
              </a:rPr>
              <a:t> кредита:</a:t>
            </a:r>
            <a:r>
              <a:rPr lang="ru-RU" sz="2000" b="1" spc="150" dirty="0"/>
              <a:t>1000</a:t>
            </a:r>
          </a:p>
          <a:p>
            <a:r>
              <a:rPr lang="ru-RU" sz="2000" b="1" spc="150" dirty="0" err="1">
                <a:solidFill>
                  <a:srgbClr val="0000FF"/>
                </a:solidFill>
              </a:rPr>
              <a:t>операционист</a:t>
            </a:r>
            <a:r>
              <a:rPr lang="ru-RU" sz="2000" b="1" spc="150" dirty="0">
                <a:solidFill>
                  <a:srgbClr val="0000FF"/>
                </a:solidFill>
              </a:rPr>
              <a:t> - Иванов </a:t>
            </a:r>
          </a:p>
          <a:p>
            <a:endParaRPr lang="ru-RU" sz="2000" b="1" spc="150" dirty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Клиент: Петров Сумма </a:t>
            </a:r>
            <a:r>
              <a:rPr lang="ru-RU" sz="2000" b="1" spc="150" dirty="0" smtClean="0">
                <a:solidFill>
                  <a:srgbClr val="0000FF"/>
                </a:solidFill>
              </a:rPr>
              <a:t>кредита: </a:t>
            </a:r>
            <a:r>
              <a:rPr lang="ru-RU" sz="2000" b="1" spc="150" dirty="0">
                <a:solidFill>
                  <a:srgbClr val="0000FF"/>
                </a:solidFill>
              </a:rPr>
              <a:t>1000 </a:t>
            </a:r>
            <a:r>
              <a:rPr lang="ru-RU" sz="2000" b="1" spc="150" dirty="0" smtClean="0">
                <a:solidFill>
                  <a:srgbClr val="0000FF"/>
                </a:solidFill>
              </a:rPr>
              <a:t>Сумма вклада: </a:t>
            </a:r>
            <a:r>
              <a:rPr lang="ru-RU" sz="2000" b="1" spc="150" dirty="0">
                <a:solidFill>
                  <a:srgbClr val="0000FF"/>
                </a:solidFill>
              </a:rPr>
              <a:t>100 </a:t>
            </a:r>
          </a:p>
          <a:p>
            <a:endParaRPr lang="ru-RU" sz="2000" b="1" spc="150" dirty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Иванов оформил вклад </a:t>
            </a:r>
          </a:p>
          <a:p>
            <a:endParaRPr lang="ru-RU" sz="2000" b="1" spc="150" dirty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Иванов оформил кредит </a:t>
            </a:r>
          </a:p>
          <a:p>
            <a:endParaRPr lang="ru-RU" sz="2000" b="1" spc="150" dirty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Клиент: Петров Сумма долга: 1180.0</a:t>
            </a:r>
          </a:p>
          <a:p>
            <a:r>
              <a:rPr lang="ru-RU" sz="2000" b="1" spc="150" dirty="0">
                <a:solidFill>
                  <a:srgbClr val="0000FF"/>
                </a:solidFill>
              </a:rPr>
              <a:t>Клиент: Петров Доход: </a:t>
            </a:r>
            <a:r>
              <a:rPr lang="ru-RU" sz="2000" b="1" spc="150" dirty="0" smtClean="0">
                <a:solidFill>
                  <a:srgbClr val="0000FF"/>
                </a:solidFill>
              </a:rPr>
              <a:t>103.0</a:t>
            </a:r>
            <a:endParaRPr lang="ru-RU" sz="2000" b="1" spc="15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8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Создание классов, методов и объектов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23058" y="1484784"/>
            <a:ext cx="5886144" cy="435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>
                <a:solidFill>
                  <a:srgbClr val="C00000"/>
                </a:solidFill>
              </a:rPr>
              <a:t>class</a:t>
            </a:r>
            <a:r>
              <a:rPr lang="ru-RU" sz="2000" spc="150" dirty="0" smtClean="0"/>
              <a:t> </a:t>
            </a:r>
            <a:r>
              <a:rPr lang="ru-RU" sz="2000" b="1" spc="150" dirty="0" smtClean="0">
                <a:solidFill>
                  <a:srgbClr val="0000FF"/>
                </a:solidFill>
              </a:rPr>
              <a:t>ИМЯ КЛАССА</a:t>
            </a:r>
            <a:r>
              <a:rPr lang="en-US" sz="2000" b="1" spc="150" dirty="0" smtClean="0">
                <a:solidFill>
                  <a:srgbClr val="0000FF"/>
                </a:solidFill>
              </a:rPr>
              <a:t> </a:t>
            </a:r>
            <a:r>
              <a:rPr lang="ru-RU" sz="2000" spc="150" dirty="0" smtClean="0"/>
              <a:t>():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150" dirty="0" smtClean="0"/>
              <a:t>	</a:t>
            </a:r>
            <a:r>
              <a:rPr lang="ru-RU" sz="2000" spc="150" dirty="0" smtClean="0"/>
              <a:t>ПЕРЕМЕННАЯ </a:t>
            </a:r>
            <a:r>
              <a:rPr lang="ru-RU" sz="2000" spc="150" dirty="0"/>
              <a:t>= </a:t>
            </a:r>
            <a:r>
              <a:rPr lang="ru-RU" sz="2000" spc="150" dirty="0" smtClean="0"/>
              <a:t>ЗНАЧЕНИЕ </a:t>
            </a:r>
            <a:endParaRPr lang="en-US" sz="2000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150" dirty="0"/>
              <a:t>	</a:t>
            </a:r>
            <a:r>
              <a:rPr lang="en-US" sz="2000" spc="150" dirty="0" smtClean="0"/>
              <a:t>. . .</a:t>
            </a:r>
            <a:endParaRPr lang="ru-RU" sz="2000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spc="150" dirty="0"/>
              <a:t>	</a:t>
            </a:r>
            <a:r>
              <a:rPr lang="en-US" sz="2000" b="1" spc="150" dirty="0" err="1" smtClean="0">
                <a:solidFill>
                  <a:srgbClr val="C00000"/>
                </a:solidFill>
              </a:rPr>
              <a:t>def</a:t>
            </a:r>
            <a:r>
              <a:rPr lang="ru-RU" sz="2000" spc="150" dirty="0" smtClean="0"/>
              <a:t> </a:t>
            </a:r>
            <a:r>
              <a:rPr lang="ru-RU" sz="2000" b="1" spc="150" dirty="0" smtClean="0">
                <a:solidFill>
                  <a:srgbClr val="0000FF"/>
                </a:solidFill>
              </a:rPr>
              <a:t>ИМЯ МЕТОДА </a:t>
            </a:r>
            <a:r>
              <a:rPr lang="ru-RU" sz="2000" spc="150" dirty="0" smtClean="0"/>
              <a:t>(</a:t>
            </a:r>
            <a:r>
              <a:rPr lang="en-US" sz="2000" b="1" spc="150" dirty="0" smtClean="0"/>
              <a:t>self</a:t>
            </a:r>
            <a:r>
              <a:rPr lang="en-US" sz="2000" spc="150" dirty="0" smtClean="0"/>
              <a:t>, . . .</a:t>
            </a:r>
            <a:r>
              <a:rPr lang="ru-RU" sz="2000" spc="150" dirty="0" smtClean="0"/>
              <a:t>)</a:t>
            </a:r>
            <a:r>
              <a:rPr lang="en-US" sz="2000" spc="150" dirty="0"/>
              <a:t>:</a:t>
            </a:r>
            <a:endParaRPr lang="en-US" sz="2000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150" dirty="0"/>
              <a:t>	</a:t>
            </a:r>
            <a:r>
              <a:rPr lang="ru-RU" sz="2000" spc="150" dirty="0" smtClean="0"/>
              <a:t>	</a:t>
            </a:r>
            <a:r>
              <a:rPr lang="en-US" sz="2000" spc="150" dirty="0" smtClean="0"/>
              <a:t>self</a:t>
            </a:r>
            <a:r>
              <a:rPr lang="ru-RU" sz="2000" spc="150" dirty="0" smtClean="0"/>
              <a:t>.</a:t>
            </a:r>
            <a:r>
              <a:rPr lang="ru-RU" sz="2000" spc="150" dirty="0"/>
              <a:t> ПЕРЕМЕННАЯ = </a:t>
            </a:r>
            <a:r>
              <a:rPr lang="ru-RU" sz="2000" spc="150" dirty="0" smtClean="0"/>
              <a:t>ЗНАЧЕНИЕ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spc="150" dirty="0"/>
              <a:t>	</a:t>
            </a:r>
            <a:r>
              <a:rPr lang="ru-RU" sz="2000" spc="150" dirty="0" smtClean="0"/>
              <a:t>	. . 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spc="150" dirty="0"/>
              <a:t>	</a:t>
            </a:r>
            <a:r>
              <a:rPr lang="ru-RU" sz="2000" spc="150" dirty="0" smtClean="0"/>
              <a:t>. . . 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ru-RU" sz="2000" spc="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Основная часть</a:t>
            </a:r>
            <a:endParaRPr lang="ru-RU" sz="20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spc="150" dirty="0" smtClean="0"/>
              <a:t>ПЕРЕМЕННАЯ </a:t>
            </a:r>
            <a:r>
              <a:rPr lang="ru-RU" sz="2000" spc="150" dirty="0"/>
              <a:t>= </a:t>
            </a:r>
            <a:r>
              <a:rPr lang="ru-RU" sz="2000" b="1" spc="150" dirty="0">
                <a:solidFill>
                  <a:srgbClr val="0000FF"/>
                </a:solidFill>
              </a:rPr>
              <a:t>ИМЯ КЛАССА</a:t>
            </a:r>
            <a:r>
              <a:rPr lang="en-US" sz="2000" b="1" spc="150" dirty="0">
                <a:solidFill>
                  <a:srgbClr val="0000FF"/>
                </a:solidFill>
              </a:rPr>
              <a:t> </a:t>
            </a:r>
            <a:r>
              <a:rPr lang="ru-RU" sz="2000" spc="150" dirty="0" smtClean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spc="150" dirty="0" smtClean="0"/>
              <a:t>. . 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2000" spc="15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spc="150" dirty="0" smtClean="0"/>
              <a:t>ОБЪЕКТ.</a:t>
            </a:r>
            <a:r>
              <a:rPr lang="ru-RU" sz="2000" b="1" spc="150" dirty="0" smtClean="0">
                <a:solidFill>
                  <a:srgbClr val="0000FF"/>
                </a:solidFill>
              </a:rPr>
              <a:t>ИМЯ </a:t>
            </a:r>
            <a:r>
              <a:rPr lang="ru-RU" sz="2000" b="1" spc="150" dirty="0">
                <a:solidFill>
                  <a:srgbClr val="0000FF"/>
                </a:solidFill>
              </a:rPr>
              <a:t>МЕТОДА</a:t>
            </a:r>
            <a:r>
              <a:rPr lang="en-US" sz="2000" b="1" spc="150" dirty="0" smtClean="0">
                <a:solidFill>
                  <a:srgbClr val="0000FF"/>
                </a:solidFill>
              </a:rPr>
              <a:t> </a:t>
            </a:r>
            <a:r>
              <a:rPr lang="ru-RU" sz="2000" spc="150" dirty="0" smtClean="0"/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spc="150" dirty="0" smtClean="0"/>
              <a:t>. . .</a:t>
            </a:r>
            <a:endParaRPr lang="ru-RU" sz="2000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spc="150" dirty="0" smtClean="0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416514" y="1630840"/>
            <a:ext cx="291648" cy="792088"/>
          </a:xfrm>
          <a:prstGeom prst="leftBrace">
            <a:avLst>
              <a:gd name="adj1" fmla="val 45866"/>
              <a:gd name="adj2" fmla="val 48736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704588"/>
            <a:ext cx="2020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Объявление</a:t>
            </a:r>
          </a:p>
          <a:p>
            <a:r>
              <a:rPr lang="ru-RU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412898" y="2494935"/>
            <a:ext cx="291648" cy="792088"/>
          </a:xfrm>
          <a:prstGeom prst="leftBrace">
            <a:avLst>
              <a:gd name="adj1" fmla="val 45866"/>
              <a:gd name="adj2" fmla="val 48736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11560" y="2568683"/>
            <a:ext cx="2020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Объявление</a:t>
            </a:r>
          </a:p>
          <a:p>
            <a:r>
              <a:rPr lang="ru-RU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2416514" y="4005065"/>
            <a:ext cx="296402" cy="720079"/>
          </a:xfrm>
          <a:prstGeom prst="leftBrace">
            <a:avLst>
              <a:gd name="adj1" fmla="val 45866"/>
              <a:gd name="adj2" fmla="val 48736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76354" y="4006805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Создание</a:t>
            </a:r>
          </a:p>
          <a:p>
            <a:r>
              <a:rPr lang="ru-RU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192378" y="4870900"/>
            <a:ext cx="1440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Вызов</a:t>
            </a:r>
            <a:r>
              <a:rPr lang="ru-RU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метода</a:t>
            </a:r>
          </a:p>
        </p:txBody>
      </p:sp>
      <p:sp>
        <p:nvSpPr>
          <p:cNvPr id="16" name="Левая фигурная скобка 15"/>
          <p:cNvSpPr/>
          <p:nvPr/>
        </p:nvSpPr>
        <p:spPr>
          <a:xfrm>
            <a:off x="2416514" y="4869160"/>
            <a:ext cx="296402" cy="720079"/>
          </a:xfrm>
          <a:prstGeom prst="leftBrace">
            <a:avLst>
              <a:gd name="adj1" fmla="val 45866"/>
              <a:gd name="adj2" fmla="val 48736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5805264"/>
            <a:ext cx="8352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Атрибуты класса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— это имена переменных вне функций и имена функций.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Наследуются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всеми объектами, созданными на основе данного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27239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Создание классов, методов и объектов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556792"/>
            <a:ext cx="8136904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Пример_</a:t>
            </a:r>
            <a:r>
              <a:rPr lang="ru-RU" sz="2000" b="1" spc="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sz="2000" b="1" spc="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>
                <a:solidFill>
                  <a:srgbClr val="FF0000"/>
                </a:solidFill>
              </a:rPr>
              <a:t>class</a:t>
            </a:r>
            <a:r>
              <a:rPr lang="en-US" sz="2000" b="1" spc="150" dirty="0" smtClean="0"/>
              <a:t> </a:t>
            </a:r>
            <a:r>
              <a:rPr lang="en-US" sz="2000" b="1" spc="150" dirty="0"/>
              <a:t>Person</a:t>
            </a:r>
            <a:r>
              <a:rPr lang="en-US" sz="2000" b="1" spc="150" dirty="0" smtClean="0"/>
              <a:t>():</a:t>
            </a:r>
            <a:r>
              <a:rPr lang="ru-RU" sz="2000" b="1" spc="150" dirty="0" smtClean="0"/>
              <a:t>		</a:t>
            </a:r>
            <a:r>
              <a:rPr lang="ru-RU" sz="2000" b="1" spc="150" dirty="0">
                <a:solidFill>
                  <a:srgbClr val="C00000"/>
                </a:solidFill>
              </a:rPr>
              <a:t># Создание пустого </a:t>
            </a:r>
            <a:r>
              <a:rPr lang="ru-RU" sz="2000" b="1" spc="150" dirty="0" smtClean="0">
                <a:solidFill>
                  <a:srgbClr val="C00000"/>
                </a:solidFill>
              </a:rPr>
              <a:t>класса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</a:t>
            </a:r>
            <a:r>
              <a:rPr lang="en-US" sz="2000" b="1" spc="150" dirty="0" smtClean="0">
                <a:solidFill>
                  <a:srgbClr val="FF0000"/>
                </a:solidFill>
              </a:rPr>
              <a:t>pass</a:t>
            </a:r>
            <a:endParaRPr lang="en-US" sz="2000" b="1" spc="150" dirty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err="1" smtClean="0"/>
              <a:t>Person.money</a:t>
            </a:r>
            <a:r>
              <a:rPr lang="ru-RU" sz="2000" b="1" spc="150" dirty="0" smtClean="0"/>
              <a:t> </a:t>
            </a:r>
            <a:r>
              <a:rPr lang="en-US" sz="2000" b="1" spc="150" dirty="0" smtClean="0"/>
              <a:t>=</a:t>
            </a:r>
            <a:r>
              <a:rPr lang="ru-RU" sz="2000" b="1" spc="150" dirty="0" smtClean="0"/>
              <a:t> </a:t>
            </a:r>
            <a:r>
              <a:rPr lang="en-US" sz="2000" b="1" spc="150" dirty="0" smtClean="0"/>
              <a:t>150</a:t>
            </a:r>
            <a:r>
              <a:rPr lang="ru-RU" sz="2000" b="1" spc="150" dirty="0" smtClean="0"/>
              <a:t>	</a:t>
            </a:r>
            <a:r>
              <a:rPr lang="ru-RU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Создание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атрибута объекта класса</a:t>
            </a:r>
            <a:endParaRPr lang="en-US" sz="2000" b="1" spc="15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 spc="150" dirty="0" smtClean="0">
              <a:solidFill>
                <a:srgbClr val="C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spc="150" dirty="0" smtClean="0"/>
              <a:t>       </a:t>
            </a:r>
            <a:endParaRPr lang="en-US" sz="8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/>
              <a:t>obj1 </a:t>
            </a:r>
            <a:r>
              <a:rPr lang="en-US" sz="2000" b="1" spc="150" dirty="0"/>
              <a:t>= Person</a:t>
            </a:r>
            <a:r>
              <a:rPr lang="en-US" sz="2000" b="1" spc="150" dirty="0" smtClean="0"/>
              <a:t>()</a:t>
            </a:r>
            <a:r>
              <a:rPr lang="ru-RU" sz="2000" b="1" spc="150" dirty="0" smtClean="0"/>
              <a:t>	</a:t>
            </a:r>
            <a:r>
              <a:rPr lang="ru-RU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Создание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экземпляра </a:t>
            </a:r>
            <a:r>
              <a:rPr lang="ru-RU" sz="2000" b="1" spc="150" dirty="0">
                <a:solidFill>
                  <a:srgbClr val="C00000"/>
                </a:solidFill>
              </a:rPr>
              <a:t>класса</a:t>
            </a:r>
            <a:endParaRPr lang="en-US" sz="2000" b="1" spc="15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/>
              <a:t>obj2 = Person()</a:t>
            </a:r>
            <a:r>
              <a:rPr lang="ru-RU" sz="2000" b="1" spc="150" dirty="0" smtClean="0"/>
              <a:t>	</a:t>
            </a:r>
            <a:r>
              <a:rPr lang="ru-RU" sz="2000" b="1" spc="150" dirty="0">
                <a:solidFill>
                  <a:srgbClr val="C00000"/>
                </a:solidFill>
              </a:rPr>
              <a:t># Создание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экземпляра класса</a:t>
            </a:r>
            <a:endParaRPr lang="en-US" sz="2000" b="1" spc="15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/>
              <a:t>obj1.name </a:t>
            </a:r>
            <a:r>
              <a:rPr lang="en-US" sz="2000" b="1" spc="150" dirty="0"/>
              <a:t>= </a:t>
            </a:r>
            <a:r>
              <a:rPr lang="en-US" sz="2000" b="1" spc="150" dirty="0" smtClean="0">
                <a:solidFill>
                  <a:srgbClr val="00B050"/>
                </a:solidFill>
              </a:rPr>
              <a:t>'Bob‘</a:t>
            </a:r>
            <a:r>
              <a:rPr lang="ru-RU" sz="2000" b="1" spc="150" dirty="0" smtClean="0">
                <a:solidFill>
                  <a:srgbClr val="00B050"/>
                </a:solidFill>
              </a:rPr>
              <a:t>	</a:t>
            </a:r>
            <a:r>
              <a:rPr lang="ru-RU" sz="2000" b="1" spc="150" dirty="0">
                <a:solidFill>
                  <a:srgbClr val="C00000"/>
                </a:solidFill>
              </a:rPr>
              <a:t># Создание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атрибута экземпляра класса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obj2.name = </a:t>
            </a:r>
            <a:r>
              <a:rPr lang="en-US" sz="2000" b="1" spc="150" dirty="0" smtClean="0">
                <a:solidFill>
                  <a:srgbClr val="00B050"/>
                </a:solidFill>
              </a:rPr>
              <a:t>'Masha‘</a:t>
            </a:r>
            <a:r>
              <a:rPr lang="ru-RU" sz="2000" b="1" spc="150" dirty="0" smtClean="0">
                <a:solidFill>
                  <a:srgbClr val="00B050"/>
                </a:solidFill>
              </a:rPr>
              <a:t>	</a:t>
            </a:r>
            <a:r>
              <a:rPr lang="ru-RU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Создание атрибута экземпляра класса</a:t>
            </a:r>
            <a:endParaRPr lang="en-US" sz="2000" b="1" spc="150" dirty="0">
              <a:solidFill>
                <a:srgbClr val="00B05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sz="2000" b="1" spc="150" dirty="0"/>
              <a:t> (obj1.name,</a:t>
            </a:r>
            <a:r>
              <a:rPr lang="en-US" sz="2000" b="1" spc="150" dirty="0">
                <a:solidFill>
                  <a:srgbClr val="00B050"/>
                </a:solidFill>
              </a:rPr>
              <a:t>'has'</a:t>
            </a:r>
            <a:r>
              <a:rPr lang="en-US" sz="2000" b="1" spc="150" dirty="0"/>
              <a:t>,obj1.money,</a:t>
            </a:r>
            <a:r>
              <a:rPr lang="en-US" sz="2000" b="1" spc="150" dirty="0">
                <a:solidFill>
                  <a:srgbClr val="00B050"/>
                </a:solidFill>
              </a:rPr>
              <a:t>'dollars</a:t>
            </a:r>
            <a:r>
              <a:rPr lang="en-US" sz="2000" b="1" spc="150" dirty="0" smtClean="0">
                <a:solidFill>
                  <a:srgbClr val="00B050"/>
                </a:solidFill>
              </a:rPr>
              <a:t>.'</a:t>
            </a:r>
            <a:r>
              <a:rPr lang="en-US" sz="2000" b="1" spc="150" dirty="0" smtClean="0"/>
              <a:t>)</a:t>
            </a:r>
            <a:r>
              <a:rPr lang="ru-RU" sz="2000" b="1" spc="150" dirty="0"/>
              <a:t>	</a:t>
            </a:r>
            <a:r>
              <a:rPr lang="ru-RU" sz="2000" b="1" spc="150" dirty="0" smtClean="0">
                <a:solidFill>
                  <a:srgbClr val="C00000"/>
                </a:solidFill>
              </a:rPr>
              <a:t># Вывод</a:t>
            </a:r>
            <a:endParaRPr lang="en-US" sz="2000" b="1" spc="15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sz="2000" b="1" spc="150" dirty="0"/>
              <a:t> </a:t>
            </a:r>
            <a:r>
              <a:rPr lang="en-US" sz="2000" b="1" spc="150" dirty="0" smtClean="0"/>
              <a:t>(</a:t>
            </a:r>
            <a:r>
              <a:rPr lang="en-US" sz="2000" b="1" spc="150" dirty="0" err="1" smtClean="0"/>
              <a:t>obj</a:t>
            </a:r>
            <a:r>
              <a:rPr lang="ru-RU" sz="2000" b="1" spc="150" dirty="0" smtClean="0"/>
              <a:t>2</a:t>
            </a:r>
            <a:r>
              <a:rPr lang="en-US" sz="2000" b="1" spc="150" dirty="0" smtClean="0"/>
              <a:t>.name</a:t>
            </a:r>
            <a:r>
              <a:rPr lang="en-US" sz="2000" b="1" spc="150" dirty="0"/>
              <a:t>,</a:t>
            </a:r>
            <a:r>
              <a:rPr lang="en-US" sz="2000" b="1" spc="150" dirty="0">
                <a:solidFill>
                  <a:srgbClr val="00B050"/>
                </a:solidFill>
              </a:rPr>
              <a:t>'has'</a:t>
            </a:r>
            <a:r>
              <a:rPr lang="en-US" sz="2000" b="1" spc="150" dirty="0"/>
              <a:t>,</a:t>
            </a:r>
            <a:r>
              <a:rPr lang="en-US" sz="2000" b="1" spc="150" dirty="0" err="1" smtClean="0"/>
              <a:t>obj</a:t>
            </a:r>
            <a:r>
              <a:rPr lang="ru-RU" sz="2000" b="1" spc="150" dirty="0" smtClean="0"/>
              <a:t>2</a:t>
            </a:r>
            <a:r>
              <a:rPr lang="en-US" sz="2000" b="1" spc="150" dirty="0" smtClean="0"/>
              <a:t>.</a:t>
            </a:r>
            <a:r>
              <a:rPr lang="en-US" sz="2000" b="1" spc="150" dirty="0" err="1" smtClean="0"/>
              <a:t>money</a:t>
            </a:r>
            <a:r>
              <a:rPr lang="en-US" sz="2000" b="1" spc="150" dirty="0" err="1"/>
              <a:t>,</a:t>
            </a:r>
            <a:r>
              <a:rPr lang="en-US" sz="2000" b="1" spc="150" dirty="0" err="1">
                <a:solidFill>
                  <a:srgbClr val="00B050"/>
                </a:solidFill>
              </a:rPr>
              <a:t>'dollars</a:t>
            </a:r>
            <a:r>
              <a:rPr lang="en-US" sz="2000" b="1" spc="150" dirty="0" smtClean="0">
                <a:solidFill>
                  <a:srgbClr val="00B050"/>
                </a:solidFill>
              </a:rPr>
              <a:t>.'</a:t>
            </a:r>
            <a:r>
              <a:rPr lang="en-US" sz="2000" b="1" spc="150" dirty="0" smtClean="0"/>
              <a:t>)</a:t>
            </a:r>
            <a:r>
              <a:rPr lang="ru-RU" sz="2000" b="1" spc="150" dirty="0" smtClean="0"/>
              <a:t>	</a:t>
            </a:r>
            <a:r>
              <a:rPr lang="ru-RU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Вывод</a:t>
            </a:r>
            <a:endParaRPr lang="en-US" sz="2000" b="1" spc="15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652120" y="5373216"/>
            <a:ext cx="3456384" cy="144655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Вывод:</a:t>
            </a:r>
          </a:p>
          <a:p>
            <a:endParaRPr lang="ru-RU" sz="800" b="1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&gt;&gt;&gt;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r>
              <a:rPr lang="en-US" sz="2000" b="1" dirty="0">
                <a:solidFill>
                  <a:srgbClr val="0000FF"/>
                </a:solidFill>
              </a:rPr>
              <a:t>Bob has 150 dollars.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Masha has </a:t>
            </a:r>
            <a:r>
              <a:rPr lang="ru-RU" sz="2000" b="1" dirty="0" smtClean="0">
                <a:solidFill>
                  <a:srgbClr val="0000FF"/>
                </a:solidFill>
              </a:rPr>
              <a:t>150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dollars.</a:t>
            </a:r>
            <a:endParaRPr lang="ru-RU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Создание классов, методов и объектов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554753"/>
            <a:ext cx="5886144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Пример_</a:t>
            </a:r>
            <a:r>
              <a:rPr lang="ru-RU" sz="2000" b="1" spc="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sz="2000" b="1" spc="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Создание класса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rgbClr val="FF0000"/>
                </a:solidFill>
              </a:rPr>
              <a:t>class</a:t>
            </a:r>
            <a:r>
              <a:rPr lang="en-US" sz="2000" b="1" spc="150" dirty="0"/>
              <a:t> Person():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</a:t>
            </a:r>
            <a:r>
              <a:rPr lang="en-US" sz="2000" b="1" spc="150" dirty="0" smtClean="0"/>
              <a:t>name</a:t>
            </a:r>
            <a:r>
              <a:rPr lang="ru-RU" sz="2000" b="1" spc="150" dirty="0" smtClean="0"/>
              <a:t> </a:t>
            </a:r>
            <a:r>
              <a:rPr lang="en-US" sz="2000" b="1" spc="150" dirty="0" smtClean="0"/>
              <a:t>=</a:t>
            </a:r>
            <a:r>
              <a:rPr lang="ru-RU" sz="2000" b="1" spc="150" dirty="0" smtClean="0"/>
              <a:t> </a:t>
            </a:r>
            <a:r>
              <a:rPr lang="en-US" sz="2000" b="1" spc="150" dirty="0" smtClean="0">
                <a:solidFill>
                  <a:srgbClr val="00B050"/>
                </a:solidFill>
              </a:rPr>
              <a:t>""</a:t>
            </a:r>
            <a:endParaRPr lang="en-US" sz="2000" b="1" spc="150" dirty="0">
              <a:solidFill>
                <a:srgbClr val="00B05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</a:t>
            </a:r>
            <a:r>
              <a:rPr lang="en-US" sz="2000" b="1" spc="150" dirty="0" smtClean="0"/>
              <a:t>money</a:t>
            </a:r>
            <a:r>
              <a:rPr lang="ru-RU" sz="2000" b="1" spc="150" dirty="0" smtClean="0"/>
              <a:t> </a:t>
            </a:r>
            <a:r>
              <a:rPr lang="en-US" sz="2000" b="1" spc="150" dirty="0" smtClean="0"/>
              <a:t>=</a:t>
            </a:r>
            <a:r>
              <a:rPr lang="ru-RU" sz="2000" b="1" spc="150" dirty="0" smtClean="0"/>
              <a:t> </a:t>
            </a:r>
            <a:r>
              <a:rPr lang="en-US" sz="2000" b="1" spc="150" dirty="0" smtClean="0"/>
              <a:t>0</a:t>
            </a:r>
            <a:endParaRPr lang="en-US" sz="2000" b="1" spc="15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>
                <a:solidFill>
                  <a:srgbClr val="C00000"/>
                </a:solidFill>
              </a:rPr>
              <a:t># Создание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объектов</a:t>
            </a:r>
            <a:r>
              <a:rPr lang="en-US" sz="2000" b="1" spc="150" dirty="0" smtClean="0"/>
              <a:t>       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obj1 = Person()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obj2 = Person()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obj1.name = </a:t>
            </a:r>
            <a:r>
              <a:rPr lang="en-US" sz="2000" b="1" spc="150" dirty="0">
                <a:solidFill>
                  <a:srgbClr val="00B050"/>
                </a:solidFill>
              </a:rPr>
              <a:t>'Bob'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obj1.money = 150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obj2.name = </a:t>
            </a:r>
            <a:r>
              <a:rPr lang="en-US" sz="2000" b="1" spc="150" dirty="0">
                <a:solidFill>
                  <a:srgbClr val="00B050"/>
                </a:solidFill>
              </a:rPr>
              <a:t>'Masha</a:t>
            </a:r>
            <a:r>
              <a:rPr lang="en-US" sz="2000" b="1" spc="150" dirty="0" smtClean="0">
                <a:solidFill>
                  <a:srgbClr val="00B050"/>
                </a:solidFill>
              </a:rPr>
              <a:t>'</a:t>
            </a:r>
            <a:endParaRPr lang="en-US" sz="2000" b="1" spc="150" dirty="0">
              <a:solidFill>
                <a:srgbClr val="00B05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sz="2000" b="1" spc="150" dirty="0"/>
              <a:t> (obj1.name,</a:t>
            </a:r>
            <a:r>
              <a:rPr lang="en-US" sz="2000" b="1" spc="150" dirty="0">
                <a:solidFill>
                  <a:srgbClr val="00B050"/>
                </a:solidFill>
              </a:rPr>
              <a:t>'has'</a:t>
            </a:r>
            <a:r>
              <a:rPr lang="en-US" sz="2000" b="1" spc="150" dirty="0"/>
              <a:t>,obj1.money,</a:t>
            </a:r>
            <a:r>
              <a:rPr lang="en-US" sz="2000" b="1" spc="150" dirty="0">
                <a:solidFill>
                  <a:srgbClr val="00B050"/>
                </a:solidFill>
              </a:rPr>
              <a:t>'dollars.'</a:t>
            </a:r>
            <a:r>
              <a:rPr lang="en-US" sz="2000" b="1" spc="150" dirty="0"/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sz="2000" b="1" spc="150" dirty="0"/>
              <a:t> </a:t>
            </a:r>
            <a:r>
              <a:rPr lang="en-US" sz="2000" b="1" spc="150" dirty="0" smtClean="0"/>
              <a:t>(</a:t>
            </a:r>
            <a:r>
              <a:rPr lang="en-US" sz="2000" b="1" spc="150" dirty="0" err="1" smtClean="0"/>
              <a:t>obj</a:t>
            </a:r>
            <a:r>
              <a:rPr lang="ru-RU" sz="2000" b="1" spc="150" dirty="0" smtClean="0"/>
              <a:t>2</a:t>
            </a:r>
            <a:r>
              <a:rPr lang="en-US" sz="2000" b="1" spc="150" dirty="0" smtClean="0"/>
              <a:t>.name</a:t>
            </a:r>
            <a:r>
              <a:rPr lang="en-US" sz="2000" b="1" spc="150" dirty="0"/>
              <a:t>,</a:t>
            </a:r>
            <a:r>
              <a:rPr lang="en-US" sz="2000" b="1" spc="150" dirty="0">
                <a:solidFill>
                  <a:srgbClr val="00B050"/>
                </a:solidFill>
              </a:rPr>
              <a:t>'has'</a:t>
            </a:r>
            <a:r>
              <a:rPr lang="en-US" sz="2000" b="1" spc="150" dirty="0"/>
              <a:t>,</a:t>
            </a:r>
            <a:r>
              <a:rPr lang="en-US" sz="2000" b="1" spc="150" dirty="0" err="1" smtClean="0"/>
              <a:t>obj</a:t>
            </a:r>
            <a:r>
              <a:rPr lang="ru-RU" sz="2000" b="1" spc="150" dirty="0" smtClean="0"/>
              <a:t>2</a:t>
            </a:r>
            <a:r>
              <a:rPr lang="en-US" sz="2000" b="1" spc="150" dirty="0" smtClean="0"/>
              <a:t>.</a:t>
            </a:r>
            <a:r>
              <a:rPr lang="en-US" sz="2000" b="1" spc="150" dirty="0" err="1" smtClean="0"/>
              <a:t>money</a:t>
            </a:r>
            <a:r>
              <a:rPr lang="en-US" sz="2000" b="1" spc="150" dirty="0" err="1"/>
              <a:t>,</a:t>
            </a:r>
            <a:r>
              <a:rPr lang="en-US" sz="2000" b="1" spc="150" dirty="0" err="1">
                <a:solidFill>
                  <a:srgbClr val="00B050"/>
                </a:solidFill>
              </a:rPr>
              <a:t>'dollars</a:t>
            </a:r>
            <a:r>
              <a:rPr lang="en-US" sz="2000" b="1" spc="150" dirty="0" smtClean="0">
                <a:solidFill>
                  <a:srgbClr val="00B050"/>
                </a:solidFill>
              </a:rPr>
              <a:t>.'</a:t>
            </a:r>
            <a:r>
              <a:rPr lang="en-US" sz="2000" b="1" spc="150" dirty="0" smtClean="0"/>
              <a:t>)</a:t>
            </a:r>
            <a:endParaRPr lang="en-US" sz="2000" b="1" spc="15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148064" y="2967335"/>
            <a:ext cx="3456384" cy="160043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Вывод:</a:t>
            </a:r>
          </a:p>
          <a:p>
            <a:endParaRPr lang="ru-RU" b="1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&gt;&gt;&gt;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r>
              <a:rPr lang="en-US" sz="2000" b="1" dirty="0">
                <a:solidFill>
                  <a:srgbClr val="0000FF"/>
                </a:solidFill>
              </a:rPr>
              <a:t>Bob has 150 dollars.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Masha has 0 dollars.</a:t>
            </a:r>
            <a:endParaRPr lang="ru-RU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Создание классов, методов и объектов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577117"/>
            <a:ext cx="8208912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Пример_</a:t>
            </a:r>
            <a:r>
              <a:rPr lang="en-US" sz="2000" b="1" spc="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ru-RU" sz="2000" b="1" spc="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	</a:t>
            </a:r>
            <a:r>
              <a:rPr lang="ru-RU" sz="2000" b="1" spc="150" dirty="0">
                <a:solidFill>
                  <a:srgbClr val="C00000"/>
                </a:solidFill>
              </a:rPr>
              <a:t># Создание класса, объекта и вызов </a:t>
            </a:r>
            <a:r>
              <a:rPr lang="ru-RU" sz="2000" b="1" spc="150" dirty="0" smtClean="0">
                <a:solidFill>
                  <a:srgbClr val="C00000"/>
                </a:solidFill>
              </a:rPr>
              <a:t>метода</a:t>
            </a:r>
            <a:endParaRPr lang="ru-RU" sz="2000" b="1" spc="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>
                <a:solidFill>
                  <a:srgbClr val="FF0000"/>
                </a:solidFill>
              </a:rPr>
              <a:t>class</a:t>
            </a:r>
            <a:r>
              <a:rPr lang="en-US" sz="2000" b="1" spc="150" dirty="0" smtClean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Person</a:t>
            </a:r>
            <a:r>
              <a:rPr lang="en-US" sz="2000" b="1" spc="150" dirty="0"/>
              <a:t>():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</a:t>
            </a:r>
            <a:r>
              <a:rPr lang="en-US" sz="2000" b="1" spc="150" dirty="0" smtClean="0"/>
              <a:t>name</a:t>
            </a:r>
            <a:r>
              <a:rPr lang="ru-RU" sz="2000" b="1" spc="150" dirty="0" smtClean="0"/>
              <a:t> </a:t>
            </a:r>
            <a:r>
              <a:rPr lang="en-US" sz="2000" b="1" spc="150" dirty="0" smtClean="0"/>
              <a:t>=</a:t>
            </a:r>
            <a:r>
              <a:rPr lang="ru-RU" sz="2000" b="1" spc="150" dirty="0" smtClean="0"/>
              <a:t> </a:t>
            </a:r>
            <a:r>
              <a:rPr lang="en-US" sz="2000" b="1" spc="150" dirty="0" smtClean="0">
                <a:solidFill>
                  <a:srgbClr val="00B050"/>
                </a:solidFill>
              </a:rPr>
              <a:t>""</a:t>
            </a:r>
            <a:endParaRPr lang="en-US" sz="2000" b="1" spc="150" dirty="0">
              <a:solidFill>
                <a:srgbClr val="00B05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</a:t>
            </a:r>
            <a:r>
              <a:rPr lang="en-US" sz="2000" b="1" spc="150" dirty="0" smtClean="0"/>
              <a:t>money</a:t>
            </a:r>
            <a:r>
              <a:rPr lang="ru-RU" sz="2000" b="1" spc="150" dirty="0" smtClean="0"/>
              <a:t> </a:t>
            </a:r>
            <a:r>
              <a:rPr lang="en-US" sz="2000" b="1" spc="150" dirty="0" smtClean="0"/>
              <a:t>=</a:t>
            </a:r>
            <a:r>
              <a:rPr lang="ru-RU" sz="2000" b="1" spc="150" dirty="0" smtClean="0"/>
              <a:t> </a:t>
            </a:r>
            <a:r>
              <a:rPr lang="en-US" sz="2000" b="1" spc="150" dirty="0" smtClean="0"/>
              <a:t>0</a:t>
            </a:r>
            <a:endParaRPr lang="en-US" sz="2000" b="1" spc="15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 smtClean="0">
                <a:solidFill>
                  <a:srgbClr val="0000FF"/>
                </a:solidFill>
              </a:rPr>
              <a:t>out</a:t>
            </a:r>
            <a:r>
              <a:rPr lang="ru-RU" sz="2000" b="1" spc="150" dirty="0" smtClean="0">
                <a:solidFill>
                  <a:srgbClr val="0000FF"/>
                </a:solidFill>
              </a:rPr>
              <a:t> </a:t>
            </a:r>
            <a:r>
              <a:rPr lang="en-US" sz="2000" b="1" spc="150" dirty="0" smtClean="0"/>
              <a:t>(</a:t>
            </a:r>
            <a:r>
              <a:rPr lang="en-US" sz="2000" b="1" spc="150" dirty="0"/>
              <a:t>self</a:t>
            </a:r>
            <a:r>
              <a:rPr lang="en-US" sz="2000" b="1" spc="150" dirty="0" smtClean="0"/>
              <a:t>):</a:t>
            </a:r>
            <a:r>
              <a:rPr lang="ru-RU" sz="2000" b="1" spc="150" dirty="0" smtClean="0"/>
              <a:t>	</a:t>
            </a:r>
            <a:r>
              <a:rPr lang="en-US" sz="2000" b="1" spc="150" dirty="0">
                <a:solidFill>
                  <a:srgbClr val="C00000"/>
                </a:solidFill>
              </a:rPr>
              <a:t>#</a:t>
            </a:r>
            <a:r>
              <a:rPr lang="ru-RU" sz="2000" b="1" spc="150" dirty="0">
                <a:solidFill>
                  <a:srgbClr val="C00000"/>
                </a:solidFill>
              </a:rPr>
              <a:t> </a:t>
            </a:r>
            <a:r>
              <a:rPr lang="en-US" sz="2000" b="1" spc="150" dirty="0">
                <a:solidFill>
                  <a:srgbClr val="C00000"/>
                </a:solidFill>
              </a:rPr>
              <a:t>self </a:t>
            </a:r>
            <a:r>
              <a:rPr lang="ru-RU" sz="2000" b="1" spc="150" dirty="0">
                <a:solidFill>
                  <a:srgbClr val="C00000"/>
                </a:solidFill>
              </a:rPr>
              <a:t>- ссылка на экземпляр </a:t>
            </a:r>
            <a:r>
              <a:rPr lang="ru-RU" sz="2000" b="1" spc="150" dirty="0" smtClean="0">
                <a:solidFill>
                  <a:srgbClr val="C00000"/>
                </a:solidFill>
              </a:rPr>
              <a:t>класса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</a:t>
            </a:r>
            <a:r>
              <a:rPr lang="en-US" sz="2000" b="1" spc="150" dirty="0" smtClean="0"/>
              <a:t>       </a:t>
            </a:r>
            <a:r>
              <a:rPr lang="en-US" sz="2000" b="1" spc="150" dirty="0" smtClean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 err="1" smtClean="0"/>
              <a:t>self.name</a:t>
            </a:r>
            <a:r>
              <a:rPr lang="en-US" sz="2000" b="1" spc="150" dirty="0" err="1"/>
              <a:t>,</a:t>
            </a:r>
            <a:r>
              <a:rPr lang="en-US" sz="2000" b="1" spc="150" dirty="0" err="1">
                <a:solidFill>
                  <a:srgbClr val="00B050"/>
                </a:solidFill>
              </a:rPr>
              <a:t>'has'</a:t>
            </a:r>
            <a:r>
              <a:rPr lang="en-US" sz="2000" b="1" spc="150" dirty="0" err="1"/>
              <a:t>,self.money,</a:t>
            </a:r>
            <a:r>
              <a:rPr lang="en-US" sz="2000" b="1" spc="150" dirty="0" err="1">
                <a:solidFill>
                  <a:srgbClr val="00B050"/>
                </a:solidFill>
              </a:rPr>
              <a:t>'dollars</a:t>
            </a:r>
            <a:r>
              <a:rPr lang="en-US" sz="2000" b="1" spc="150" dirty="0">
                <a:solidFill>
                  <a:srgbClr val="00B050"/>
                </a:solidFill>
              </a:rPr>
              <a:t>.'</a:t>
            </a:r>
            <a:r>
              <a:rPr lang="en-US" sz="2000" b="1" spc="15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 err="1" smtClean="0">
                <a:solidFill>
                  <a:srgbClr val="0000FF"/>
                </a:solidFill>
              </a:rPr>
              <a:t>changemoney</a:t>
            </a:r>
            <a:r>
              <a:rPr lang="ru-RU" sz="2000" b="1" spc="150" dirty="0" smtClean="0"/>
              <a:t> </a:t>
            </a:r>
            <a:r>
              <a:rPr lang="en-US" sz="2000" b="1" spc="150" dirty="0" smtClean="0"/>
              <a:t>(</a:t>
            </a:r>
            <a:r>
              <a:rPr lang="en-US" sz="2000" b="1" spc="150" dirty="0" err="1"/>
              <a:t>self,newmoney</a:t>
            </a:r>
            <a:r>
              <a:rPr lang="en-US" sz="2000" b="1" spc="150" dirty="0"/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        </a:t>
            </a:r>
            <a:r>
              <a:rPr lang="en-US" sz="2000" b="1" spc="150" dirty="0" err="1"/>
              <a:t>self.money</a:t>
            </a:r>
            <a:r>
              <a:rPr lang="en-US" sz="2000" b="1" spc="150" dirty="0"/>
              <a:t> = </a:t>
            </a:r>
            <a:r>
              <a:rPr lang="en-US" sz="2000" b="1" spc="150" dirty="0" err="1"/>
              <a:t>newmoney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800" b="1" spc="15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/>
              <a:t>obj1 </a:t>
            </a:r>
            <a:r>
              <a:rPr lang="en-US" sz="2000" b="1" spc="150" dirty="0"/>
              <a:t>= Person()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obj2 = Person</a:t>
            </a:r>
            <a:r>
              <a:rPr lang="en-US" sz="2000" b="1" spc="150" dirty="0" smtClean="0"/>
              <a:t>()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obj1.name = </a:t>
            </a:r>
            <a:r>
              <a:rPr lang="en-US" sz="2000" b="1" spc="150" dirty="0">
                <a:solidFill>
                  <a:srgbClr val="00B050"/>
                </a:solidFill>
              </a:rPr>
              <a:t>'Bob'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obj2.name = </a:t>
            </a:r>
            <a:r>
              <a:rPr lang="en-US" sz="2000" b="1" spc="150" dirty="0">
                <a:solidFill>
                  <a:srgbClr val="00B050"/>
                </a:solidFill>
              </a:rPr>
              <a:t>'Masha</a:t>
            </a:r>
            <a:r>
              <a:rPr lang="en-US" sz="2000" b="1" spc="150" dirty="0" smtClean="0">
                <a:solidFill>
                  <a:srgbClr val="00B050"/>
                </a:solidFill>
              </a:rPr>
              <a:t>'</a:t>
            </a:r>
            <a:endParaRPr lang="en-US" sz="2000" b="1" spc="150" dirty="0">
              <a:solidFill>
                <a:srgbClr val="00B05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obj1.out()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obj2.out</a:t>
            </a:r>
            <a:r>
              <a:rPr lang="en-US" sz="2000" b="1" spc="150" dirty="0" smtClean="0"/>
              <a:t>()</a:t>
            </a:r>
            <a:endParaRPr lang="en-US" sz="2000" b="1" spc="15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/>
              <a:t>obj1.changemoney(150)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50" dirty="0" smtClean="0"/>
              <a:t>obj1.out</a:t>
            </a:r>
            <a:r>
              <a:rPr lang="en-US" sz="2000" b="1" spc="150" dirty="0"/>
              <a:t>()</a:t>
            </a:r>
            <a:endParaRPr lang="en-US" sz="2000" spc="15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6084168" y="4473113"/>
            <a:ext cx="2592288" cy="190821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Вывод:</a:t>
            </a:r>
          </a:p>
          <a:p>
            <a:endParaRPr lang="ru-RU" b="1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&gt;&gt;&gt;</a:t>
            </a:r>
            <a:r>
              <a:rPr lang="en-US" sz="2000" b="1" dirty="0" smtClean="0"/>
              <a:t> 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Bob has 0 dollars.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Masha has 0 dollars.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Bob has 150 dollars.</a:t>
            </a:r>
            <a:endParaRPr lang="ru-RU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Создание классов, методов и объектов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479262"/>
            <a:ext cx="8280920" cy="367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spc="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Пример_4.</a:t>
            </a:r>
          </a:p>
          <a:p>
            <a:r>
              <a:rPr lang="en-US" sz="2000" b="1" spc="150" dirty="0" smtClean="0">
                <a:solidFill>
                  <a:srgbClr val="FF0000"/>
                </a:solidFill>
              </a:rPr>
              <a:t>class</a:t>
            </a:r>
            <a:r>
              <a:rPr lang="en-US" sz="2000" b="1" spc="150" dirty="0" smtClean="0"/>
              <a:t> </a:t>
            </a:r>
            <a:r>
              <a:rPr lang="en-US" sz="2000" b="1" spc="150" dirty="0" smtClean="0">
                <a:solidFill>
                  <a:srgbClr val="0000FF"/>
                </a:solidFill>
              </a:rPr>
              <a:t>Critter</a:t>
            </a:r>
            <a:r>
              <a:rPr lang="en-US" sz="2000" b="1" spc="150" dirty="0" smtClean="0"/>
              <a:t>():</a:t>
            </a:r>
            <a:r>
              <a:rPr lang="ru-RU" sz="2000" b="1" spc="150" dirty="0" smtClean="0"/>
              <a:t>			          </a:t>
            </a:r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en-US" sz="2000" b="1" spc="150" dirty="0" smtClean="0">
                <a:solidFill>
                  <a:srgbClr val="FF0000"/>
                </a:solidFill>
              </a:rPr>
              <a:t> </a:t>
            </a:r>
            <a:r>
              <a:rPr lang="ru-RU" sz="2000" b="1" spc="150" dirty="0">
                <a:solidFill>
                  <a:srgbClr val="C00000"/>
                </a:solidFill>
              </a:rPr>
              <a:t>создание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класса</a:t>
            </a:r>
            <a:endParaRPr lang="en-US" sz="2000" b="1" spc="150" dirty="0"/>
          </a:p>
          <a:p>
            <a:r>
              <a:rPr lang="en-US" sz="2000" b="1" spc="150" dirty="0"/>
              <a:t>    </a:t>
            </a:r>
            <a:r>
              <a:rPr lang="en-US" sz="2000" b="1" spc="150" dirty="0" smtClean="0">
                <a:solidFill>
                  <a:srgbClr val="00B050"/>
                </a:solidFill>
              </a:rPr>
              <a:t>""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Виртуальный питомец</a:t>
            </a:r>
            <a:r>
              <a:rPr lang="en-US" sz="2000" b="1" spc="150" dirty="0" smtClean="0">
                <a:solidFill>
                  <a:srgbClr val="00B050"/>
                </a:solidFill>
              </a:rPr>
              <a:t>""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      </a:t>
            </a:r>
            <a:r>
              <a:rPr lang="en-US" sz="2000" b="1" spc="150" dirty="0" smtClean="0">
                <a:solidFill>
                  <a:srgbClr val="C00000"/>
                </a:solidFill>
              </a:rPr>
              <a:t># </a:t>
            </a:r>
            <a:r>
              <a:rPr lang="ru-RU" sz="2000" b="1" spc="150" dirty="0" smtClean="0">
                <a:solidFill>
                  <a:srgbClr val="C00000"/>
                </a:solidFill>
              </a:rPr>
              <a:t>строка документирования</a:t>
            </a:r>
            <a:endParaRPr lang="en-US" sz="2000" b="1" spc="150" dirty="0">
              <a:solidFill>
                <a:srgbClr val="00B050"/>
              </a:solidFill>
            </a:endParaRPr>
          </a:p>
          <a:p>
            <a:r>
              <a:rPr lang="en-US" sz="2000" b="1" spc="150" dirty="0"/>
              <a:t>    </a:t>
            </a:r>
            <a:r>
              <a:rPr lang="en-US" sz="2000" b="1" spc="150" dirty="0">
                <a:solidFill>
                  <a:srgbClr val="C00000"/>
                </a:solidFill>
              </a:rPr>
              <a:t>#</a:t>
            </a: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ru-RU" sz="2000" b="1" spc="150" dirty="0">
                <a:solidFill>
                  <a:srgbClr val="C00000"/>
                </a:solidFill>
              </a:rPr>
              <a:t>создание </a:t>
            </a:r>
            <a:r>
              <a:rPr lang="ru-RU" sz="2000" b="1" spc="150" dirty="0" smtClean="0">
                <a:solidFill>
                  <a:srgbClr val="C00000"/>
                </a:solidFill>
              </a:rPr>
              <a:t>метода</a:t>
            </a:r>
            <a:endParaRPr lang="ru-RU" sz="2000" b="1" spc="150" dirty="0" smtClean="0"/>
          </a:p>
          <a:p>
            <a:r>
              <a:rPr lang="ru-RU" sz="2000" b="1" spc="150" dirty="0">
                <a:solidFill>
                  <a:srgbClr val="FF0000"/>
                </a:solidFill>
              </a:rPr>
              <a:t> </a:t>
            </a:r>
            <a:r>
              <a:rPr lang="ru-RU" sz="2000" b="1" spc="150" dirty="0" smtClean="0">
                <a:solidFill>
                  <a:srgbClr val="FF0000"/>
                </a:solidFill>
              </a:rPr>
              <a:t>   </a:t>
            </a:r>
            <a:r>
              <a:rPr lang="en-US" sz="2000" b="1" spc="150" dirty="0" err="1" smtClean="0">
                <a:solidFill>
                  <a:srgbClr val="FF0000"/>
                </a:solidFill>
              </a:rPr>
              <a:t>def</a:t>
            </a:r>
            <a:r>
              <a:rPr lang="en-US" sz="2000" b="1" spc="150" dirty="0" smtClean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talk</a:t>
            </a:r>
            <a:r>
              <a:rPr lang="en-US" sz="2000" b="1" spc="150" dirty="0"/>
              <a:t>(self</a:t>
            </a:r>
            <a:r>
              <a:rPr lang="en-US" sz="2000" b="1" spc="150" dirty="0" smtClean="0"/>
              <a:t>):</a:t>
            </a:r>
            <a:r>
              <a:rPr lang="ru-RU" sz="2000" b="1" spc="150" dirty="0" smtClean="0"/>
              <a:t>		</a:t>
            </a:r>
          </a:p>
          <a:p>
            <a:r>
              <a:rPr lang="en-US" sz="2000" b="1" spc="150" dirty="0" smtClean="0">
                <a:solidFill>
                  <a:schemeClr val="accent4"/>
                </a:solidFill>
              </a:rPr>
              <a:t>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00" dirty="0" smtClean="0"/>
              <a:t>(</a:t>
            </a:r>
            <a:r>
              <a:rPr lang="en-US" sz="2000" b="1" spc="100" dirty="0">
                <a:solidFill>
                  <a:srgbClr val="00B050"/>
                </a:solidFill>
              </a:rPr>
              <a:t>"</a:t>
            </a:r>
            <a:r>
              <a:rPr lang="ru-RU" sz="2000" b="1" spc="100" dirty="0" smtClean="0">
                <a:solidFill>
                  <a:srgbClr val="00B050"/>
                </a:solidFill>
              </a:rPr>
              <a:t>Привет</a:t>
            </a:r>
            <a:r>
              <a:rPr lang="en-US" sz="2000" b="1" spc="100" dirty="0" smtClean="0">
                <a:solidFill>
                  <a:srgbClr val="00B050"/>
                </a:solidFill>
              </a:rPr>
              <a:t>.  </a:t>
            </a:r>
            <a:r>
              <a:rPr lang="ru-RU" sz="2000" b="1" spc="100" dirty="0" smtClean="0">
                <a:solidFill>
                  <a:srgbClr val="00B050"/>
                </a:solidFill>
              </a:rPr>
              <a:t>Я животное – экземпляр класса </a:t>
            </a:r>
            <a:r>
              <a:rPr lang="en-US" sz="2000" b="1" spc="100" dirty="0" smtClean="0">
                <a:solidFill>
                  <a:srgbClr val="00B050"/>
                </a:solidFill>
              </a:rPr>
              <a:t>Critter</a:t>
            </a:r>
            <a:r>
              <a:rPr lang="en-US" sz="2000" b="1" spc="100" dirty="0">
                <a:solidFill>
                  <a:srgbClr val="00B050"/>
                </a:solidFill>
              </a:rPr>
              <a:t>."</a:t>
            </a:r>
            <a:r>
              <a:rPr lang="en-US" sz="2000" b="1" spc="100" dirty="0"/>
              <a:t>)</a:t>
            </a:r>
          </a:p>
          <a:p>
            <a:endParaRPr lang="en-US" sz="800" spc="150" dirty="0"/>
          </a:p>
          <a:p>
            <a:r>
              <a:rPr lang="en-US" sz="2000" b="1" spc="150" dirty="0">
                <a:solidFill>
                  <a:srgbClr val="C00000"/>
                </a:solidFill>
              </a:rPr>
              <a:t># </a:t>
            </a:r>
            <a:r>
              <a:rPr lang="ru-RU" sz="2000" b="1" spc="150" dirty="0">
                <a:solidFill>
                  <a:srgbClr val="C00000"/>
                </a:solidFill>
              </a:rPr>
              <a:t>основная </a:t>
            </a:r>
            <a:r>
              <a:rPr lang="ru-RU" sz="2000" b="1" spc="150" dirty="0" smtClean="0">
                <a:solidFill>
                  <a:srgbClr val="C00000"/>
                </a:solidFill>
              </a:rPr>
              <a:t>часть</a:t>
            </a:r>
          </a:p>
          <a:p>
            <a:r>
              <a:rPr lang="en-US" sz="2000" b="1" spc="150" dirty="0">
                <a:solidFill>
                  <a:srgbClr val="C00000"/>
                </a:solidFill>
              </a:rPr>
              <a:t>#</a:t>
            </a:r>
            <a:r>
              <a:rPr lang="en-US" sz="2000" b="1" spc="150" dirty="0">
                <a:solidFill>
                  <a:srgbClr val="FF0000"/>
                </a:solidFill>
              </a:rPr>
              <a:t> </a:t>
            </a:r>
            <a:r>
              <a:rPr lang="ru-RU" sz="2000" b="1" spc="150" dirty="0" smtClean="0">
                <a:solidFill>
                  <a:srgbClr val="C00000"/>
                </a:solidFill>
              </a:rPr>
              <a:t>создание объекта и вызов метода</a:t>
            </a:r>
            <a:endParaRPr lang="en-US" sz="2000" b="1" spc="150" dirty="0">
              <a:solidFill>
                <a:srgbClr val="C00000"/>
              </a:solidFill>
            </a:endParaRPr>
          </a:p>
          <a:p>
            <a:r>
              <a:rPr lang="en-US" sz="2000" b="1" spc="150" dirty="0" err="1"/>
              <a:t>crit</a:t>
            </a:r>
            <a:r>
              <a:rPr lang="en-US" sz="2000" b="1" spc="150" dirty="0"/>
              <a:t> = Critter()</a:t>
            </a:r>
          </a:p>
          <a:p>
            <a:r>
              <a:rPr lang="en-US" sz="2000" b="1" spc="150" dirty="0" err="1"/>
              <a:t>crit.talk</a:t>
            </a:r>
            <a:r>
              <a:rPr lang="en-US" sz="2000" b="1" spc="150" dirty="0"/>
              <a:t>()</a:t>
            </a:r>
          </a:p>
          <a:p>
            <a:endParaRPr lang="en-US" sz="800" b="1" spc="150" dirty="0"/>
          </a:p>
          <a:p>
            <a:r>
              <a:rPr lang="en-US" sz="2000" b="1" spc="150" dirty="0">
                <a:solidFill>
                  <a:schemeClr val="accent4"/>
                </a:solidFill>
              </a:rPr>
              <a:t>input</a:t>
            </a:r>
            <a:r>
              <a:rPr lang="en-US" sz="2000" b="1" spc="150" dirty="0" smtClean="0"/>
              <a:t>(</a:t>
            </a:r>
            <a:r>
              <a:rPr lang="en-US" sz="2000" b="1" spc="150" dirty="0" smtClean="0">
                <a:solidFill>
                  <a:srgbClr val="00B050"/>
                </a:solidFill>
              </a:rPr>
              <a:t>"\n</a:t>
            </a:r>
            <a:r>
              <a:rPr lang="ru-RU" sz="2000" b="1" spc="150" dirty="0" smtClean="0">
                <a:solidFill>
                  <a:srgbClr val="00B050"/>
                </a:solidFill>
              </a:rPr>
              <a:t>Нажмите </a:t>
            </a:r>
            <a:r>
              <a:rPr lang="en-US" sz="2000" b="1" spc="150" dirty="0" smtClean="0">
                <a:solidFill>
                  <a:srgbClr val="00B050"/>
                </a:solidFill>
              </a:rPr>
              <a:t>Enter</a:t>
            </a:r>
            <a:r>
              <a:rPr lang="ru-RU" sz="2000" b="1" spc="150" dirty="0" smtClean="0">
                <a:solidFill>
                  <a:srgbClr val="00B050"/>
                </a:solidFill>
              </a:rPr>
              <a:t>, чтобы выйти</a:t>
            </a:r>
            <a:r>
              <a:rPr lang="en-US" sz="2000" b="1" spc="150" dirty="0" smtClean="0">
                <a:solidFill>
                  <a:srgbClr val="00B050"/>
                </a:solidFill>
              </a:rPr>
              <a:t>."</a:t>
            </a:r>
            <a:r>
              <a:rPr lang="en-US" sz="2000" b="1" spc="150" dirty="0" smtClean="0"/>
              <a:t>)</a:t>
            </a:r>
            <a:endParaRPr lang="ru-RU" sz="2000" b="1" spc="15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5445224"/>
            <a:ext cx="6984776" cy="126188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Вывод:</a:t>
            </a:r>
          </a:p>
          <a:p>
            <a:endParaRPr lang="ru-RU" sz="800" b="1" dirty="0"/>
          </a:p>
          <a:p>
            <a:r>
              <a:rPr lang="ru-RU" sz="2000" b="1" spc="100" dirty="0" smtClean="0">
                <a:solidFill>
                  <a:srgbClr val="0000FF"/>
                </a:solidFill>
              </a:rPr>
              <a:t>Привет</a:t>
            </a:r>
            <a:r>
              <a:rPr lang="en-US" sz="2000" b="1" spc="100" dirty="0">
                <a:solidFill>
                  <a:srgbClr val="0000FF"/>
                </a:solidFill>
              </a:rPr>
              <a:t>.  </a:t>
            </a:r>
            <a:r>
              <a:rPr lang="ru-RU" sz="2000" b="1" spc="100" dirty="0">
                <a:solidFill>
                  <a:srgbClr val="0000FF"/>
                </a:solidFill>
              </a:rPr>
              <a:t>Я животное – экземпляр класса </a:t>
            </a:r>
            <a:r>
              <a:rPr lang="en-US" sz="2000" b="1" spc="100" dirty="0" smtClean="0">
                <a:solidFill>
                  <a:srgbClr val="0000FF"/>
                </a:solidFill>
              </a:rPr>
              <a:t>Critter</a:t>
            </a:r>
            <a:r>
              <a:rPr lang="en-US" sz="2000" b="1" dirty="0" smtClean="0">
                <a:solidFill>
                  <a:srgbClr val="0000FF"/>
                </a:solidFill>
              </a:rPr>
              <a:t>.</a:t>
            </a:r>
          </a:p>
          <a:p>
            <a:endParaRPr lang="en-US" sz="800" b="1" dirty="0">
              <a:solidFill>
                <a:srgbClr val="0000FF"/>
              </a:solidFill>
            </a:endParaRPr>
          </a:p>
          <a:p>
            <a:r>
              <a:rPr lang="ru-RU" sz="2000" b="1" spc="150" dirty="0">
                <a:solidFill>
                  <a:srgbClr val="0000FF"/>
                </a:solidFill>
              </a:rPr>
              <a:t>Нажмите </a:t>
            </a:r>
            <a:r>
              <a:rPr lang="en-US" sz="2000" b="1" spc="150" dirty="0">
                <a:solidFill>
                  <a:srgbClr val="0000FF"/>
                </a:solidFill>
              </a:rPr>
              <a:t>Enter</a:t>
            </a:r>
            <a:r>
              <a:rPr lang="ru-RU" sz="2000" b="1" spc="150" dirty="0">
                <a:solidFill>
                  <a:srgbClr val="0000FF"/>
                </a:solidFill>
              </a:rPr>
              <a:t>, чтобы выйти</a:t>
            </a:r>
            <a:r>
              <a:rPr lang="en-US" sz="2000" b="1" dirty="0" smtClean="0">
                <a:solidFill>
                  <a:srgbClr val="0000FF"/>
                </a:solidFill>
              </a:rPr>
              <a:t>.</a:t>
            </a:r>
            <a:endParaRPr lang="ru-RU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Применение конструкторов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496978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Конструктор </a:t>
            </a: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класса</a:t>
            </a:r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ru-RU" sz="20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ru-RU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автоматически создает атрибуты объекта при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вызове класса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4812828"/>
            <a:ext cx="6192688" cy="200054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Вывод:</a:t>
            </a:r>
          </a:p>
          <a:p>
            <a:endParaRPr lang="ru-RU" sz="800" b="1" dirty="0"/>
          </a:p>
          <a:p>
            <a:r>
              <a:rPr lang="ru-RU" sz="2000" b="1" spc="150" dirty="0" smtClean="0">
                <a:solidFill>
                  <a:srgbClr val="0000FF"/>
                </a:solidFill>
              </a:rPr>
              <a:t>Появилось </a:t>
            </a:r>
            <a:r>
              <a:rPr lang="ru-RU" sz="2000" b="1" spc="150" dirty="0">
                <a:solidFill>
                  <a:srgbClr val="0000FF"/>
                </a:solidFill>
              </a:rPr>
              <a:t>на свет новое животное</a:t>
            </a:r>
            <a:r>
              <a:rPr lang="en-US" sz="2000" b="1" spc="150" dirty="0" smtClean="0">
                <a:solidFill>
                  <a:srgbClr val="0000FF"/>
                </a:solidFill>
              </a:rPr>
              <a:t>!</a:t>
            </a:r>
          </a:p>
          <a:p>
            <a:r>
              <a:rPr lang="ru-RU" sz="2000" b="1" spc="150" dirty="0">
                <a:solidFill>
                  <a:srgbClr val="0000FF"/>
                </a:solidFill>
              </a:rPr>
              <a:t>Появилось на свет новое животное</a:t>
            </a:r>
            <a:r>
              <a:rPr lang="en-US" sz="2000" b="1" spc="150" dirty="0">
                <a:solidFill>
                  <a:srgbClr val="0000FF"/>
                </a:solidFill>
              </a:rPr>
              <a:t>!</a:t>
            </a:r>
            <a:endParaRPr lang="en-US" sz="2000" b="1" dirty="0">
              <a:solidFill>
                <a:srgbClr val="0000FF"/>
              </a:solidFill>
            </a:endParaRPr>
          </a:p>
          <a:p>
            <a:endParaRPr lang="en-US" sz="800" b="1" dirty="0">
              <a:solidFill>
                <a:srgbClr val="0000FF"/>
              </a:solidFill>
            </a:endParaRPr>
          </a:p>
          <a:p>
            <a:r>
              <a:rPr lang="ru-RU" sz="2000" b="1" spc="100" dirty="0">
                <a:solidFill>
                  <a:srgbClr val="0000FF"/>
                </a:solidFill>
              </a:rPr>
              <a:t>Привет</a:t>
            </a:r>
            <a:r>
              <a:rPr lang="en-US" sz="2000" b="1" spc="100" dirty="0">
                <a:solidFill>
                  <a:srgbClr val="0000FF"/>
                </a:solidFill>
              </a:rPr>
              <a:t>.  </a:t>
            </a:r>
            <a:r>
              <a:rPr lang="ru-RU" sz="2000" b="1" spc="100" dirty="0">
                <a:solidFill>
                  <a:srgbClr val="0000FF"/>
                </a:solidFill>
              </a:rPr>
              <a:t>Я животное – экземпляр класса </a:t>
            </a:r>
            <a:r>
              <a:rPr lang="en-US" sz="2000" b="1" spc="100" dirty="0">
                <a:solidFill>
                  <a:srgbClr val="0000FF"/>
                </a:solidFill>
              </a:rPr>
              <a:t>Critter</a:t>
            </a:r>
            <a:r>
              <a:rPr lang="en-US" sz="2000" b="1" spc="150" dirty="0" smtClean="0">
                <a:solidFill>
                  <a:srgbClr val="0000FF"/>
                </a:solidFill>
              </a:rPr>
              <a:t>.</a:t>
            </a:r>
          </a:p>
          <a:p>
            <a:endParaRPr lang="en-US" sz="800" b="1" spc="150" dirty="0" smtClean="0">
              <a:solidFill>
                <a:srgbClr val="0000FF"/>
              </a:solidFill>
            </a:endParaRPr>
          </a:p>
          <a:p>
            <a:r>
              <a:rPr lang="ru-RU" sz="2000" b="1" spc="100" dirty="0">
                <a:solidFill>
                  <a:srgbClr val="0000FF"/>
                </a:solidFill>
              </a:rPr>
              <a:t>Привет</a:t>
            </a:r>
            <a:r>
              <a:rPr lang="en-US" sz="2000" b="1" spc="100" dirty="0">
                <a:solidFill>
                  <a:srgbClr val="0000FF"/>
                </a:solidFill>
              </a:rPr>
              <a:t>.  </a:t>
            </a:r>
            <a:r>
              <a:rPr lang="ru-RU" sz="2000" b="1" spc="100" dirty="0">
                <a:solidFill>
                  <a:srgbClr val="0000FF"/>
                </a:solidFill>
              </a:rPr>
              <a:t>Я животное – экземпляр класса </a:t>
            </a:r>
            <a:r>
              <a:rPr lang="en-US" sz="2000" b="1" spc="100" dirty="0">
                <a:solidFill>
                  <a:srgbClr val="0000FF"/>
                </a:solidFill>
              </a:rPr>
              <a:t>Critter</a:t>
            </a:r>
            <a:r>
              <a:rPr lang="en-US" sz="2000" b="1" spc="150" dirty="0">
                <a:solidFill>
                  <a:srgbClr val="0000FF"/>
                </a:solidFill>
              </a:rPr>
              <a:t>.</a:t>
            </a:r>
            <a:endParaRPr lang="ru-RU" sz="2000" b="1" dirty="0">
              <a:solidFill>
                <a:srgbClr val="0000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5556" y="2276872"/>
            <a:ext cx="82009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150" dirty="0" smtClean="0">
                <a:solidFill>
                  <a:srgbClr val="C00000"/>
                </a:solidFill>
              </a:rPr>
              <a:t># </a:t>
            </a:r>
            <a:r>
              <a:rPr lang="ru-RU" b="1" spc="150" dirty="0" smtClean="0">
                <a:solidFill>
                  <a:srgbClr val="C00000"/>
                </a:solidFill>
              </a:rPr>
              <a:t>Демонстрирует метод-конструктор</a:t>
            </a:r>
            <a:endParaRPr lang="en-US" sz="2000" b="1" spc="150" dirty="0">
              <a:solidFill>
                <a:srgbClr val="C00000"/>
              </a:solidFill>
            </a:endParaRPr>
          </a:p>
          <a:p>
            <a:endParaRPr lang="en-US" sz="800" spc="150" dirty="0"/>
          </a:p>
          <a:p>
            <a:r>
              <a:rPr lang="en-US" sz="2000" b="1" spc="150" dirty="0">
                <a:solidFill>
                  <a:srgbClr val="FF0000"/>
                </a:solidFill>
              </a:rPr>
              <a:t>class</a:t>
            </a:r>
            <a:r>
              <a:rPr lang="en-US" sz="2000" b="1" spc="150" dirty="0"/>
              <a:t> </a:t>
            </a:r>
            <a:r>
              <a:rPr lang="en-US" sz="2000" b="1" spc="150" dirty="0" smtClean="0">
                <a:solidFill>
                  <a:srgbClr val="0000FF"/>
                </a:solidFill>
              </a:rPr>
              <a:t>Critter()</a:t>
            </a:r>
            <a:r>
              <a:rPr lang="en-US" sz="2000" b="1" spc="150" dirty="0" smtClean="0"/>
              <a:t>:</a:t>
            </a:r>
            <a:endParaRPr lang="en-US" sz="2000" b="1" spc="150" dirty="0"/>
          </a:p>
          <a:p>
            <a:r>
              <a:rPr lang="en-US" sz="2000" b="1" spc="150" dirty="0"/>
              <a:t>    </a:t>
            </a:r>
            <a:r>
              <a:rPr lang="en-US" sz="2000" b="1" spc="150" dirty="0" smtClean="0">
                <a:solidFill>
                  <a:srgbClr val="00B050"/>
                </a:solidFill>
              </a:rPr>
              <a:t>""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Виртуальный питомец</a:t>
            </a:r>
            <a:r>
              <a:rPr lang="en-US" sz="2000" b="1" spc="150" dirty="0" smtClean="0">
                <a:solidFill>
                  <a:srgbClr val="00B050"/>
                </a:solidFill>
              </a:rPr>
              <a:t>"""</a:t>
            </a:r>
            <a:r>
              <a:rPr lang="en-US" sz="2000" b="1" spc="150" dirty="0" smtClean="0"/>
              <a:t> </a:t>
            </a:r>
            <a:endParaRPr lang="en-US" sz="2000" b="1" spc="150" dirty="0"/>
          </a:p>
          <a:p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 err="1">
                <a:solidFill>
                  <a:srgbClr val="0000FF"/>
                </a:solidFill>
              </a:rPr>
              <a:t>init</a:t>
            </a:r>
            <a:r>
              <a:rPr lang="en-US" sz="2000" b="1" spc="150" dirty="0">
                <a:solidFill>
                  <a:srgbClr val="0000FF"/>
                </a:solidFill>
              </a:rPr>
              <a:t>__</a:t>
            </a:r>
            <a:r>
              <a:rPr lang="en-US" sz="2000" b="1" spc="150" dirty="0"/>
              <a:t>(self</a:t>
            </a:r>
            <a:r>
              <a:rPr lang="en-US" sz="2000" b="1" spc="150" dirty="0" smtClean="0"/>
              <a:t>):</a:t>
            </a:r>
            <a:r>
              <a:rPr lang="ru-RU" sz="2000" b="1" spc="150" dirty="0" smtClean="0"/>
              <a:t>	</a:t>
            </a:r>
            <a:r>
              <a:rPr lang="en-US" sz="2000" b="1" spc="150" dirty="0" smtClean="0">
                <a:solidFill>
                  <a:srgbClr val="C00000"/>
                </a:solidFill>
              </a:rPr>
              <a:t>#</a:t>
            </a:r>
            <a:r>
              <a:rPr lang="ru-RU" sz="2000" b="1" spc="150" dirty="0" smtClean="0">
                <a:solidFill>
                  <a:srgbClr val="C00000"/>
                </a:solidFill>
              </a:rPr>
              <a:t> метод-конструктор</a:t>
            </a:r>
            <a:endParaRPr lang="en-US" sz="2000" b="1" spc="150" dirty="0"/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 smtClean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</a:t>
            </a:r>
            <a:r>
              <a:rPr lang="ru-RU" sz="2000" b="1" spc="150" dirty="0" smtClean="0">
                <a:solidFill>
                  <a:srgbClr val="00B050"/>
                </a:solidFill>
              </a:rPr>
              <a:t>Появилось на свет новое животное</a:t>
            </a:r>
            <a:r>
              <a:rPr lang="en-US" sz="2000" b="1" spc="150" dirty="0" smtClean="0">
                <a:solidFill>
                  <a:srgbClr val="00B050"/>
                </a:solidFill>
              </a:rPr>
              <a:t>!"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endParaRPr lang="en-US" sz="800" b="1" spc="150" dirty="0"/>
          </a:p>
          <a:p>
            <a:r>
              <a:rPr lang="en-US" sz="2000" b="1" spc="150" dirty="0"/>
              <a:t>    </a:t>
            </a:r>
            <a:r>
              <a:rPr lang="en-US" sz="2000" b="1" spc="150" dirty="0" err="1">
                <a:solidFill>
                  <a:srgbClr val="FF0000"/>
                </a:solidFill>
              </a:rPr>
              <a:t>def</a:t>
            </a:r>
            <a:r>
              <a:rPr lang="en-US" sz="2000" b="1" spc="150" dirty="0"/>
              <a:t> </a:t>
            </a:r>
            <a:r>
              <a:rPr lang="en-US" sz="2000" b="1" spc="150" dirty="0">
                <a:solidFill>
                  <a:srgbClr val="0000FF"/>
                </a:solidFill>
              </a:rPr>
              <a:t>talk</a:t>
            </a:r>
            <a:r>
              <a:rPr lang="en-US" sz="2000" b="1" spc="150" dirty="0"/>
              <a:t>(self):</a:t>
            </a:r>
          </a:p>
          <a:p>
            <a:r>
              <a:rPr lang="en-US" sz="2000" b="1" spc="150" dirty="0"/>
              <a:t>        </a:t>
            </a:r>
            <a:r>
              <a:rPr lang="en-US" sz="2000" b="1" spc="150" dirty="0">
                <a:solidFill>
                  <a:schemeClr val="accent4"/>
                </a:solidFill>
              </a:rPr>
              <a:t>print</a:t>
            </a:r>
            <a:r>
              <a:rPr lang="en-US" sz="2000" b="1" spc="150" dirty="0"/>
              <a:t>(</a:t>
            </a:r>
            <a:r>
              <a:rPr lang="en-US" sz="2000" b="1" spc="150" dirty="0">
                <a:solidFill>
                  <a:srgbClr val="00B050"/>
                </a:solidFill>
              </a:rPr>
              <a:t>"\</a:t>
            </a:r>
            <a:r>
              <a:rPr lang="en-US" sz="2000" b="1" spc="150" dirty="0" smtClean="0">
                <a:solidFill>
                  <a:srgbClr val="00B050"/>
                </a:solidFill>
              </a:rPr>
              <a:t>n</a:t>
            </a:r>
            <a:r>
              <a:rPr lang="ru-RU" sz="2000" b="1" spc="100" dirty="0">
                <a:solidFill>
                  <a:srgbClr val="00B050"/>
                </a:solidFill>
              </a:rPr>
              <a:t> Привет</a:t>
            </a:r>
            <a:r>
              <a:rPr lang="en-US" sz="2000" b="1" spc="100" dirty="0">
                <a:solidFill>
                  <a:srgbClr val="00B050"/>
                </a:solidFill>
              </a:rPr>
              <a:t>.  </a:t>
            </a:r>
            <a:r>
              <a:rPr lang="ru-RU" sz="2000" b="1" spc="100" dirty="0">
                <a:solidFill>
                  <a:srgbClr val="00B050"/>
                </a:solidFill>
              </a:rPr>
              <a:t>Я животное – экземпляр класса </a:t>
            </a:r>
            <a:r>
              <a:rPr lang="en-US" sz="2000" b="1" spc="100" dirty="0">
                <a:solidFill>
                  <a:srgbClr val="00B050"/>
                </a:solidFill>
              </a:rPr>
              <a:t>Critter</a:t>
            </a:r>
            <a:r>
              <a:rPr lang="en-US" sz="2000" b="1" spc="150" dirty="0" smtClean="0">
                <a:solidFill>
                  <a:srgbClr val="00B050"/>
                </a:solidFill>
              </a:rPr>
              <a:t>."</a:t>
            </a:r>
            <a:r>
              <a:rPr lang="en-US" sz="2000" b="1" spc="150" dirty="0" smtClean="0"/>
              <a:t>)</a:t>
            </a:r>
            <a:endParaRPr lang="en-US" sz="2000" b="1" spc="150" dirty="0"/>
          </a:p>
          <a:p>
            <a:endParaRPr lang="ru-RU" sz="800" b="1" spc="150" dirty="0" smtClean="0"/>
          </a:p>
          <a:p>
            <a:r>
              <a:rPr lang="en-US" sz="2000" b="1" spc="150" dirty="0" smtClean="0"/>
              <a:t>crit1 </a:t>
            </a:r>
            <a:r>
              <a:rPr lang="en-US" sz="2000" b="1" spc="150" dirty="0"/>
              <a:t>= Critter()</a:t>
            </a:r>
          </a:p>
          <a:p>
            <a:r>
              <a:rPr lang="en-US" sz="2000" b="1" spc="150" dirty="0"/>
              <a:t>crit2 = Critter()</a:t>
            </a:r>
          </a:p>
          <a:p>
            <a:endParaRPr lang="en-US" sz="800" b="1" spc="150" dirty="0"/>
          </a:p>
          <a:p>
            <a:r>
              <a:rPr lang="en-US" sz="2000" b="1" spc="150" dirty="0"/>
              <a:t>crit1.talk()</a:t>
            </a:r>
          </a:p>
          <a:p>
            <a:r>
              <a:rPr lang="en-US" sz="2000" b="1" spc="150" dirty="0"/>
              <a:t>crit2.talk</a:t>
            </a:r>
            <a:r>
              <a:rPr lang="en-US" sz="2000" b="1" spc="15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169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13083</TotalTime>
  <Words>2692</Words>
  <Application>Microsoft Office PowerPoint</Application>
  <PresentationFormat>Экран (4:3)</PresentationFormat>
  <Paragraphs>702</Paragraphs>
  <Slides>36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Verdana</vt:lpstr>
      <vt:lpstr>Тема Office</vt:lpstr>
      <vt:lpstr>Объектно-ориентированное программирование на python</vt:lpstr>
      <vt:lpstr> Объектно-ориентированное программирование</vt:lpstr>
      <vt:lpstr> Основные понятия</vt:lpstr>
      <vt:lpstr> Создание классов, методов и объектов</vt:lpstr>
      <vt:lpstr> Создание классов, методов и объектов</vt:lpstr>
      <vt:lpstr> Создание классов, методов и объектов</vt:lpstr>
      <vt:lpstr> Создание классов, методов и объектов</vt:lpstr>
      <vt:lpstr> Создание классов, методов и объектов</vt:lpstr>
      <vt:lpstr> Применение конструкторов</vt:lpstr>
      <vt:lpstr> Применение атрибутов</vt:lpstr>
      <vt:lpstr> Применение атрибутов</vt:lpstr>
      <vt:lpstr> Применение атрибутов класса и статических  методов</vt:lpstr>
      <vt:lpstr> Применение атрибутов класса и статических  методов</vt:lpstr>
      <vt:lpstr> Инкапсуляция объектов. Применение закрытых атрибутов и методов</vt:lpstr>
      <vt:lpstr> Инкапсуляция объектов. Применение закрытых атрибутов и методов</vt:lpstr>
      <vt:lpstr> Инкапсуляция объектов. Применение закрытых атрибутов и методов</vt:lpstr>
      <vt:lpstr> Инкапсуляция объектов. Применение закрытых атрибутов и методов</vt:lpstr>
      <vt:lpstr> Инкапсуляция объектов. Применение закрытых атрибутов и методов</vt:lpstr>
      <vt:lpstr> Управление доступом к атрибутам</vt:lpstr>
      <vt:lpstr> Управление доступом к атрибутам</vt:lpstr>
      <vt:lpstr> Управление доступом к атрибутам</vt:lpstr>
      <vt:lpstr> Пример программы «Мое животное»</vt:lpstr>
      <vt:lpstr> Пример программы «Мое животное»</vt:lpstr>
      <vt:lpstr> Пример программы «Мое животное»</vt:lpstr>
      <vt:lpstr> Пример программы «Мое животное»</vt:lpstr>
      <vt:lpstr> Пример программы «Мое животное»</vt:lpstr>
      <vt:lpstr> Пример программы «Мое животное»</vt:lpstr>
      <vt:lpstr> Пример программы «Мое животное»</vt:lpstr>
      <vt:lpstr> Наследование</vt:lpstr>
      <vt:lpstr> Полиморфизм</vt:lpstr>
      <vt:lpstr> Пример программы «Банк» </vt:lpstr>
      <vt:lpstr> Пример программы «Банк» </vt:lpstr>
      <vt:lpstr> Пример программы «Банк» </vt:lpstr>
      <vt:lpstr> Пример программы «Банк» </vt:lpstr>
      <vt:lpstr> Пример программы «Банк» </vt:lpstr>
      <vt:lpstr> Пример программы «Банк»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ПРЕДСТАВЛЕНИЯ ИНФОРМАЦИИ В ПК</dc:title>
  <dc:creator>LFM</dc:creator>
  <cp:lastModifiedBy>user</cp:lastModifiedBy>
  <cp:revision>363</cp:revision>
  <dcterms:created xsi:type="dcterms:W3CDTF">2011-02-11T14:15:07Z</dcterms:created>
  <dcterms:modified xsi:type="dcterms:W3CDTF">2020-04-30T10:15:43Z</dcterms:modified>
</cp:coreProperties>
</file>